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1"/>
  </p:sldMasterIdLst>
  <p:notesMasterIdLst>
    <p:notesMasterId r:id="rId82"/>
  </p:notesMasterIdLst>
  <p:sldIdLst>
    <p:sldId id="257" r:id="rId2"/>
    <p:sldId id="383" r:id="rId3"/>
    <p:sldId id="379" r:id="rId4"/>
    <p:sldId id="259" r:id="rId5"/>
    <p:sldId id="260" r:id="rId6"/>
    <p:sldId id="261" r:id="rId7"/>
    <p:sldId id="340" r:id="rId8"/>
    <p:sldId id="262" r:id="rId9"/>
    <p:sldId id="263" r:id="rId10"/>
    <p:sldId id="264" r:id="rId11"/>
    <p:sldId id="266" r:id="rId12"/>
    <p:sldId id="365" r:id="rId13"/>
    <p:sldId id="366" r:id="rId14"/>
    <p:sldId id="384" r:id="rId15"/>
    <p:sldId id="385" r:id="rId16"/>
    <p:sldId id="270" r:id="rId17"/>
    <p:sldId id="363" r:id="rId18"/>
    <p:sldId id="358" r:id="rId19"/>
    <p:sldId id="360" r:id="rId20"/>
    <p:sldId id="328" r:id="rId21"/>
    <p:sldId id="361" r:id="rId22"/>
    <p:sldId id="364" r:id="rId23"/>
    <p:sldId id="376" r:id="rId24"/>
    <p:sldId id="276" r:id="rId25"/>
    <p:sldId id="321" r:id="rId26"/>
    <p:sldId id="381" r:id="rId27"/>
    <p:sldId id="387" r:id="rId28"/>
    <p:sldId id="380" r:id="rId29"/>
    <p:sldId id="382" r:id="rId30"/>
    <p:sldId id="278" r:id="rId31"/>
    <p:sldId id="279" r:id="rId32"/>
    <p:sldId id="280" r:id="rId33"/>
    <p:sldId id="372" r:id="rId34"/>
    <p:sldId id="371" r:id="rId35"/>
    <p:sldId id="375" r:id="rId36"/>
    <p:sldId id="323" r:id="rId37"/>
    <p:sldId id="281" r:id="rId38"/>
    <p:sldId id="369" r:id="rId39"/>
    <p:sldId id="285" r:id="rId40"/>
    <p:sldId id="286" r:id="rId41"/>
    <p:sldId id="324" r:id="rId42"/>
    <p:sldId id="308" r:id="rId43"/>
    <p:sldId id="309" r:id="rId44"/>
    <p:sldId id="310" r:id="rId45"/>
    <p:sldId id="312" r:id="rId46"/>
    <p:sldId id="287" r:id="rId47"/>
    <p:sldId id="288" r:id="rId48"/>
    <p:sldId id="386" r:id="rId49"/>
    <p:sldId id="377" r:id="rId50"/>
    <p:sldId id="343" r:id="rId51"/>
    <p:sldId id="283" r:id="rId52"/>
    <p:sldId id="284" r:id="rId53"/>
    <p:sldId id="290" r:id="rId54"/>
    <p:sldId id="291" r:id="rId55"/>
    <p:sldId id="292" r:id="rId56"/>
    <p:sldId id="325" r:id="rId57"/>
    <p:sldId id="326" r:id="rId58"/>
    <p:sldId id="296" r:id="rId59"/>
    <p:sldId id="295" r:id="rId60"/>
    <p:sldId id="298" r:id="rId61"/>
    <p:sldId id="299" r:id="rId62"/>
    <p:sldId id="300" r:id="rId63"/>
    <p:sldId id="297" r:id="rId64"/>
    <p:sldId id="301" r:id="rId65"/>
    <p:sldId id="313" r:id="rId66"/>
    <p:sldId id="368" r:id="rId67"/>
    <p:sldId id="318" r:id="rId68"/>
    <p:sldId id="319" r:id="rId69"/>
    <p:sldId id="320" r:id="rId70"/>
    <p:sldId id="367" r:id="rId71"/>
    <p:sldId id="329" r:id="rId72"/>
    <p:sldId id="336" r:id="rId73"/>
    <p:sldId id="337" r:id="rId74"/>
    <p:sldId id="338" r:id="rId75"/>
    <p:sldId id="314" r:id="rId76"/>
    <p:sldId id="315" r:id="rId77"/>
    <p:sldId id="316" r:id="rId78"/>
    <p:sldId id="317" r:id="rId79"/>
    <p:sldId id="265" r:id="rId80"/>
    <p:sldId id="272" r:id="rId8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A00"/>
    <a:srgbClr val="0432FF"/>
    <a:srgbClr val="ADC9DD"/>
    <a:srgbClr val="C9FFC4"/>
    <a:srgbClr val="FFF5DD"/>
    <a:srgbClr val="00FDFF"/>
    <a:srgbClr val="ABFF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84"/>
    <p:restoredTop sz="94422"/>
  </p:normalViewPr>
  <p:slideViewPr>
    <p:cSldViewPr snapToGrid="0" snapToObjects="1">
      <p:cViewPr varScale="1">
        <p:scale>
          <a:sx n="120" d="100"/>
          <a:sy n="120" d="100"/>
        </p:scale>
        <p:origin x="20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viewProps" Target="view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Workbook2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NULL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0533405334710561"/>
          <c:y val="4.4898096373430736E-2"/>
          <c:w val="0.8755382988360203"/>
          <c:h val="0.74824927254341467"/>
        </c:manualLayout>
      </c:layout>
      <c:lineChart>
        <c:grouping val="standar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Mem Speed</c:v>
                </c:pt>
              </c:strCache>
            </c:strRef>
          </c:tx>
          <c:spPr>
            <a:ln w="22225" cap="rnd">
              <a:solidFill>
                <a:srgbClr val="0432FF"/>
              </a:solidFill>
              <a:round/>
            </a:ln>
            <a:effectLst/>
          </c:spPr>
          <c:marker>
            <c:symbol val="none"/>
          </c:marker>
          <c:cat>
            <c:numRef>
              <c:f>Sheet1!$A$4:$A$12</c:f>
              <c:numCache>
                <c:formatCode>General</c:formatCode>
                <c:ptCount val="9"/>
                <c:pt idx="0">
                  <c:v>1970</c:v>
                </c:pt>
                <c:pt idx="1">
                  <c:v>1975</c:v>
                </c:pt>
                <c:pt idx="2">
                  <c:v>1980</c:v>
                </c:pt>
                <c:pt idx="3">
                  <c:v>1985</c:v>
                </c:pt>
                <c:pt idx="4">
                  <c:v>1990</c:v>
                </c:pt>
                <c:pt idx="5">
                  <c:v>1995</c:v>
                </c:pt>
                <c:pt idx="6">
                  <c:v>2000</c:v>
                </c:pt>
                <c:pt idx="7">
                  <c:v>2005</c:v>
                </c:pt>
                <c:pt idx="8">
                  <c:v>2010</c:v>
                </c:pt>
              </c:numCache>
            </c:numRef>
          </c:cat>
          <c:val>
            <c:numRef>
              <c:f>Sheet1!$B$4:$B$12</c:f>
              <c:numCache>
                <c:formatCode>General</c:formatCode>
                <c:ptCount val="9"/>
                <c:pt idx="0">
                  <c:v>2</c:v>
                </c:pt>
                <c:pt idx="1">
                  <c:v>6</c:v>
                </c:pt>
                <c:pt idx="2">
                  <c:v>10</c:v>
                </c:pt>
                <c:pt idx="3">
                  <c:v>14</c:v>
                </c:pt>
                <c:pt idx="4">
                  <c:v>18</c:v>
                </c:pt>
                <c:pt idx="5">
                  <c:v>22</c:v>
                </c:pt>
                <c:pt idx="6">
                  <c:v>26</c:v>
                </c:pt>
                <c:pt idx="7">
                  <c:v>30</c:v>
                </c:pt>
                <c:pt idx="8">
                  <c:v>34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766-F948-8091-3EE9A1FDB5AA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CPU Speed</c:v>
                </c:pt>
              </c:strCache>
            </c:strRef>
          </c:tx>
          <c:spPr>
            <a:ln w="25400" cap="rnd">
              <a:solidFill>
                <a:srgbClr val="00B050"/>
              </a:solidFill>
              <a:round/>
            </a:ln>
            <a:effectLst/>
          </c:spPr>
          <c:marker>
            <c:symbol val="none"/>
          </c:marker>
          <c:cat>
            <c:numRef>
              <c:f>Sheet1!$A$4:$A$12</c:f>
              <c:numCache>
                <c:formatCode>General</c:formatCode>
                <c:ptCount val="9"/>
                <c:pt idx="0">
                  <c:v>1970</c:v>
                </c:pt>
                <c:pt idx="1">
                  <c:v>1975</c:v>
                </c:pt>
                <c:pt idx="2">
                  <c:v>1980</c:v>
                </c:pt>
                <c:pt idx="3">
                  <c:v>1985</c:v>
                </c:pt>
                <c:pt idx="4">
                  <c:v>1990</c:v>
                </c:pt>
                <c:pt idx="5">
                  <c:v>1995</c:v>
                </c:pt>
                <c:pt idx="6">
                  <c:v>2000</c:v>
                </c:pt>
                <c:pt idx="7">
                  <c:v>2005</c:v>
                </c:pt>
                <c:pt idx="8">
                  <c:v>2010</c:v>
                </c:pt>
              </c:numCache>
            </c:numRef>
          </c:cat>
          <c:val>
            <c:numRef>
              <c:f>Sheet1!$C$4:$C$12</c:f>
              <c:numCache>
                <c:formatCode>General</c:formatCode>
                <c:ptCount val="9"/>
                <c:pt idx="0">
                  <c:v>2</c:v>
                </c:pt>
                <c:pt idx="1">
                  <c:v>4</c:v>
                </c:pt>
                <c:pt idx="2">
                  <c:v>8</c:v>
                </c:pt>
                <c:pt idx="3">
                  <c:v>16</c:v>
                </c:pt>
                <c:pt idx="4">
                  <c:v>32</c:v>
                </c:pt>
                <c:pt idx="5">
                  <c:v>64</c:v>
                </c:pt>
                <c:pt idx="6">
                  <c:v>128</c:v>
                </c:pt>
                <c:pt idx="7">
                  <c:v>256</c:v>
                </c:pt>
                <c:pt idx="8">
                  <c:v>512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766-F948-8091-3EE9A1FDB5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63194128"/>
        <c:axId val="1649348176"/>
      </c:lineChart>
      <c:catAx>
        <c:axId val="17631941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dk1">
                  <a:lumMod val="15000"/>
                  <a:lumOff val="85000"/>
                  <a:alpha val="51000"/>
                </a:schemeClr>
              </a:solidFill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cap="none" spc="0" normalizeH="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649348176"/>
        <c:crosses val="autoZero"/>
        <c:auto val="1"/>
        <c:lblAlgn val="ctr"/>
        <c:lblOffset val="100"/>
        <c:noMultiLvlLbl val="0"/>
      </c:catAx>
      <c:valAx>
        <c:axId val="1649348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dk1">
                  <a:lumMod val="15000"/>
                  <a:lumOff val="85000"/>
                  <a:alpha val="54000"/>
                </a:schemeClr>
              </a:solidFill>
              <a:round/>
            </a:ln>
            <a:effectLst/>
          </c:spPr>
        </c:majorGridlines>
        <c:numFmt formatCode="General" sourceLinked="1"/>
        <c:majorTickMark val="cross"/>
        <c:minorTickMark val="none"/>
        <c:tickLblPos val="nextTo"/>
        <c:spPr>
          <a:noFill/>
          <a:ln>
            <a:solidFill>
              <a:schemeClr val="tx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1763194128"/>
        <c:crosses val="autoZero"/>
        <c:crossBetween val="between"/>
      </c:valAx>
      <c:spPr>
        <a:pattFill prst="ltDnDiag">
          <a:fgClr>
            <a:schemeClr val="dk1">
              <a:lumMod val="15000"/>
              <a:lumOff val="85000"/>
            </a:schemeClr>
          </a:fgClr>
          <a:bgClr>
            <a:schemeClr val="lt1"/>
          </a:bgClr>
        </a:patt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/>
              </a:solidFill>
              <a:latin typeface="+mj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lt1"/>
    </a:solidFill>
    <a:ln w="9525" cap="flat" cmpd="sng" algn="ctr">
      <a:solidFill>
        <a:schemeClr val="tx1"/>
      </a:solidFill>
      <a:round/>
    </a:ln>
    <a:effectLst>
      <a:outerShdw blurRad="50800" dist="38100" dir="2700000" algn="tl" rotWithShape="0">
        <a:prstClr val="black">
          <a:alpha val="40000"/>
        </a:prstClr>
      </a:outerShdw>
    </a:effectLst>
  </c:spPr>
  <c:txPr>
    <a:bodyPr/>
    <a:lstStyle/>
    <a:p>
      <a:pPr>
        <a:defRPr sz="1800">
          <a:solidFill>
            <a:schemeClr val="tx1"/>
          </a:solidFill>
          <a:latin typeface="+mj-lt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2283464566929096E-2"/>
          <c:y val="6.4308681672025705E-2"/>
          <c:w val="0.84762131477751301"/>
          <c:h val="0.71803268549135302"/>
        </c:manualLayout>
      </c:layout>
      <c:lineChart>
        <c:grouping val="standard"/>
        <c:varyColors val="0"/>
        <c:ser>
          <c:idx val="2"/>
          <c:order val="2"/>
          <c:tx>
            <c:strRef>
              <c:f>Sheet1!$A$2</c:f>
            </c:strRef>
          </c:tx>
          <c:spPr>
            <a:ln w="34925" cap="rnd">
              <a:solidFill>
                <a:schemeClr val="accent3"/>
              </a:solidFill>
              <a:round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</c:spPr>
          <c:marker>
            <c:symbol val="none"/>
          </c:marker>
          <c:cat>
            <c:multiLvlStrRef>
              <c:f>Sheet1!$B$1:$G$1</c:f>
            </c:multiLvlStrRef>
          </c:cat>
          <c:val>
            <c:numRef>
              <c:f>Sheet1!$B$2:$G$2</c:f>
            </c:numRef>
          </c:val>
          <c:smooth val="0"/>
          <c:extLst>
            <c:ext xmlns:c16="http://schemas.microsoft.com/office/drawing/2014/chart" uri="{C3380CC4-5D6E-409C-BE32-E72D297353CC}">
              <c16:uniqueId val="{00000000-83CA-F34A-923E-CB17E4F20F86}"/>
            </c:ext>
          </c:extLst>
        </c:ser>
        <c:ser>
          <c:idx val="3"/>
          <c:order val="3"/>
          <c:tx>
            <c:strRef>
              <c:f>Sheet1!$A$3</c:f>
            </c:strRef>
          </c:tx>
          <c:spPr>
            <a:ln w="34925" cap="rnd">
              <a:solidFill>
                <a:schemeClr val="accent4"/>
              </a:solidFill>
              <a:round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</c:spPr>
          <c:marker>
            <c:symbol val="none"/>
          </c:marker>
          <c:cat>
            <c:multiLvlStrRef>
              <c:f>Sheet1!$B$1:$G$1</c:f>
            </c:multiLvlStrRef>
          </c:cat>
          <c:val>
            <c:numRef>
              <c:f>Sheet1!$B$3:$G$3</c:f>
            </c:numRef>
          </c:val>
          <c:smooth val="0"/>
          <c:extLst>
            <c:ext xmlns:c16="http://schemas.microsoft.com/office/drawing/2014/chart" uri="{C3380CC4-5D6E-409C-BE32-E72D297353CC}">
              <c16:uniqueId val="{00000001-83CA-F34A-923E-CB17E4F20F86}"/>
            </c:ext>
          </c:extLst>
        </c:ser>
        <c:ser>
          <c:idx val="0"/>
          <c:order val="0"/>
          <c:tx>
            <c:strRef>
              <c:f>Sheet1!$A$2</c:f>
              <c:strCache>
                <c:ptCount val="1"/>
                <c:pt idx="0">
                  <c:v>Processer Speed</c:v>
                </c:pt>
              </c:strCache>
            </c:strRef>
          </c:tx>
          <c:spPr>
            <a:ln w="34925" cap="rnd">
              <a:solidFill>
                <a:srgbClr val="00B050"/>
              </a:solidFill>
              <a:round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</c:spPr>
          <c:marker>
            <c:symbol val="none"/>
          </c:marker>
          <c:cat>
            <c:numRef>
              <c:f>Sheet1!$B$1:$G$1</c:f>
              <c:numCache>
                <c:formatCode>General</c:formatCode>
                <c:ptCount val="6"/>
                <c:pt idx="0">
                  <c:v>1980</c:v>
                </c:pt>
                <c:pt idx="1">
                  <c:v>1986</c:v>
                </c:pt>
                <c:pt idx="2">
                  <c:v>1992</c:v>
                </c:pt>
                <c:pt idx="3">
                  <c:v>1998</c:v>
                </c:pt>
                <c:pt idx="4">
                  <c:v>2004</c:v>
                </c:pt>
                <c:pt idx="5">
                  <c:v>2010</c:v>
                </c:pt>
              </c:numCache>
            </c:numRef>
          </c:cat>
          <c:val>
            <c:numRef>
              <c:f>Sheet1!$B$2:$G$2</c:f>
              <c:numCache>
                <c:formatCode>General</c:formatCode>
                <c:ptCount val="6"/>
                <c:pt idx="0">
                  <c:v>1</c:v>
                </c:pt>
                <c:pt idx="1">
                  <c:v>8</c:v>
                </c:pt>
                <c:pt idx="2">
                  <c:v>64</c:v>
                </c:pt>
                <c:pt idx="3">
                  <c:v>256</c:v>
                </c:pt>
                <c:pt idx="4">
                  <c:v>2048</c:v>
                </c:pt>
                <c:pt idx="5">
                  <c:v>3102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83CA-F34A-923E-CB17E4F20F86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Memory Speed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</c:spPr>
          <c:marker>
            <c:symbol val="none"/>
          </c:marker>
          <c:cat>
            <c:numRef>
              <c:f>Sheet1!$B$1:$G$1</c:f>
              <c:numCache>
                <c:formatCode>General</c:formatCode>
                <c:ptCount val="6"/>
                <c:pt idx="0">
                  <c:v>1980</c:v>
                </c:pt>
                <c:pt idx="1">
                  <c:v>1986</c:v>
                </c:pt>
                <c:pt idx="2">
                  <c:v>1992</c:v>
                </c:pt>
                <c:pt idx="3">
                  <c:v>1998</c:v>
                </c:pt>
                <c:pt idx="4">
                  <c:v>2004</c:v>
                </c:pt>
                <c:pt idx="5">
                  <c:v>2010</c:v>
                </c:pt>
              </c:numCache>
            </c:numRef>
          </c:cat>
          <c:val>
            <c:numRef>
              <c:f>Sheet1!$B$3:$G$3</c:f>
              <c:numCache>
                <c:formatCode>General</c:formatCode>
                <c:ptCount val="6"/>
                <c:pt idx="0">
                  <c:v>1</c:v>
                </c:pt>
                <c:pt idx="1">
                  <c:v>1.2</c:v>
                </c:pt>
                <c:pt idx="2">
                  <c:v>1.4</c:v>
                </c:pt>
                <c:pt idx="3">
                  <c:v>1.6</c:v>
                </c:pt>
                <c:pt idx="4">
                  <c:v>1.8</c:v>
                </c:pt>
                <c:pt idx="5">
                  <c:v>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3-83CA-F34A-923E-CB17E4F20F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73211072"/>
        <c:axId val="1873185680"/>
      </c:lineChart>
      <c:catAx>
        <c:axId val="1873211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73185680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873185680"/>
        <c:scaling>
          <c:logBase val="10"/>
          <c:orientation val="minMax"/>
          <c:min val="1"/>
        </c:scaling>
        <c:delete val="1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873211072"/>
        <c:crosses val="autoZero"/>
        <c:crossBetween val="between"/>
      </c:valAx>
      <c:spPr>
        <a:noFill/>
        <a:ln>
          <a:solidFill>
            <a:schemeClr val="bg1"/>
          </a:solidFill>
        </a:ln>
        <a:effectLst/>
      </c:spPr>
    </c:plotArea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2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 cap="none" spc="0" normalizeH="0" baseline="0"/>
  </cs:categoryAxis>
  <cs:chartArea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dk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lt1"/>
      </a:solidFill>
      <a:ln w="1587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064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4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  <a:alpha val="51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plotArea>
  <cs:plotArea3D>
    <cs:lnRef idx="0"/>
    <cs:fillRef idx="0"/>
    <cs:effectRef idx="0"/>
    <cs:fontRef idx="minor">
      <a:schemeClr val="dk1"/>
    </cs:fontRef>
    <cs:spPr>
      <a:solidFill>
        <a:schemeClr val="lt1"/>
      </a:solidFill>
    </cs:spPr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dk1">
        <a:lumMod val="50000"/>
        <a:lumOff val="50000"/>
      </a:schemeClr>
    </cs:fontRef>
    <cs:defRPr sz="2128" b="1" kern="1200" cap="none" spc="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  <cs:spPr>
      <a:pattFill prst="ltDnDiag">
        <a:fgClr>
          <a:schemeClr val="dk1">
            <a:lumMod val="15000"/>
            <a:lumOff val="85000"/>
          </a:schemeClr>
        </a:fgClr>
        <a:bgClr>
          <a:schemeClr val="lt1"/>
        </a:bgClr>
      </a:pattFill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0.23517</cdr:x>
      <cdr:y>0.28547</cdr:y>
    </cdr:from>
    <cdr:to>
      <cdr:x>0.54644</cdr:x>
      <cdr:y>0.35798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1559033" y="1131131"/>
          <a:ext cx="2063533" cy="28731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/>
        <a:p xmlns:a="http://schemas.openxmlformats.org/drawingml/2006/main">
          <a:pPr algn="ctr"/>
          <a:r>
            <a:rPr lang="en-US" sz="1400" b="1" dirty="0">
              <a:solidFill>
                <a:schemeClr val="bg1"/>
              </a:solidFill>
            </a:rPr>
            <a:t>no of cores per socket</a:t>
          </a:r>
        </a:p>
      </cdr:txBody>
    </cdr:sp>
  </cdr:relSizeAnchor>
  <cdr:relSizeAnchor xmlns:cdr="http://schemas.openxmlformats.org/drawingml/2006/chartDrawing">
    <cdr:from>
      <cdr:x>0.56708</cdr:x>
      <cdr:y>0.61782</cdr:y>
    </cdr:from>
    <cdr:to>
      <cdr:x>0.81932</cdr:x>
      <cdr:y>0.69033</cdr:y>
    </cdr:to>
    <cdr:sp macro="" textlink="">
      <cdr:nvSpPr>
        <cdr:cNvPr id="3" name="TextBox 1"/>
        <cdr:cNvSpPr txBox="1"/>
      </cdr:nvSpPr>
      <cdr:spPr>
        <a:xfrm xmlns:a="http://schemas.openxmlformats.org/drawingml/2006/main">
          <a:off x="4025900" y="2597150"/>
          <a:ext cx="1790700" cy="3048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Lucida Grande"/>
            </a:defRPr>
          </a:lvl1pPr>
          <a:lvl2pPr marL="457200" indent="0">
            <a:defRPr sz="1100">
              <a:latin typeface="Lucida Grande"/>
            </a:defRPr>
          </a:lvl2pPr>
          <a:lvl3pPr marL="914400" indent="0">
            <a:defRPr sz="1100">
              <a:latin typeface="Lucida Grande"/>
            </a:defRPr>
          </a:lvl3pPr>
          <a:lvl4pPr marL="1371600" indent="0">
            <a:defRPr sz="1100">
              <a:latin typeface="Lucida Grande"/>
            </a:defRPr>
          </a:lvl4pPr>
          <a:lvl5pPr marL="1828800" indent="0">
            <a:defRPr sz="1100">
              <a:latin typeface="Lucida Grande"/>
            </a:defRPr>
          </a:lvl5pPr>
          <a:lvl6pPr marL="2286000" indent="0">
            <a:defRPr sz="1100">
              <a:latin typeface="Lucida Grande"/>
            </a:defRPr>
          </a:lvl6pPr>
          <a:lvl7pPr marL="2743200" indent="0">
            <a:defRPr sz="1100">
              <a:latin typeface="Lucida Grande"/>
            </a:defRPr>
          </a:lvl7pPr>
          <a:lvl8pPr marL="3200400" indent="0">
            <a:defRPr sz="1100">
              <a:latin typeface="Lucida Grande"/>
            </a:defRPr>
          </a:lvl8pPr>
          <a:lvl9pPr marL="3657600" indent="0">
            <a:defRPr sz="1100">
              <a:latin typeface="Lucida Grande"/>
            </a:defRPr>
          </a:lvl9pPr>
        </a:lstStyle>
        <a:p xmlns:a="http://schemas.openxmlformats.org/drawingml/2006/main">
          <a:pPr algn="ctr"/>
          <a:r>
            <a:rPr lang="en-US" sz="1400" b="1" dirty="0">
              <a:solidFill>
                <a:schemeClr val="bg1"/>
              </a:solidFill>
            </a:rPr>
            <a:t>bandwidth per core</a:t>
          </a:r>
        </a:p>
      </cdr:txBody>
    </cdr:sp>
  </cdr:relSizeAnchor>
</c:userShapes>
</file>

<file path=ppt/media/image1.png>
</file>

<file path=ppt/media/image2.gif>
</file>

<file path=ppt/media/image3.tiff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3547C9-1A74-3B41-AF61-6837E481A8CF}" type="datetimeFigureOut">
              <a:rPr lang="en-US" smtClean="0"/>
              <a:t>4/11/24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BCBA38-0795-3842-A034-04D7AC7C6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481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7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6653" tIns="48326" rIns="96653" bIns="48326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0668388-0C22-C64C-A5B8-B2559ACA278A}" type="slidenum">
              <a:rPr lang="en-US" altLang="en-US" sz="1900"/>
              <a:pPr/>
              <a:t>1</a:t>
            </a:fld>
            <a:endParaRPr lang="en-US" altLang="en-US" sz="1900"/>
          </a:p>
        </p:txBody>
      </p:sp>
      <p:sp>
        <p:nvSpPr>
          <p:cNvPr id="163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 w="12700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9381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460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6651" tIns="48325" rIns="96651" bIns="48325"/>
          <a:lstStyle/>
          <a:p>
            <a:r>
              <a:rPr lang="en-US" altLang="en-US" dirty="0"/>
              <a:t>For class handout </a:t>
            </a:r>
          </a:p>
        </p:txBody>
      </p:sp>
    </p:spTree>
    <p:extLst>
      <p:ext uri="{BB962C8B-B14F-4D97-AF65-F5344CB8AC3E}">
        <p14:creationId xmlns:p14="http://schemas.microsoft.com/office/powerpoint/2010/main" val="11899230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4608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6651" tIns="48325" rIns="96651" bIns="48325"/>
          <a:lstStyle/>
          <a:p>
            <a:r>
              <a:rPr lang="en-US" altLang="en-US" dirty="0"/>
              <a:t>For class handout </a:t>
            </a:r>
          </a:p>
        </p:txBody>
      </p:sp>
    </p:spTree>
    <p:extLst>
      <p:ext uri="{BB962C8B-B14F-4D97-AF65-F5344CB8AC3E}">
        <p14:creationId xmlns:p14="http://schemas.microsoft.com/office/powerpoint/2010/main" val="36242048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532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41068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532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6558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2475"/>
            <a:ext cx="5365750" cy="4319588"/>
          </a:xfr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8224" tIns="48250" rIns="98224" bIns="48250"/>
          <a:lstStyle/>
          <a:p>
            <a:endParaRPr lang="en-US" altLang="en-US"/>
          </a:p>
        </p:txBody>
      </p:sp>
      <p:sp>
        <p:nvSpPr>
          <p:cNvPr id="5120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6250" y="727075"/>
            <a:ext cx="6370638" cy="3584575"/>
          </a:xfrm>
          <a:ln w="12700" cap="flat">
            <a:solidFill>
              <a:schemeClr val="tx1"/>
            </a:solidFill>
            <a:miter lim="800000"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7852015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8370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73514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60418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190025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2475"/>
            <a:ext cx="6303962" cy="4319588"/>
          </a:xfr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8224" tIns="48250" rIns="98224" bIns="48250"/>
          <a:lstStyle/>
          <a:p>
            <a:endParaRPr lang="en-US" altLang="en-US"/>
          </a:p>
        </p:txBody>
      </p:sp>
      <p:sp>
        <p:nvSpPr>
          <p:cNvPr id="98306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84188" y="619125"/>
            <a:ext cx="6367462" cy="3582988"/>
          </a:xfrm>
        </p:spPr>
      </p:sp>
    </p:spTree>
    <p:extLst>
      <p:ext uri="{BB962C8B-B14F-4D97-AF65-F5344CB8AC3E}">
        <p14:creationId xmlns:p14="http://schemas.microsoft.com/office/powerpoint/2010/main" val="90170976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2475"/>
            <a:ext cx="6303962" cy="4319588"/>
          </a:xfr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8224" tIns="48250" rIns="98224" bIns="48250"/>
          <a:lstStyle/>
          <a:p>
            <a:endParaRPr lang="en-US" altLang="en-US"/>
          </a:p>
        </p:txBody>
      </p:sp>
      <p:sp>
        <p:nvSpPr>
          <p:cNvPr id="100354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84188" y="619125"/>
            <a:ext cx="6367462" cy="3582988"/>
          </a:xfrm>
        </p:spPr>
      </p:sp>
    </p:spTree>
    <p:extLst>
      <p:ext uri="{BB962C8B-B14F-4D97-AF65-F5344CB8AC3E}">
        <p14:creationId xmlns:p14="http://schemas.microsoft.com/office/powerpoint/2010/main" val="13756369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6246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73855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1506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43760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6553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4053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3010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788420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2475"/>
            <a:ext cx="5365750" cy="4319588"/>
          </a:xfr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8224" tIns="48250" rIns="98224" bIns="48250"/>
          <a:lstStyle/>
          <a:p>
            <a:endParaRPr lang="en-US" altLang="en-US"/>
          </a:p>
        </p:txBody>
      </p:sp>
      <p:sp>
        <p:nvSpPr>
          <p:cNvPr id="5632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6250" y="727075"/>
            <a:ext cx="6370638" cy="3584575"/>
          </a:xfrm>
          <a:ln w="12700" cap="flat">
            <a:solidFill>
              <a:schemeClr val="tx1"/>
            </a:solidFill>
            <a:miter lim="800000"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18152342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67586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48582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6963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040238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71682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7609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7373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22325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7577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93083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7782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3906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7987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270168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7838" y="617538"/>
            <a:ext cx="6375400" cy="3586162"/>
          </a:xfrm>
        </p:spPr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8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797401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8397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599294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8704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267268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81922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890122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8909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145781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5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3666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554502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3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115714" name="Notes Placeholder 2"/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192087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5655" tIns="46988" rIns="95655" bIns="46988"/>
          <a:lstStyle/>
          <a:p>
            <a:endParaRPr lang="en-US" altLang="en-US"/>
          </a:p>
        </p:txBody>
      </p:sp>
      <p:sp>
        <p:nvSpPr>
          <p:cNvPr id="11776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82600" y="620713"/>
            <a:ext cx="6365875" cy="3581400"/>
          </a:xfrm>
        </p:spPr>
      </p:sp>
    </p:spTree>
    <p:extLst>
      <p:ext uri="{BB962C8B-B14F-4D97-AF65-F5344CB8AC3E}">
        <p14:creationId xmlns:p14="http://schemas.microsoft.com/office/powerpoint/2010/main" val="4064572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4CF17B91-D0D2-B543-BD52-6B6803C74CF2}" type="slidenum">
              <a:rPr lang="en-US" altLang="x-none" sz="1200">
                <a:ea typeface="ヒラギノ角ゴ Pro W3" charset="-128"/>
              </a:rPr>
              <a:pPr eaLnBrk="1" hangingPunct="1"/>
              <a:t>71</a:t>
            </a:fld>
            <a:endParaRPr lang="en-US" altLang="x-none" sz="1200">
              <a:ea typeface="ヒラギノ角ゴ Pro W3" charset="-128"/>
            </a:endParaRPr>
          </a:p>
        </p:txBody>
      </p:sp>
      <p:sp>
        <p:nvSpPr>
          <p:cNvPr id="204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47663" y="679450"/>
            <a:ext cx="6167437" cy="34702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75150"/>
            <a:ext cx="5033963" cy="407352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x-none" altLang="x-none">
              <a:latin typeface="Arial" charset="0"/>
              <a:ea typeface="ヒラギノ角ゴ Pro W3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0310785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91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/>
          </a:p>
        </p:txBody>
      </p:sp>
      <p:sp>
        <p:nvSpPr>
          <p:cNvPr id="491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fld id="{C73E2D47-7A5B-0C48-8DCC-DE27DF0D548C}" type="slidenum">
              <a:rPr lang="en-US" altLang="x-none" sz="1200">
                <a:latin typeface="Calibri" charset="0"/>
              </a:rPr>
              <a:pPr eaLnBrk="1" hangingPunct="1"/>
              <a:t>72</a:t>
            </a:fld>
            <a:endParaRPr lang="en-US" altLang="x-none" sz="120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428449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9425" y="615950"/>
            <a:ext cx="6376988" cy="3587750"/>
          </a:xfrm>
        </p:spPr>
      </p:sp>
      <p:sp>
        <p:nvSpPr>
          <p:cNvPr id="1064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95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959895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7838" y="617538"/>
            <a:ext cx="6375400" cy="3586162"/>
          </a:xfrm>
        </p:spPr>
      </p:sp>
      <p:sp>
        <p:nvSpPr>
          <p:cNvPr id="2560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8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5829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69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0957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70643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7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111618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1625099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7838" y="617538"/>
            <a:ext cx="6375400" cy="3586162"/>
          </a:xfrm>
        </p:spPr>
      </p:sp>
      <p:sp>
        <p:nvSpPr>
          <p:cNvPr id="296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8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547112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2"/>
          <p:cNvSpPr>
            <a:spLocks noGrp="1" noRot="1" noChangeAspect="1" noChangeArrowheads="1" noTextEdit="1"/>
          </p:cNvSpPr>
          <p:nvPr>
            <p:ph type="sldImg"/>
          </p:nvPr>
        </p:nvSpPr>
        <p:spPr/>
      </p:sp>
      <p:sp>
        <p:nvSpPr>
          <p:cNvPr id="38914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r>
              <a:rPr lang="en-US" altLang="en-US"/>
              <a:t>Size comparison:  DRAM/SRAM is 4 to 8 times</a:t>
            </a:r>
          </a:p>
          <a:p>
            <a:r>
              <a:rPr lang="en-US" altLang="en-US"/>
              <a:t>Cost/cycle time comparison SRAM/DRAM is 8 to 16 times</a:t>
            </a:r>
          </a:p>
        </p:txBody>
      </p:sp>
    </p:spTree>
    <p:extLst>
      <p:ext uri="{BB962C8B-B14F-4D97-AF65-F5344CB8AC3E}">
        <p14:creationId xmlns:p14="http://schemas.microsoft.com/office/powerpoint/2010/main" val="10444494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7838" y="617538"/>
            <a:ext cx="6375400" cy="3586162"/>
          </a:xfrm>
        </p:spPr>
      </p:sp>
      <p:sp>
        <p:nvSpPr>
          <p:cNvPr id="2765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50863" y="4560888"/>
            <a:ext cx="6303962" cy="43180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6651" tIns="48325" rIns="96651" bIns="48325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867229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50863" y="4562475"/>
            <a:ext cx="6303962" cy="4318000"/>
          </a:xfr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5644" tIns="46983" rIns="95644" bIns="46983"/>
          <a:lstStyle/>
          <a:p>
            <a:endParaRPr lang="en-US" altLang="en-US"/>
          </a:p>
        </p:txBody>
      </p:sp>
      <p:sp>
        <p:nvSpPr>
          <p:cNvPr id="3584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84188" y="619125"/>
            <a:ext cx="6367462" cy="3582988"/>
          </a:xfrm>
        </p:spPr>
      </p:sp>
    </p:spTree>
    <p:extLst>
      <p:ext uri="{BB962C8B-B14F-4D97-AF65-F5344CB8AC3E}">
        <p14:creationId xmlns:p14="http://schemas.microsoft.com/office/powerpoint/2010/main" val="9438450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9F913D-DC55-A849-968F-0045BC124A9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1091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C9F913D-DC55-A849-968F-0045BC124A9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811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74725" y="4562475"/>
            <a:ext cx="5365750" cy="4319588"/>
          </a:xfr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8224" tIns="48250" rIns="98224" bIns="48250"/>
          <a:lstStyle/>
          <a:p>
            <a:endParaRPr lang="en-US" altLang="en-US" dirty="0"/>
          </a:p>
        </p:txBody>
      </p:sp>
      <p:sp>
        <p:nvSpPr>
          <p:cNvPr id="51202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76250" y="727075"/>
            <a:ext cx="6370638" cy="3584575"/>
          </a:xfrm>
          <a:ln w="12700" cap="flat">
            <a:solidFill>
              <a:schemeClr val="tx1"/>
            </a:solidFill>
            <a:miter lim="800000"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706915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9E3D61-8E16-5448-9088-174DC4875925}" type="datetime1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4953000"/>
            <a:ext cx="12188825" cy="1905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7" y="491507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936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" y="0"/>
            <a:ext cx="12191985" cy="4915076"/>
          </a:xfrm>
          <a:solidFill>
            <a:srgbClr val="691D20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907024"/>
            <a:ext cx="1011936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F4AFE-9494-9341-9E9E-168E7A32F220}" type="datetime1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08B39-F4A6-3148-A637-0D14FEB73869}" type="datetime1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14780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14779"/>
            <a:ext cx="7734300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7A06-9577-D649-8445-54A64CED7117}" type="datetime1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1200" y="304800"/>
            <a:ext cx="10871200" cy="4222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711200" y="914400"/>
            <a:ext cx="10871200" cy="2393950"/>
          </a:xfrm>
        </p:spPr>
        <p:txBody>
          <a:bodyPr/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70467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spcBef>
                <a:spcPts val="600"/>
              </a:spcBef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F003F-8A67-E341-9606-0E622C01F371}" type="datetime1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30C93-B9D8-924C-9E88-709A963F9772}" type="datetime1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9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4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453243"/>
            <a:ext cx="4937760" cy="441585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453243"/>
            <a:ext cx="4937760" cy="44158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9B503-BBC1-784F-A260-4EB807E7519C}" type="datetime1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96875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477911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214193"/>
            <a:ext cx="4937760" cy="36549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7FB6F-2233-5648-B0AB-1661B4532875}" type="datetime1">
              <a:rPr lang="en-US" smtClean="0"/>
              <a:t>4/11/24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4FEA6-21F4-5E4C-AB12-40A4C05260A9}" type="datetime1">
              <a:rPr lang="en-US" smtClean="0"/>
              <a:t>4/11/24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7" y="6400800"/>
            <a:ext cx="12188825" cy="4572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7" y="6334316"/>
            <a:ext cx="12188825" cy="64008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F55AE-B7EB-F04A-BA6E-5C55489F9DFA}" type="datetime1">
              <a:rPr lang="en-US" smtClean="0"/>
              <a:t>4/11/24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8" y="0"/>
            <a:ext cx="4050791" cy="6858000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3650" y="731520"/>
            <a:ext cx="6679191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3" y="6459787"/>
            <a:ext cx="2618511" cy="365125"/>
          </a:xfrm>
        </p:spPr>
        <p:txBody>
          <a:bodyPr/>
          <a:lstStyle>
            <a:lvl1pPr algn="l">
              <a:defRPr/>
            </a:lvl1pPr>
          </a:lstStyle>
          <a:p>
            <a:fld id="{7AC749B7-A14B-1146-A075-0D077640D5B1}" type="datetime1">
              <a:rPr lang="en-US" smtClean="0"/>
              <a:t>4/11/24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7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59786"/>
            <a:ext cx="12192001" cy="398214"/>
          </a:xfrm>
          <a:prstGeom prst="rect">
            <a:avLst/>
          </a:prstGeom>
          <a:solidFill>
            <a:srgbClr val="691D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" y="6393303"/>
            <a:ext cx="12192001" cy="65999"/>
          </a:xfrm>
          <a:prstGeom prst="rect">
            <a:avLst/>
          </a:prstGeom>
          <a:solidFill>
            <a:srgbClr val="B191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6"/>
            <a:ext cx="10058400" cy="103492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543050"/>
            <a:ext cx="10058401" cy="432604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2" y="6459787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rgbClr val="FFFFFF"/>
                </a:solidFill>
              </a:defRPr>
            </a:lvl1pPr>
          </a:lstStyle>
          <a:p>
            <a:fld id="{AA8EF9AB-9816-3044-81EF-E93197762496}" type="datetime1">
              <a:rPr lang="en-US" smtClean="0"/>
              <a:t>4/11/24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6" y="6459787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60" y="6459787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fld id="{05159610-9004-7540-803D-C5F815CAC0C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120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3038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457200" indent="-320040" algn="l" defTabSz="914400" rtl="0" eaLnBrk="1" latinLnBrk="0" hangingPunct="1">
        <a:lnSpc>
          <a:spcPct val="90000"/>
        </a:lnSpc>
        <a:spcBef>
          <a:spcPts val="0"/>
        </a:spcBef>
        <a:spcAft>
          <a:spcPts val="200"/>
        </a:spcAft>
        <a:buClr>
          <a:srgbClr val="C00000"/>
        </a:buClr>
        <a:buSzPct val="100000"/>
        <a:buFont typeface="Arial" charset="0"/>
        <a:buChar char="•"/>
        <a:defRPr sz="2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1pPr>
      <a:lvl2pPr marL="731520" indent="-28346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24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3pPr>
      <a:lvl4pPr marL="1097280" indent="-192024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rgbClr val="C00000"/>
        </a:buClr>
        <a:buFont typeface="Arial" charset="0"/>
        <a:buChar char="•"/>
        <a:defRPr sz="1800" b="0" i="0" kern="1200">
          <a:solidFill>
            <a:schemeClr val="tx1">
              <a:lumMod val="75000"/>
              <a:lumOff val="25000"/>
            </a:schemeClr>
          </a:solidFill>
          <a:latin typeface="Calibri Light" charset="0"/>
          <a:ea typeface="Calibri Light" charset="0"/>
          <a:cs typeface="Calibri Light" charset="0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8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1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Memory Hierarchy : Caches</a:t>
            </a:r>
          </a:p>
        </p:txBody>
      </p:sp>
      <p:sp>
        <p:nvSpPr>
          <p:cNvPr id="15362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altLang="en-US" sz="1800" dirty="0"/>
              <a:t>CS 3339</a:t>
            </a:r>
          </a:p>
          <a:p>
            <a:r>
              <a:rPr lang="en-US" altLang="en-US" sz="1800" dirty="0"/>
              <a:t>Lecture 9 [zybook 5.1-5.4,5.14,5.15]</a:t>
            </a:r>
          </a:p>
          <a:p>
            <a:r>
              <a:rPr lang="en-US" altLang="en-US" sz="1800" dirty="0"/>
              <a:t>Apan Qasem</a:t>
            </a:r>
          </a:p>
          <a:p>
            <a:r>
              <a:rPr lang="en-US" altLang="en-US" sz="1800" dirty="0"/>
              <a:t>Texas State University</a:t>
            </a:r>
          </a:p>
          <a:p>
            <a:endParaRPr lang="en-US" altLang="en-US" sz="1800" dirty="0"/>
          </a:p>
          <a:p>
            <a:r>
              <a:rPr lang="en-US" altLang="en-US" sz="1800" dirty="0"/>
              <a:t>Spring 2024</a:t>
            </a:r>
          </a:p>
        </p:txBody>
      </p:sp>
      <p:sp>
        <p:nvSpPr>
          <p:cNvPr id="15363" name="Rectangle 4"/>
          <p:cNvSpPr>
            <a:spLocks noChangeArrowheads="1"/>
          </p:cNvSpPr>
          <p:nvPr/>
        </p:nvSpPr>
        <p:spPr bwMode="auto">
          <a:xfrm>
            <a:off x="9708994" y="6473767"/>
            <a:ext cx="2282228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200" b="1" dirty="0">
                <a:solidFill>
                  <a:schemeClr val="bg1"/>
                </a:solidFill>
                <a:latin typeface="Marker Felt" charset="0"/>
              </a:rPr>
              <a:t>*some slides adopted from P&amp;H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BF62ADD-380E-4A41-AAD0-EB3AF0FF5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206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364"/>
    </mc:Choice>
    <mc:Fallback xmlns="">
      <p:transition spd="slow" advTm="3836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"/>
          <p:cNvSpPr>
            <a:spLocks noChangeArrowheads="1"/>
          </p:cNvSpPr>
          <p:nvPr/>
        </p:nvSpPr>
        <p:spPr bwMode="auto">
          <a:xfrm>
            <a:off x="2011680" y="1710221"/>
            <a:ext cx="8229600" cy="3124200"/>
          </a:xfrm>
          <a:prstGeom prst="rect">
            <a:avLst/>
          </a:prstGeom>
          <a:solidFill>
            <a:schemeClr val="bg2">
              <a:lumMod val="50000"/>
            </a:schemeClr>
          </a:solidFill>
          <a:ln w="19050" cap="flat" cmpd="sng" algn="ctr">
            <a:solidFill>
              <a:schemeClr val="tx1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latin typeface="Calibri"/>
              <a:ea typeface="Optima" charset="0"/>
              <a:cs typeface="Calibri"/>
            </a:endParaRPr>
          </a:p>
        </p:txBody>
      </p:sp>
      <p:sp>
        <p:nvSpPr>
          <p:cNvPr id="32" name="Rectangle 2"/>
          <p:cNvSpPr>
            <a:spLocks noChangeArrowheads="1"/>
          </p:cNvSpPr>
          <p:nvPr/>
        </p:nvSpPr>
        <p:spPr bwMode="auto">
          <a:xfrm>
            <a:off x="2057401" y="1865796"/>
            <a:ext cx="6553200" cy="2743200"/>
          </a:xfrm>
          <a:prstGeom prst="rect">
            <a:avLst/>
          </a:prstGeom>
          <a:solidFill>
            <a:schemeClr val="bg2">
              <a:lumMod val="75000"/>
            </a:schemeClr>
          </a:solidFill>
          <a:ln w="19050" cap="flat" cmpd="sng" algn="ctr">
            <a:solidFill>
              <a:schemeClr val="tx1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latin typeface="Calibri"/>
              <a:ea typeface="Optima" charset="0"/>
              <a:cs typeface="Calibri"/>
            </a:endParaRPr>
          </a:p>
        </p:txBody>
      </p:sp>
      <p:sp>
        <p:nvSpPr>
          <p:cNvPr id="26627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Memory Hierarchy : Inclusiveness</a:t>
            </a:r>
          </a:p>
        </p:txBody>
      </p:sp>
      <p:sp>
        <p:nvSpPr>
          <p:cNvPr id="31" name="Content Placeholder 30"/>
          <p:cNvSpPr>
            <a:spLocks noGrp="1"/>
          </p:cNvSpPr>
          <p:nvPr>
            <p:ph idx="1"/>
          </p:nvPr>
        </p:nvSpPr>
        <p:spPr>
          <a:xfrm>
            <a:off x="1097279" y="4998805"/>
            <a:ext cx="10058401" cy="908791"/>
          </a:xfrm>
        </p:spPr>
        <p:txBody>
          <a:bodyPr/>
          <a:lstStyle/>
          <a:p>
            <a:pPr marL="137160" indent="0">
              <a:buNone/>
            </a:pPr>
            <a:r>
              <a:rPr lang="en-US" altLang="en-US" dirty="0"/>
              <a:t>The hierarchy is inclusive : what is in L1 is a subset of what is in L2 is a subset of what is in MM is a subset of what is</a:t>
            </a:r>
            <a:r>
              <a:rPr lang="en-US" altLang="ja-JP" dirty="0"/>
              <a:t> on disk </a:t>
            </a:r>
            <a:endParaRPr lang="en-US" altLang="en-US" dirty="0"/>
          </a:p>
        </p:txBody>
      </p:sp>
      <p:sp>
        <p:nvSpPr>
          <p:cNvPr id="1487874" name="Rectangle 2"/>
          <p:cNvSpPr>
            <a:spLocks noChangeArrowheads="1"/>
          </p:cNvSpPr>
          <p:nvPr/>
        </p:nvSpPr>
        <p:spPr bwMode="auto">
          <a:xfrm>
            <a:off x="2209801" y="2018196"/>
            <a:ext cx="4800600" cy="2362200"/>
          </a:xfrm>
          <a:prstGeom prst="rect">
            <a:avLst/>
          </a:prstGeom>
          <a:solidFill>
            <a:schemeClr val="bg2"/>
          </a:solidFill>
          <a:ln w="19050" cap="flat" cmpd="sng" algn="ctr">
            <a:solidFill>
              <a:schemeClr val="tx1"/>
            </a:solidFill>
            <a:prstDash val="sysDot"/>
            <a:miter lim="800000"/>
            <a:headEnd type="none" w="med" len="med"/>
            <a:tailEnd type="none" w="med" len="med"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latin typeface="Calibri"/>
              <a:ea typeface="Optima" charset="0"/>
              <a:cs typeface="Calibri"/>
            </a:endParaRPr>
          </a:p>
        </p:txBody>
      </p:sp>
      <p:sp>
        <p:nvSpPr>
          <p:cNvPr id="26630" name="Rectangle 3" descr="10%"/>
          <p:cNvSpPr>
            <a:spLocks noChangeArrowheads="1"/>
          </p:cNvSpPr>
          <p:nvPr/>
        </p:nvSpPr>
        <p:spPr bwMode="auto">
          <a:xfrm>
            <a:off x="5975351" y="3153260"/>
            <a:ext cx="788988" cy="1074737"/>
          </a:xfrm>
          <a:prstGeom prst="rect">
            <a:avLst/>
          </a:prstGeom>
          <a:solidFill>
            <a:srgbClr val="C9FFC4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>
                <a:solidFill>
                  <a:srgbClr val="000000"/>
                </a:solidFill>
                <a:latin typeface="Calibri" charset="0"/>
              </a:rPr>
              <a:t>Second</a:t>
            </a:r>
          </a:p>
          <a:p>
            <a:pPr algn="ctr"/>
            <a:r>
              <a:rPr lang="en-US" altLang="en-US" sz="1600">
                <a:solidFill>
                  <a:srgbClr val="000000"/>
                </a:solidFill>
                <a:latin typeface="Calibri" charset="0"/>
              </a:rPr>
              <a:t>Level</a:t>
            </a:r>
          </a:p>
          <a:p>
            <a:pPr algn="ctr"/>
            <a:r>
              <a:rPr lang="en-US" altLang="en-US" sz="1600">
                <a:solidFill>
                  <a:srgbClr val="000000"/>
                </a:solidFill>
                <a:latin typeface="Calibri" charset="0"/>
              </a:rPr>
              <a:t>Cache</a:t>
            </a:r>
          </a:p>
          <a:p>
            <a:pPr algn="ctr"/>
            <a:r>
              <a:rPr lang="en-US" altLang="en-US" sz="1600">
                <a:solidFill>
                  <a:srgbClr val="000000"/>
                </a:solidFill>
                <a:latin typeface="Calibri" charset="0"/>
              </a:rPr>
              <a:t>(L2)</a:t>
            </a:r>
          </a:p>
        </p:txBody>
      </p:sp>
      <p:sp>
        <p:nvSpPr>
          <p:cNvPr id="26632" name="Rectangle 6"/>
          <p:cNvSpPr>
            <a:spLocks noChangeArrowheads="1"/>
          </p:cNvSpPr>
          <p:nvPr/>
        </p:nvSpPr>
        <p:spPr bwMode="auto">
          <a:xfrm>
            <a:off x="2501902" y="2451584"/>
            <a:ext cx="2676525" cy="234950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26633" name="Rectangle 7"/>
          <p:cNvSpPr>
            <a:spLocks noChangeArrowheads="1"/>
          </p:cNvSpPr>
          <p:nvPr/>
        </p:nvSpPr>
        <p:spPr bwMode="auto">
          <a:xfrm>
            <a:off x="3403602" y="2378559"/>
            <a:ext cx="8032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chemeClr val="tx1"/>
                </a:solidFill>
                <a:latin typeface="Calibri" charset="0"/>
              </a:rPr>
              <a:t>Control</a:t>
            </a:r>
          </a:p>
        </p:txBody>
      </p:sp>
      <p:sp>
        <p:nvSpPr>
          <p:cNvPr id="26634" name="Rectangle 8"/>
          <p:cNvSpPr>
            <a:spLocks noChangeArrowheads="1"/>
          </p:cNvSpPr>
          <p:nvPr/>
        </p:nvSpPr>
        <p:spPr bwMode="auto">
          <a:xfrm>
            <a:off x="2454277" y="2892910"/>
            <a:ext cx="1401763" cy="1303337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26635" name="Rectangle 9"/>
          <p:cNvSpPr>
            <a:spLocks noChangeArrowheads="1"/>
          </p:cNvSpPr>
          <p:nvPr/>
        </p:nvSpPr>
        <p:spPr bwMode="auto">
          <a:xfrm>
            <a:off x="2501902" y="3408847"/>
            <a:ext cx="949235" cy="335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chemeClr val="tx1"/>
                </a:solidFill>
                <a:latin typeface="Calibri" charset="0"/>
              </a:rPr>
              <a:t>Datapath</a:t>
            </a:r>
          </a:p>
        </p:txBody>
      </p:sp>
      <p:grpSp>
        <p:nvGrpSpPr>
          <p:cNvPr id="26636" name="Group 33"/>
          <p:cNvGrpSpPr>
            <a:grpSpLocks/>
          </p:cNvGrpSpPr>
          <p:nvPr/>
        </p:nvGrpSpPr>
        <p:grpSpPr bwMode="auto">
          <a:xfrm>
            <a:off x="8888630" y="2100030"/>
            <a:ext cx="1101725" cy="2349500"/>
            <a:chOff x="7738540" y="1442605"/>
            <a:chExt cx="1102517" cy="2349150"/>
          </a:xfrm>
        </p:grpSpPr>
        <p:sp>
          <p:nvSpPr>
            <p:cNvPr id="26650" name="Rectangle 10"/>
            <p:cNvSpPr>
              <a:spLocks noChangeArrowheads="1"/>
            </p:cNvSpPr>
            <p:nvPr/>
          </p:nvSpPr>
          <p:spPr bwMode="auto">
            <a:xfrm>
              <a:off x="7739748" y="1442605"/>
              <a:ext cx="1101309" cy="2349150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solidFill>
                  <a:srgbClr val="000000"/>
                </a:solidFill>
                <a:latin typeface="Calibri" charset="0"/>
              </a:endParaRPr>
            </a:p>
          </p:txBody>
        </p:sp>
        <p:sp>
          <p:nvSpPr>
            <p:cNvPr id="26651" name="Rectangle 11"/>
            <p:cNvSpPr>
              <a:spLocks noChangeArrowheads="1"/>
            </p:cNvSpPr>
            <p:nvPr/>
          </p:nvSpPr>
          <p:spPr bwMode="auto">
            <a:xfrm>
              <a:off x="7738540" y="2399439"/>
              <a:ext cx="1055505" cy="8283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Secondary</a:t>
              </a:r>
            </a:p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Memory</a:t>
              </a:r>
            </a:p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(Disk)</a:t>
              </a:r>
            </a:p>
          </p:txBody>
        </p:sp>
      </p:grpSp>
      <p:sp>
        <p:nvSpPr>
          <p:cNvPr id="26637" name="Rectangle 12"/>
          <p:cNvSpPr>
            <a:spLocks noChangeArrowheads="1"/>
          </p:cNvSpPr>
          <p:nvPr/>
        </p:nvSpPr>
        <p:spPr bwMode="auto">
          <a:xfrm>
            <a:off x="2303465" y="2157897"/>
            <a:ext cx="3201987" cy="21431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26638" name="Rectangle 13"/>
          <p:cNvSpPr>
            <a:spLocks noChangeArrowheads="1"/>
          </p:cNvSpPr>
          <p:nvPr/>
        </p:nvSpPr>
        <p:spPr bwMode="auto">
          <a:xfrm>
            <a:off x="2878140" y="2083284"/>
            <a:ext cx="19716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On-Chip Components</a:t>
            </a:r>
          </a:p>
        </p:txBody>
      </p:sp>
      <p:sp>
        <p:nvSpPr>
          <p:cNvPr id="26639" name="Rectangle 16"/>
          <p:cNvSpPr>
            <a:spLocks noChangeArrowheads="1"/>
          </p:cNvSpPr>
          <p:nvPr/>
        </p:nvSpPr>
        <p:spPr bwMode="auto">
          <a:xfrm>
            <a:off x="3430589" y="3473935"/>
            <a:ext cx="349250" cy="669925"/>
          </a:xfrm>
          <a:prstGeom prst="rect">
            <a:avLst/>
          </a:prstGeom>
          <a:noFill/>
          <a:ln w="254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26640" name="Rectangle 17"/>
          <p:cNvSpPr>
            <a:spLocks noChangeArrowheads="1"/>
          </p:cNvSpPr>
          <p:nvPr/>
        </p:nvSpPr>
        <p:spPr bwMode="auto">
          <a:xfrm rot="5400000">
            <a:off x="3155158" y="3728728"/>
            <a:ext cx="976313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chemeClr val="tx1"/>
                </a:solidFill>
                <a:latin typeface="Calibri" charset="0"/>
              </a:rPr>
              <a:t>RegFile</a:t>
            </a:r>
          </a:p>
        </p:txBody>
      </p:sp>
      <p:sp>
        <p:nvSpPr>
          <p:cNvPr id="26641" name="Rectangle 18" descr="10%"/>
          <p:cNvSpPr>
            <a:spLocks noChangeArrowheads="1"/>
          </p:cNvSpPr>
          <p:nvPr/>
        </p:nvSpPr>
        <p:spPr bwMode="auto">
          <a:xfrm>
            <a:off x="4011449" y="3629509"/>
            <a:ext cx="650875" cy="588962"/>
          </a:xfrm>
          <a:prstGeom prst="rect">
            <a:avLst/>
          </a:prstGeom>
          <a:solidFill>
            <a:srgbClr val="C9FFC4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26642" name="Rectangle 19" descr="10%"/>
          <p:cNvSpPr>
            <a:spLocks noChangeArrowheads="1"/>
          </p:cNvSpPr>
          <p:nvPr/>
        </p:nvSpPr>
        <p:spPr bwMode="auto">
          <a:xfrm>
            <a:off x="7343775" y="2943709"/>
            <a:ext cx="1027113" cy="1304925"/>
          </a:xfrm>
          <a:prstGeom prst="rect">
            <a:avLst/>
          </a:prstGeom>
          <a:solidFill>
            <a:srgbClr val="FEFFE5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26643" name="Rectangle 20"/>
          <p:cNvSpPr>
            <a:spLocks noChangeArrowheads="1"/>
          </p:cNvSpPr>
          <p:nvPr/>
        </p:nvSpPr>
        <p:spPr bwMode="auto">
          <a:xfrm>
            <a:off x="7393782" y="3132611"/>
            <a:ext cx="927100" cy="827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Main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Memory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(DRAM)</a:t>
            </a:r>
          </a:p>
        </p:txBody>
      </p:sp>
      <p:sp>
        <p:nvSpPr>
          <p:cNvPr id="26644" name="Rectangle 21"/>
          <p:cNvSpPr>
            <a:spLocks noChangeArrowheads="1"/>
          </p:cNvSpPr>
          <p:nvPr/>
        </p:nvSpPr>
        <p:spPr bwMode="auto">
          <a:xfrm rot="5400000">
            <a:off x="4025735" y="3613634"/>
            <a:ext cx="687388" cy="58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Data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Cache</a:t>
            </a:r>
          </a:p>
        </p:txBody>
      </p:sp>
      <p:sp>
        <p:nvSpPr>
          <p:cNvPr id="26645" name="Rectangle 22" descr="10%"/>
          <p:cNvSpPr>
            <a:spLocks noChangeArrowheads="1"/>
          </p:cNvSpPr>
          <p:nvPr/>
        </p:nvSpPr>
        <p:spPr bwMode="auto">
          <a:xfrm>
            <a:off x="4014684" y="2930021"/>
            <a:ext cx="650875" cy="588963"/>
          </a:xfrm>
          <a:prstGeom prst="rect">
            <a:avLst/>
          </a:prstGeom>
          <a:solidFill>
            <a:srgbClr val="C9FFC4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26646" name="Rectangle 23"/>
          <p:cNvSpPr>
            <a:spLocks noChangeArrowheads="1"/>
          </p:cNvSpPr>
          <p:nvPr/>
        </p:nvSpPr>
        <p:spPr bwMode="auto">
          <a:xfrm rot="5400000">
            <a:off x="4021139" y="2933195"/>
            <a:ext cx="687387" cy="58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 dirty="0" err="1">
                <a:solidFill>
                  <a:srgbClr val="000000"/>
                </a:solidFill>
                <a:latin typeface="Calibri" charset="0"/>
              </a:rPr>
              <a:t>Instr</a:t>
            </a:r>
            <a:endParaRPr lang="en-US" altLang="en-US" sz="1600" dirty="0">
              <a:solidFill>
                <a:srgbClr val="000000"/>
              </a:solidFill>
              <a:latin typeface="Calibri" charset="0"/>
            </a:endParaRP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Cache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DCF7BA0-CBE2-C04C-9DA9-A42D78FD3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10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11181842"/>
      </p:ext>
    </p:extLst>
  </p:cSld>
  <p:clrMapOvr>
    <a:masterClrMapping/>
  </p:clrMapOvr>
  <p:transition advTm="469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2" grpId="0" animBg="1"/>
      <p:bldP spid="31" grpId="0" build="p"/>
      <p:bldP spid="148787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 Performance: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system A and B both have a single core 3 GHz processor. </a:t>
            </a:r>
          </a:p>
          <a:p>
            <a:r>
              <a:rPr lang="en-US" dirty="0"/>
              <a:t>System A has 16 KB L1 and a 1 MB L2 </a:t>
            </a:r>
          </a:p>
          <a:p>
            <a:r>
              <a:rPr lang="en-US" dirty="0"/>
              <a:t>System B has a 32 KB L1 and a 2 MB L2</a:t>
            </a:r>
          </a:p>
          <a:p>
            <a:endParaRPr lang="en-US" dirty="0"/>
          </a:p>
          <a:p>
            <a:r>
              <a:rPr lang="en-US" dirty="0"/>
              <a:t>What is the expected speedup on System B for a given program X?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99DFDB-20B5-7E4A-9E1B-E5DCE75186C1}"/>
              </a:ext>
            </a:extLst>
          </p:cNvPr>
          <p:cNvSpPr/>
          <p:nvPr/>
        </p:nvSpPr>
        <p:spPr>
          <a:xfrm>
            <a:off x="4236679" y="4432111"/>
            <a:ext cx="371864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37160" indent="0" algn="ctr">
              <a:buNone/>
            </a:pPr>
            <a:r>
              <a:rPr lang="en-US" altLang="en-US" sz="4000" dirty="0">
                <a:solidFill>
                  <a:srgbClr val="C00000"/>
                </a:solidFill>
                <a:latin typeface="Chalkduster" charset="0"/>
                <a:ea typeface="Chalkduster" charset="0"/>
                <a:cs typeface="Chalkduster" charset="0"/>
              </a:rPr>
              <a:t>Don’t know!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56CE8-87C6-7345-86C0-44A592670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04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982"/>
    </mc:Choice>
    <mc:Fallback xmlns="">
      <p:transition spd="slow" advTm="12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F0BE35A-E68F-484E-A99C-AE9969477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1360"/>
            <a:ext cx="12288284" cy="68993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56C09E2-E897-604A-824C-659EB6994ADC}"/>
              </a:ext>
            </a:extLst>
          </p:cNvPr>
          <p:cNvSpPr/>
          <p:nvPr/>
        </p:nvSpPr>
        <p:spPr>
          <a:xfrm rot="19886837">
            <a:off x="3084465" y="2767279"/>
            <a:ext cx="5839740" cy="13234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marL="137160" indent="0" algn="ctr">
              <a:buNone/>
            </a:pPr>
            <a:r>
              <a:rPr lang="en-US" altLang="en-US" sz="4000" dirty="0">
                <a:solidFill>
                  <a:srgbClr val="C00000"/>
                </a:solidFill>
                <a:latin typeface="Chalkduster" charset="0"/>
                <a:ea typeface="Chalkduster" charset="0"/>
                <a:cs typeface="Chalkduster" charset="0"/>
              </a:rPr>
              <a:t>No!</a:t>
            </a:r>
          </a:p>
          <a:p>
            <a:pPr marL="137160" indent="0" algn="ctr">
              <a:buNone/>
            </a:pPr>
            <a:r>
              <a:rPr lang="en-US" altLang="en-US" sz="4000" dirty="0">
                <a:solidFill>
                  <a:srgbClr val="C00000"/>
                </a:solidFill>
                <a:latin typeface="Chalkduster" charset="0"/>
                <a:ea typeface="Chalkduster" charset="0"/>
                <a:cs typeface="Chalkduster" charset="0"/>
              </a:rPr>
              <a:t>Need Data Locality</a:t>
            </a:r>
          </a:p>
        </p:txBody>
      </p:sp>
    </p:spTree>
    <p:extLst>
      <p:ext uri="{BB962C8B-B14F-4D97-AF65-F5344CB8AC3E}">
        <p14:creationId xmlns:p14="http://schemas.microsoft.com/office/powerpoint/2010/main" val="236412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9C8716-9B11-224E-A4BF-215E0165DFA1}"/>
              </a:ext>
            </a:extLst>
          </p:cNvPr>
          <p:cNvSpPr txBox="1"/>
          <p:nvPr/>
        </p:nvSpPr>
        <p:spPr>
          <a:xfrm>
            <a:off x="3819512" y="1714404"/>
            <a:ext cx="4703807" cy="452431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r>
              <a:rPr lang="en-US" sz="1600" dirty="0">
                <a:solidFill>
                  <a:srgbClr val="00FA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name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“”;</a:t>
            </a:r>
          </a:p>
          <a:p>
            <a:endParaRPr lang="en-US" sz="1600" dirty="0">
              <a:solidFill>
                <a:srgbClr val="00FA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FA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FFFF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age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0;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“Enter name: ” &lt;&lt;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cin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&gt;&gt; name;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“Enter age: ” &lt;&lt;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cin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&gt;&gt; age; 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b="1" dirty="0">
                <a:solidFill>
                  <a:srgbClr val="00F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(age &gt; 60) </a:t>
            </a: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name &lt;&lt; “ “ &lt;&lt; age &lt;&lt; </a:t>
            </a:r>
            <a:r>
              <a:rPr lang="en-US" sz="1600" dirty="0" err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29A7D1BA-BA2C-2F4B-A519-C19592759345}"/>
              </a:ext>
            </a:extLst>
          </p:cNvPr>
          <p:cNvSpPr/>
          <p:nvPr/>
        </p:nvSpPr>
        <p:spPr>
          <a:xfrm>
            <a:off x="4606226" y="2122472"/>
            <a:ext cx="576649" cy="52722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BF2C873-B99A-7440-B864-8A63475C482D}"/>
              </a:ext>
            </a:extLst>
          </p:cNvPr>
          <p:cNvCxnSpPr>
            <a:cxnSpLocks/>
          </p:cNvCxnSpPr>
          <p:nvPr/>
        </p:nvCxnSpPr>
        <p:spPr>
          <a:xfrm>
            <a:off x="4894550" y="2687402"/>
            <a:ext cx="0" cy="822852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1AB24D7-A8F1-3546-BE63-1315B685721B}"/>
              </a:ext>
            </a:extLst>
          </p:cNvPr>
          <p:cNvCxnSpPr>
            <a:cxnSpLocks/>
            <a:stCxn id="3" idx="4"/>
          </p:cNvCxnSpPr>
          <p:nvPr/>
        </p:nvCxnSpPr>
        <p:spPr>
          <a:xfrm>
            <a:off x="4894551" y="2649694"/>
            <a:ext cx="576649" cy="2786214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CBB19D3E-14C5-9846-8E97-60E1C3699D07}"/>
              </a:ext>
            </a:extLst>
          </p:cNvPr>
          <p:cNvSpPr/>
          <p:nvPr/>
        </p:nvSpPr>
        <p:spPr>
          <a:xfrm>
            <a:off x="4240619" y="2533898"/>
            <a:ext cx="576649" cy="527222"/>
          </a:xfrm>
          <a:prstGeom prst="ellipse">
            <a:avLst/>
          </a:prstGeom>
          <a:noFill/>
          <a:ln w="28575">
            <a:solidFill>
              <a:srgbClr val="00FD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7B9D309-5A04-0645-B42A-4F086D041436}"/>
              </a:ext>
            </a:extLst>
          </p:cNvPr>
          <p:cNvCxnSpPr>
            <a:cxnSpLocks/>
            <a:stCxn id="14" idx="4"/>
          </p:cNvCxnSpPr>
          <p:nvPr/>
        </p:nvCxnSpPr>
        <p:spPr>
          <a:xfrm>
            <a:off x="4528944" y="3061120"/>
            <a:ext cx="259236" cy="1092066"/>
          </a:xfrm>
          <a:prstGeom prst="straightConnector1">
            <a:avLst/>
          </a:prstGeom>
          <a:ln w="19050">
            <a:solidFill>
              <a:srgbClr val="00FD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DFBC40-552C-DD45-AEA8-F5B46E2289B5}"/>
              </a:ext>
            </a:extLst>
          </p:cNvPr>
          <p:cNvCxnSpPr>
            <a:cxnSpLocks/>
            <a:stCxn id="14" idx="4"/>
          </p:cNvCxnSpPr>
          <p:nvPr/>
        </p:nvCxnSpPr>
        <p:spPr>
          <a:xfrm>
            <a:off x="4528944" y="3061120"/>
            <a:ext cx="2475173" cy="2374788"/>
          </a:xfrm>
          <a:prstGeom prst="straightConnector1">
            <a:avLst/>
          </a:prstGeom>
          <a:ln w="19050">
            <a:solidFill>
              <a:srgbClr val="00FD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24EC95B-7EDD-8C40-AEB7-917A62DA5A76}"/>
              </a:ext>
            </a:extLst>
          </p:cNvPr>
          <p:cNvCxnSpPr>
            <a:cxnSpLocks/>
            <a:stCxn id="14" idx="4"/>
          </p:cNvCxnSpPr>
          <p:nvPr/>
        </p:nvCxnSpPr>
        <p:spPr>
          <a:xfrm>
            <a:off x="4528944" y="3061120"/>
            <a:ext cx="25638" cy="2184133"/>
          </a:xfrm>
          <a:prstGeom prst="straightConnector1">
            <a:avLst/>
          </a:prstGeom>
          <a:ln w="19050">
            <a:solidFill>
              <a:srgbClr val="00FD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itle 31">
            <a:extLst>
              <a:ext uri="{FF2B5EF4-FFF2-40B4-BE49-F238E27FC236}">
                <a16:creationId xmlns:a16="http://schemas.microsoft.com/office/drawing/2014/main" id="{734FD466-1CB5-034F-8EFF-E218E13A3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Locality : Example</a:t>
            </a:r>
          </a:p>
        </p:txBody>
      </p:sp>
      <p:sp>
        <p:nvSpPr>
          <p:cNvPr id="34" name="Slide Number Placeholder 33">
            <a:extLst>
              <a:ext uri="{FF2B5EF4-FFF2-40B4-BE49-F238E27FC236}">
                <a16:creationId xmlns:a16="http://schemas.microsoft.com/office/drawing/2014/main" id="{7A6424AC-541A-4E44-BBA9-A8F1E4E8B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13</a:t>
            </a:fld>
            <a:endParaRPr lang="en-US"/>
          </a:p>
        </p:txBody>
      </p:sp>
      <p:pic>
        <p:nvPicPr>
          <p:cNvPr id="12" name="Picture 11" descr="A black hat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94F24310-1DA4-5A4B-924B-9478BA851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5296" y="0"/>
            <a:ext cx="1518566" cy="1518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9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E3C71-3C33-3D61-FFD4-A9EE604ED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CS7331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26509-F4E3-2A1B-ABDC-C05579EF5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Texas State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E1983-69B8-E26F-B76E-4EBA96149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ED01-D8D9-F34F-99EF-28A99F483792}" type="slidenum">
              <a:rPr lang="en-US" smtClean="0"/>
              <a:t>14</a:t>
            </a:fld>
            <a:endParaRPr 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D9AEEB80-6996-5D86-7640-AEADC4C3C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5977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45">
            <a:extLst>
              <a:ext uri="{FF2B5EF4-FFF2-40B4-BE49-F238E27FC236}">
                <a16:creationId xmlns:a16="http://schemas.microsoft.com/office/drawing/2014/main" id="{67D46056-EF27-75BB-6275-0675AB8AF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7008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 48">
            <a:extLst>
              <a:ext uri="{FF2B5EF4-FFF2-40B4-BE49-F238E27FC236}">
                <a16:creationId xmlns:a16="http://schemas.microsoft.com/office/drawing/2014/main" id="{3EDEDBCE-E702-E9A5-D995-B3D7F3C6F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3286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 49">
            <a:extLst>
              <a:ext uri="{FF2B5EF4-FFF2-40B4-BE49-F238E27FC236}">
                <a16:creationId xmlns:a16="http://schemas.microsoft.com/office/drawing/2014/main" id="{ECF185D7-D04C-8CEA-98CB-1FA36847C9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4317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51">
            <a:extLst>
              <a:ext uri="{FF2B5EF4-FFF2-40B4-BE49-F238E27FC236}">
                <a16:creationId xmlns:a16="http://schemas.microsoft.com/office/drawing/2014/main" id="{7447C321-EE5B-F916-5166-4FBAACE00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86514" y="1242697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 52">
            <a:extLst>
              <a:ext uri="{FF2B5EF4-FFF2-40B4-BE49-F238E27FC236}">
                <a16:creationId xmlns:a16="http://schemas.microsoft.com/office/drawing/2014/main" id="{198D5086-1C1C-E72C-077E-6341C3C465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4930" y="1242697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54">
            <a:extLst>
              <a:ext uri="{FF2B5EF4-FFF2-40B4-BE49-F238E27FC236}">
                <a16:creationId xmlns:a16="http://schemas.microsoft.com/office/drawing/2014/main" id="{5A3A6516-001F-2BBA-BB3F-E18D24636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3408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 55">
            <a:extLst>
              <a:ext uri="{FF2B5EF4-FFF2-40B4-BE49-F238E27FC236}">
                <a16:creationId xmlns:a16="http://schemas.microsoft.com/office/drawing/2014/main" id="{729D4884-5689-5CF2-5C70-A695D10107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27002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Rectangle 57">
            <a:extLst>
              <a:ext uri="{FF2B5EF4-FFF2-40B4-BE49-F238E27FC236}">
                <a16:creationId xmlns:a16="http://schemas.microsoft.com/office/drawing/2014/main" id="{7475C818-8CD6-F1BE-9595-6A0BD75532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595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58">
            <a:extLst>
              <a:ext uri="{FF2B5EF4-FFF2-40B4-BE49-F238E27FC236}">
                <a16:creationId xmlns:a16="http://schemas.microsoft.com/office/drawing/2014/main" id="{03961EE8-2ECF-5B22-1906-30DD361C9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2261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Rectangle 84">
            <a:extLst>
              <a:ext uri="{FF2B5EF4-FFF2-40B4-BE49-F238E27FC236}">
                <a16:creationId xmlns:a16="http://schemas.microsoft.com/office/drawing/2014/main" id="{0346C6A9-5E6F-020C-E157-E44EE7DEB6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110" y="1242697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7D7212C-B52F-DEBC-671F-8E583F93F532}"/>
              </a:ext>
            </a:extLst>
          </p:cNvPr>
          <p:cNvCxnSpPr>
            <a:cxnSpLocks/>
          </p:cNvCxnSpPr>
          <p:nvPr/>
        </p:nvCxnSpPr>
        <p:spPr>
          <a:xfrm>
            <a:off x="3100506" y="2391617"/>
            <a:ext cx="6814596" cy="0"/>
          </a:xfrm>
          <a:prstGeom prst="straightConnector1">
            <a:avLst/>
          </a:prstGeom>
          <a:ln w="2222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D8FF1E5-D6DE-B199-2108-C1B40B25807D}"/>
              </a:ext>
            </a:extLst>
          </p:cNvPr>
          <p:cNvCxnSpPr>
            <a:cxnSpLocks/>
            <a:endCxn id="10" idx="2"/>
          </p:cNvCxnSpPr>
          <p:nvPr/>
        </p:nvCxnSpPr>
        <p:spPr>
          <a:xfrm flipV="1">
            <a:off x="4684577" y="1624442"/>
            <a:ext cx="0" cy="767175"/>
          </a:xfrm>
          <a:prstGeom prst="straightConnector1">
            <a:avLst/>
          </a:prstGeom>
          <a:ln w="2222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A2B3203-56C9-01E4-DB06-5870D2CD6587}"/>
              </a:ext>
            </a:extLst>
          </p:cNvPr>
          <p:cNvCxnSpPr>
            <a:cxnSpLocks/>
            <a:endCxn id="10" idx="2"/>
          </p:cNvCxnSpPr>
          <p:nvPr/>
        </p:nvCxnSpPr>
        <p:spPr>
          <a:xfrm flipH="1" flipV="1">
            <a:off x="4684577" y="1624442"/>
            <a:ext cx="551603" cy="767175"/>
          </a:xfrm>
          <a:prstGeom prst="straightConnector1">
            <a:avLst/>
          </a:prstGeom>
          <a:ln w="2222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CDD690-C88C-70EC-6725-4FAD441097AE}"/>
              </a:ext>
            </a:extLst>
          </p:cNvPr>
          <p:cNvCxnSpPr>
            <a:cxnSpLocks/>
            <a:endCxn id="10" idx="2"/>
          </p:cNvCxnSpPr>
          <p:nvPr/>
        </p:nvCxnSpPr>
        <p:spPr>
          <a:xfrm flipH="1" flipV="1">
            <a:off x="4684577" y="1624442"/>
            <a:ext cx="1125100" cy="767175"/>
          </a:xfrm>
          <a:prstGeom prst="straightConnector1">
            <a:avLst/>
          </a:prstGeom>
          <a:ln w="2222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A67836-2D06-F923-61F3-FCCE4AE41405}"/>
              </a:ext>
            </a:extLst>
          </p:cNvPr>
          <p:cNvCxnSpPr>
            <a:cxnSpLocks/>
            <a:endCxn id="10" idx="2"/>
          </p:cNvCxnSpPr>
          <p:nvPr/>
        </p:nvCxnSpPr>
        <p:spPr>
          <a:xfrm flipH="1" flipV="1">
            <a:off x="4684577" y="1624442"/>
            <a:ext cx="1804093" cy="767175"/>
          </a:xfrm>
          <a:prstGeom prst="straightConnector1">
            <a:avLst/>
          </a:prstGeom>
          <a:ln w="2222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0588B82-9900-9624-6FCE-BCCDAF951716}"/>
              </a:ext>
            </a:extLst>
          </p:cNvPr>
          <p:cNvSpPr/>
          <p:nvPr/>
        </p:nvSpPr>
        <p:spPr>
          <a:xfrm>
            <a:off x="3828287" y="3108235"/>
            <a:ext cx="4535425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137160" indent="0">
              <a:buNone/>
            </a:pPr>
            <a:endParaRPr lang="en-US" altLang="en-US" sz="16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7160" indent="0">
              <a:buNone/>
            </a:pP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scale = 3.14;</a:t>
            </a:r>
          </a:p>
          <a:p>
            <a:pPr marL="137160" indent="0">
              <a:buNone/>
            </a:pPr>
            <a:r>
              <a:rPr lang="en-US" altLang="en-US" sz="1600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altLang="en-US" sz="1600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0; 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 N; 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++)</a:t>
            </a:r>
          </a:p>
          <a:p>
            <a:pPr marL="137160" indent="0">
              <a:buNone/>
            </a:pP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a[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 = b[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 + scale;</a:t>
            </a:r>
          </a:p>
          <a:p>
            <a:pPr marL="137160" indent="0">
              <a:buNone/>
            </a:pPr>
            <a:endParaRPr lang="en-US" altLang="en-US" sz="16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50DA485-BACB-B7D0-DAD0-0B537C004561}"/>
              </a:ext>
            </a:extLst>
          </p:cNvPr>
          <p:cNvSpPr txBox="1"/>
          <p:nvPr/>
        </p:nvSpPr>
        <p:spPr>
          <a:xfrm>
            <a:off x="824597" y="5148291"/>
            <a:ext cx="1089199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</a:rPr>
              <a:t>more</a:t>
            </a:r>
            <a:r>
              <a:rPr lang="en-US" sz="2400" dirty="0"/>
              <a:t> locality if same value is accessed </a:t>
            </a:r>
            <a:r>
              <a:rPr lang="en-US" sz="2400" dirty="0">
                <a:solidFill>
                  <a:srgbClr val="C00000"/>
                </a:solidFill>
              </a:rPr>
              <a:t>many</a:t>
            </a:r>
            <a:r>
              <a:rPr lang="en-US" sz="2400" dirty="0"/>
              <a:t> times </a:t>
            </a:r>
          </a:p>
          <a:p>
            <a:pPr algn="ctr"/>
            <a:r>
              <a:rPr lang="en-US" sz="2400" dirty="0">
                <a:solidFill>
                  <a:srgbClr val="C00000"/>
                </a:solidFill>
              </a:rPr>
              <a:t>more</a:t>
            </a:r>
            <a:r>
              <a:rPr lang="en-US" sz="2400" dirty="0"/>
              <a:t> locality if </a:t>
            </a:r>
            <a:r>
              <a:rPr lang="en-US" sz="2400" dirty="0">
                <a:solidFill>
                  <a:srgbClr val="C00000"/>
                </a:solidFill>
              </a:rPr>
              <a:t>many</a:t>
            </a:r>
            <a:r>
              <a:rPr lang="en-US" sz="2400" dirty="0"/>
              <a:t> values are accessed a </a:t>
            </a:r>
            <a:r>
              <a:rPr lang="en-US" sz="2400" dirty="0">
                <a:solidFill>
                  <a:srgbClr val="C00000"/>
                </a:solidFill>
              </a:rPr>
              <a:t>few</a:t>
            </a:r>
            <a:r>
              <a:rPr lang="en-US" sz="2400" dirty="0"/>
              <a:t> times </a:t>
            </a:r>
          </a:p>
        </p:txBody>
      </p:sp>
      <p:cxnSp>
        <p:nvCxnSpPr>
          <p:cNvPr id="32" name="Straight Connector 181">
            <a:extLst>
              <a:ext uri="{FF2B5EF4-FFF2-40B4-BE49-F238E27FC236}">
                <a16:creationId xmlns:a16="http://schemas.microsoft.com/office/drawing/2014/main" id="{9A96ACA3-232B-D998-C89B-0BFE3FF98B8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100506" y="1241109"/>
            <a:ext cx="91423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Connector 182">
            <a:extLst>
              <a:ext uri="{FF2B5EF4-FFF2-40B4-BE49-F238E27FC236}">
                <a16:creationId xmlns:a16="http://schemas.microsoft.com/office/drawing/2014/main" id="{D4F578CB-C907-5C0E-607D-29EB3A5197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100506" y="1622108"/>
            <a:ext cx="91423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Connector 181">
            <a:extLst>
              <a:ext uri="{FF2B5EF4-FFF2-40B4-BE49-F238E27FC236}">
                <a16:creationId xmlns:a16="http://schemas.microsoft.com/office/drawing/2014/main" id="{3859B278-4F20-4C89-EB52-4CD0F924773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9000870" y="1241109"/>
            <a:ext cx="91423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Straight Connector 182">
            <a:extLst>
              <a:ext uri="{FF2B5EF4-FFF2-40B4-BE49-F238E27FC236}">
                <a16:creationId xmlns:a16="http://schemas.microsoft.com/office/drawing/2014/main" id="{2266B79C-6920-4A9B-769C-4FE7D6A91BF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9000870" y="1622108"/>
            <a:ext cx="91423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A10CC7B-6A70-049A-0123-4CBD9508B2D1}"/>
              </a:ext>
            </a:extLst>
          </p:cNvPr>
          <p:cNvSpPr txBox="1"/>
          <p:nvPr/>
        </p:nvSpPr>
        <p:spPr>
          <a:xfrm>
            <a:off x="1526485" y="1225308"/>
            <a:ext cx="97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3FE183-73C1-A15E-D05B-FD115B66A0E0}"/>
              </a:ext>
            </a:extLst>
          </p:cNvPr>
          <p:cNvSpPr txBox="1"/>
          <p:nvPr/>
        </p:nvSpPr>
        <p:spPr>
          <a:xfrm>
            <a:off x="1526485" y="2104801"/>
            <a:ext cx="984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AC18AE8-1446-E0EC-6D7A-6BF646B649D2}"/>
              </a:ext>
            </a:extLst>
          </p:cNvPr>
          <p:cNvSpPr txBox="1"/>
          <p:nvPr/>
        </p:nvSpPr>
        <p:spPr>
          <a:xfrm>
            <a:off x="650001" y="215367"/>
            <a:ext cx="108919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Temporal Locality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C278029-9BE3-234E-9D72-D7B8DBB11E81}"/>
              </a:ext>
            </a:extLst>
          </p:cNvPr>
          <p:cNvSpPr txBox="1"/>
          <p:nvPr/>
        </p:nvSpPr>
        <p:spPr>
          <a:xfrm>
            <a:off x="4567753" y="907825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</a:t>
            </a:r>
          </a:p>
        </p:txBody>
      </p:sp>
      <p:pic>
        <p:nvPicPr>
          <p:cNvPr id="3" name="Picture 2" descr="A black hat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AC2A7920-ED75-87D4-5501-3A2683D7BA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9357" y="33338"/>
            <a:ext cx="1477963" cy="1477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21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/>
      <p:bldP spid="39" grpId="0"/>
      <p:bldP spid="41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AE3C71-3C33-3D61-FFD4-A9EE604ED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CS7331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26509-F4E3-2A1B-ABDC-C05579EF5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Texas State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1E1983-69B8-E26F-B76E-4EBA96149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ED01-D8D9-F34F-99EF-28A99F483792}" type="slidenum">
              <a:rPr lang="en-US" smtClean="0"/>
              <a:t>15</a:t>
            </a:fld>
            <a:endParaRPr lang="en-US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D9AEEB80-6996-5D86-7640-AEADC4C3C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55977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Rectangle 45">
            <a:extLst>
              <a:ext uri="{FF2B5EF4-FFF2-40B4-BE49-F238E27FC236}">
                <a16:creationId xmlns:a16="http://schemas.microsoft.com/office/drawing/2014/main" id="{67D46056-EF27-75BB-6275-0675AB8AF6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97008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Rectangle 48">
            <a:extLst>
              <a:ext uri="{FF2B5EF4-FFF2-40B4-BE49-F238E27FC236}">
                <a16:creationId xmlns:a16="http://schemas.microsoft.com/office/drawing/2014/main" id="{3EDEDBCE-E702-E9A5-D995-B3D7F3C6FE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63286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Rectangle 49">
            <a:extLst>
              <a:ext uri="{FF2B5EF4-FFF2-40B4-BE49-F238E27FC236}">
                <a16:creationId xmlns:a16="http://schemas.microsoft.com/office/drawing/2014/main" id="{ECF185D7-D04C-8CEA-98CB-1FA36847C9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4317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51">
            <a:extLst>
              <a:ext uri="{FF2B5EF4-FFF2-40B4-BE49-F238E27FC236}">
                <a16:creationId xmlns:a16="http://schemas.microsoft.com/office/drawing/2014/main" id="{7447C321-EE5B-F916-5166-4FBAACE00E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86514" y="1242697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Rectangle 52">
            <a:extLst>
              <a:ext uri="{FF2B5EF4-FFF2-40B4-BE49-F238E27FC236}">
                <a16:creationId xmlns:a16="http://schemas.microsoft.com/office/drawing/2014/main" id="{198D5086-1C1C-E72C-077E-6341C3C465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4930" y="1242697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54">
            <a:extLst>
              <a:ext uri="{FF2B5EF4-FFF2-40B4-BE49-F238E27FC236}">
                <a16:creationId xmlns:a16="http://schemas.microsoft.com/office/drawing/2014/main" id="{5A3A6516-001F-2BBA-BB3F-E18D24636B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83408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Rectangle 55">
            <a:extLst>
              <a:ext uri="{FF2B5EF4-FFF2-40B4-BE49-F238E27FC236}">
                <a16:creationId xmlns:a16="http://schemas.microsoft.com/office/drawing/2014/main" id="{729D4884-5689-5CF2-5C70-A695D10107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27002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Rectangle 57">
            <a:extLst>
              <a:ext uri="{FF2B5EF4-FFF2-40B4-BE49-F238E27FC236}">
                <a16:creationId xmlns:a16="http://schemas.microsoft.com/office/drawing/2014/main" id="{7475C818-8CD6-F1BE-9595-6A0BD75532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0595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Rectangle 58">
            <a:extLst>
              <a:ext uri="{FF2B5EF4-FFF2-40B4-BE49-F238E27FC236}">
                <a16:creationId xmlns:a16="http://schemas.microsoft.com/office/drawing/2014/main" id="{03961EE8-2ECF-5B22-1906-30DD361C9E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22261" y="1243442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Rectangle 84">
            <a:extLst>
              <a:ext uri="{FF2B5EF4-FFF2-40B4-BE49-F238E27FC236}">
                <a16:creationId xmlns:a16="http://schemas.microsoft.com/office/drawing/2014/main" id="{0346C6A9-5E6F-020C-E157-E44EE7DEB6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37110" y="1242697"/>
            <a:ext cx="457200" cy="381000"/>
          </a:xfrm>
          <a:prstGeom prst="rect">
            <a:avLst/>
          </a:prstGeom>
          <a:solidFill>
            <a:srgbClr val="FFCC9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47D7212C-B52F-DEBC-671F-8E583F93F532}"/>
              </a:ext>
            </a:extLst>
          </p:cNvPr>
          <p:cNvCxnSpPr>
            <a:cxnSpLocks/>
          </p:cNvCxnSpPr>
          <p:nvPr/>
        </p:nvCxnSpPr>
        <p:spPr>
          <a:xfrm>
            <a:off x="3100506" y="2391617"/>
            <a:ext cx="6814596" cy="0"/>
          </a:xfrm>
          <a:prstGeom prst="straightConnector1">
            <a:avLst/>
          </a:prstGeom>
          <a:ln w="22225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D8FF1E5-D6DE-B199-2108-C1B40B25807D}"/>
              </a:ext>
            </a:extLst>
          </p:cNvPr>
          <p:cNvCxnSpPr>
            <a:cxnSpLocks/>
            <a:endCxn id="10" idx="2"/>
          </p:cNvCxnSpPr>
          <p:nvPr/>
        </p:nvCxnSpPr>
        <p:spPr>
          <a:xfrm flipH="1" flipV="1">
            <a:off x="4684577" y="1624442"/>
            <a:ext cx="119071" cy="767175"/>
          </a:xfrm>
          <a:prstGeom prst="straightConnector1">
            <a:avLst/>
          </a:prstGeom>
          <a:ln w="2222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A2B3203-56C9-01E4-DB06-5870D2CD6587}"/>
              </a:ext>
            </a:extLst>
          </p:cNvPr>
          <p:cNvCxnSpPr>
            <a:cxnSpLocks/>
            <a:endCxn id="14" idx="2"/>
          </p:cNvCxnSpPr>
          <p:nvPr/>
        </p:nvCxnSpPr>
        <p:spPr>
          <a:xfrm flipV="1">
            <a:off x="4897757" y="1624442"/>
            <a:ext cx="235160" cy="767175"/>
          </a:xfrm>
          <a:prstGeom prst="straightConnector1">
            <a:avLst/>
          </a:prstGeom>
          <a:ln w="2222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6CDD690-C88C-70EC-6725-4FAD441097AE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5061802" y="1624442"/>
            <a:ext cx="530084" cy="767175"/>
          </a:xfrm>
          <a:prstGeom prst="straightConnector1">
            <a:avLst/>
          </a:prstGeom>
          <a:ln w="2222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A67836-2D06-F923-61F3-FCCE4AE41405}"/>
              </a:ext>
            </a:extLst>
          </p:cNvPr>
          <p:cNvCxnSpPr>
            <a:cxnSpLocks/>
            <a:endCxn id="23" idx="2"/>
          </p:cNvCxnSpPr>
          <p:nvPr/>
        </p:nvCxnSpPr>
        <p:spPr>
          <a:xfrm flipV="1">
            <a:off x="5274483" y="1624442"/>
            <a:ext cx="776378" cy="767175"/>
          </a:xfrm>
          <a:prstGeom prst="straightConnector1">
            <a:avLst/>
          </a:prstGeom>
          <a:ln w="22225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30588B82-9900-9624-6FCE-BCCDAF951716}"/>
              </a:ext>
            </a:extLst>
          </p:cNvPr>
          <p:cNvSpPr/>
          <p:nvPr/>
        </p:nvSpPr>
        <p:spPr>
          <a:xfrm>
            <a:off x="3828287" y="3108235"/>
            <a:ext cx="4535425" cy="1323439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137160" indent="0">
              <a:buNone/>
            </a:pPr>
            <a:endParaRPr lang="en-US" altLang="en-US" sz="16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137160" indent="0">
              <a:buNone/>
            </a:pP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scale = 3.14;</a:t>
            </a:r>
          </a:p>
          <a:p>
            <a:pPr marL="137160" indent="0">
              <a:buNone/>
            </a:pPr>
            <a:r>
              <a:rPr lang="en-US" altLang="en-US" sz="1600" b="1" dirty="0">
                <a:solidFill>
                  <a:srgbClr val="00FDFF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for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(</a:t>
            </a:r>
            <a:r>
              <a:rPr lang="en-US" altLang="en-US" sz="1600" b="1" dirty="0">
                <a:solidFill>
                  <a:srgbClr val="FFFF0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= 0; 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 N; 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++)</a:t>
            </a:r>
          </a:p>
          <a:p>
            <a:pPr marL="137160" indent="0">
              <a:buNone/>
            </a:pP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a[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 = b[</a:t>
            </a:r>
            <a:r>
              <a:rPr lang="en-US" altLang="en-US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</a:t>
            </a:r>
            <a:r>
              <a:rPr lang="en-US" altLang="en-US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] + scale;</a:t>
            </a:r>
          </a:p>
          <a:p>
            <a:pPr marL="137160" indent="0">
              <a:buNone/>
            </a:pPr>
            <a:endParaRPr lang="en-US" altLang="en-US" sz="1600" dirty="0">
              <a:solidFill>
                <a:schemeClr val="bg1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50DA485-BACB-B7D0-DAD0-0B537C004561}"/>
              </a:ext>
            </a:extLst>
          </p:cNvPr>
          <p:cNvSpPr txBox="1"/>
          <p:nvPr/>
        </p:nvSpPr>
        <p:spPr>
          <a:xfrm>
            <a:off x="824597" y="5148291"/>
            <a:ext cx="108919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C00000"/>
                </a:solidFill>
              </a:rPr>
              <a:t>more</a:t>
            </a:r>
            <a:r>
              <a:rPr lang="en-US" sz="2400" dirty="0"/>
              <a:t> locality if accessing </a:t>
            </a:r>
            <a:r>
              <a:rPr lang="en-US" sz="2400" dirty="0">
                <a:solidFill>
                  <a:srgbClr val="C00000"/>
                </a:solidFill>
              </a:rPr>
              <a:t>many</a:t>
            </a:r>
            <a:r>
              <a:rPr lang="en-US" sz="2400" dirty="0"/>
              <a:t> nearby values</a:t>
            </a:r>
          </a:p>
        </p:txBody>
      </p:sp>
      <p:cxnSp>
        <p:nvCxnSpPr>
          <p:cNvPr id="32" name="Straight Connector 181">
            <a:extLst>
              <a:ext uri="{FF2B5EF4-FFF2-40B4-BE49-F238E27FC236}">
                <a16:creationId xmlns:a16="http://schemas.microsoft.com/office/drawing/2014/main" id="{9A96ACA3-232B-D998-C89B-0BFE3FF98B8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100506" y="1241109"/>
            <a:ext cx="91423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Connector 182">
            <a:extLst>
              <a:ext uri="{FF2B5EF4-FFF2-40B4-BE49-F238E27FC236}">
                <a16:creationId xmlns:a16="http://schemas.microsoft.com/office/drawing/2014/main" id="{D4F578CB-C907-5C0E-607D-29EB3A5197A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100506" y="1622108"/>
            <a:ext cx="91423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Connector 181">
            <a:extLst>
              <a:ext uri="{FF2B5EF4-FFF2-40B4-BE49-F238E27FC236}">
                <a16:creationId xmlns:a16="http://schemas.microsoft.com/office/drawing/2014/main" id="{3859B278-4F20-4C89-EB52-4CD0F924773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9000870" y="1241109"/>
            <a:ext cx="91423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Straight Connector 182">
            <a:extLst>
              <a:ext uri="{FF2B5EF4-FFF2-40B4-BE49-F238E27FC236}">
                <a16:creationId xmlns:a16="http://schemas.microsoft.com/office/drawing/2014/main" id="{2266B79C-6920-4A9B-769C-4FE7D6A91BF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9000870" y="1622108"/>
            <a:ext cx="914232" cy="158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A10CC7B-6A70-049A-0123-4CBD9508B2D1}"/>
              </a:ext>
            </a:extLst>
          </p:cNvPr>
          <p:cNvSpPr txBox="1"/>
          <p:nvPr/>
        </p:nvSpPr>
        <p:spPr>
          <a:xfrm>
            <a:off x="1526485" y="1225308"/>
            <a:ext cx="97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13FE183-73C1-A15E-D05B-FD115B66A0E0}"/>
              </a:ext>
            </a:extLst>
          </p:cNvPr>
          <p:cNvSpPr txBox="1"/>
          <p:nvPr/>
        </p:nvSpPr>
        <p:spPr>
          <a:xfrm>
            <a:off x="1526485" y="2104801"/>
            <a:ext cx="984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program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4AC18AE8-1446-E0EC-6D7A-6BF646B649D2}"/>
              </a:ext>
            </a:extLst>
          </p:cNvPr>
          <p:cNvSpPr txBox="1"/>
          <p:nvPr/>
        </p:nvSpPr>
        <p:spPr>
          <a:xfrm>
            <a:off x="650001" y="215367"/>
            <a:ext cx="1089199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/>
              <a:t>Spatial Locality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9D8756-B4F4-AF4D-B8D4-3A9C4414D5AF}"/>
              </a:ext>
            </a:extLst>
          </p:cNvPr>
          <p:cNvSpPr txBox="1"/>
          <p:nvPr/>
        </p:nvSpPr>
        <p:spPr>
          <a:xfrm>
            <a:off x="4559381" y="811875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CE308BC-B77A-3945-83E6-B6D25AFFD6B9}"/>
              </a:ext>
            </a:extLst>
          </p:cNvPr>
          <p:cNvSpPr txBox="1"/>
          <p:nvPr/>
        </p:nvSpPr>
        <p:spPr>
          <a:xfrm>
            <a:off x="4985215" y="811875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185E6A1-55A8-EA46-BC0C-2B18E232AE2F}"/>
              </a:ext>
            </a:extLst>
          </p:cNvPr>
          <p:cNvSpPr txBox="1"/>
          <p:nvPr/>
        </p:nvSpPr>
        <p:spPr>
          <a:xfrm>
            <a:off x="5411049" y="811875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2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017F80B-078C-A34E-8090-97DEC1D0E34C}"/>
              </a:ext>
            </a:extLst>
          </p:cNvPr>
          <p:cNvSpPr txBox="1"/>
          <p:nvPr/>
        </p:nvSpPr>
        <p:spPr>
          <a:xfrm>
            <a:off x="5836884" y="811875"/>
            <a:ext cx="3738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  <a:r>
              <a:rPr lang="en-US" baseline="-25000" dirty="0"/>
              <a:t>3</a:t>
            </a:r>
          </a:p>
        </p:txBody>
      </p:sp>
      <p:pic>
        <p:nvPicPr>
          <p:cNvPr id="3" name="Picture 2" descr="A black hat with white text&#10;&#10;Description automatically generated with medium confidence">
            <a:extLst>
              <a:ext uri="{FF2B5EF4-FFF2-40B4-BE49-F238E27FC236}">
                <a16:creationId xmlns:a16="http://schemas.microsoft.com/office/drawing/2014/main" id="{47E8D40E-A789-6503-49E7-377918378E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0578" y="33338"/>
            <a:ext cx="1509712" cy="1509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368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/>
      <p:bldP spid="39" grpId="0"/>
      <p:bldP spid="41" grpId="0"/>
      <p:bldP spid="2" grpId="0"/>
      <p:bldP spid="36" grpId="0"/>
      <p:bldP spid="37" grpId="0"/>
      <p:bldP spid="4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Types of Locality</a:t>
            </a:r>
          </a:p>
        </p:txBody>
      </p:sp>
      <p:sp>
        <p:nvSpPr>
          <p:cNvPr id="36866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Temporal Locality (locality in time)</a:t>
            </a:r>
          </a:p>
          <a:p>
            <a:pPr lvl="1"/>
            <a:r>
              <a:rPr lang="en-US" dirty="0"/>
              <a:t>If a program accesses memory location M, it is likely that it will access M again in the near future </a:t>
            </a:r>
          </a:p>
          <a:p>
            <a:pPr marL="630936" lvl="2" indent="0">
              <a:buNone/>
            </a:pPr>
            <a:r>
              <a:rPr lang="en-US" sz="2000" dirty="0">
                <a:sym typeface="Symbol" charset="0"/>
              </a:rPr>
              <a:t></a:t>
            </a:r>
            <a:r>
              <a:rPr lang="en-US" sz="2000" dirty="0"/>
              <a:t> Keep most recently accessed data items closer to the processor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Spatial Locality (locality in space)</a:t>
            </a:r>
          </a:p>
          <a:p>
            <a:pPr lvl="1"/>
            <a:r>
              <a:rPr lang="en-US" dirty="0"/>
              <a:t>If a program accesses memory location M,  it is likely that it will access M + k in the near future</a:t>
            </a:r>
          </a:p>
          <a:p>
            <a:pPr marL="630936" lvl="2" indent="0">
              <a:buNone/>
            </a:pPr>
            <a:r>
              <a:rPr lang="en-US" sz="2000" dirty="0">
                <a:sym typeface="Symbol" charset="0"/>
              </a:rPr>
              <a:t> </a:t>
            </a:r>
            <a:r>
              <a:rPr lang="en-US" sz="2000" dirty="0"/>
              <a:t>Move blocks consisting of contiguous words closer to the processor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37D4450-4D98-2449-B87C-76A5E5E60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2123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EDCCD-25DA-044B-9B98-754D8EA9BB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0FF8-6BF3-D34B-8C65-F3F599900189}" type="slidenum">
              <a:rPr lang="en-US" smtClean="0"/>
              <a:t>17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60CF6-6991-3B45-9045-F6B92A89B28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154085" y="619124"/>
            <a:ext cx="10058400" cy="3565525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dirty="0">
                <a:solidFill>
                  <a:srgbClr val="C00000"/>
                </a:solidFill>
                <a:latin typeface="Chalkduster" panose="03050602040202020205" pitchFamily="66" charset="77"/>
              </a:rPr>
              <a:t>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C0DC4-3969-CD48-B46E-52F1B65208FE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459283" y="3231973"/>
            <a:ext cx="5448003" cy="1416269"/>
          </a:xfrm>
        </p:spPr>
        <p:txBody>
          <a:bodyPr>
            <a:noAutofit/>
          </a:bodyPr>
          <a:lstStyle/>
          <a:p>
            <a:pPr marL="137160" indent="0" algn="ctr">
              <a:buNone/>
            </a:pPr>
            <a:r>
              <a:rPr lang="en-US" dirty="0"/>
              <a:t>Memory Layout</a:t>
            </a:r>
          </a:p>
          <a:p>
            <a:pPr marL="137160" indent="0" algn="ctr">
              <a:buNone/>
            </a:pPr>
            <a:r>
              <a:rPr lang="en-US" dirty="0"/>
              <a:t>Binary Representation</a:t>
            </a:r>
          </a:p>
          <a:p>
            <a:pPr marL="137160" indent="0" algn="ctr">
              <a:buNone/>
            </a:pPr>
            <a:r>
              <a:rPr lang="en-US" dirty="0"/>
              <a:t>Binary Math </a:t>
            </a:r>
          </a:p>
        </p:txBody>
      </p:sp>
    </p:spTree>
    <p:extLst>
      <p:ext uri="{BB962C8B-B14F-4D97-AF65-F5344CB8AC3E}">
        <p14:creationId xmlns:p14="http://schemas.microsoft.com/office/powerpoint/2010/main" val="773906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Memory Layout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6019800" y="2286002"/>
          <a:ext cx="2209800" cy="3337540"/>
        </p:xfrm>
        <a:graphic>
          <a:graphicData uri="http://schemas.openxmlformats.org/drawingml/2006/table">
            <a:tbl>
              <a:tblPr/>
              <a:tblGrid>
                <a:gridCol w="2209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00000001000011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00000001001100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00000000000000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00000000000000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Lucida Grande" charset="0"/>
                        <a:ea typeface="ＭＳ Ｐゴシック" charset="-128"/>
                      </a:endParaRP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00000001000011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00000001001100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00000000000000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00000000000000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40984" name="Rectangle 9"/>
          <p:cNvSpPr>
            <a:spLocks noChangeArrowheads="1"/>
          </p:cNvSpPr>
          <p:nvPr/>
        </p:nvSpPr>
        <p:spPr bwMode="auto">
          <a:xfrm>
            <a:off x="3823494" y="1472645"/>
            <a:ext cx="1943100" cy="336550"/>
          </a:xfrm>
          <a:prstGeom prst="rect">
            <a:avLst/>
          </a:prstGeom>
          <a:solidFill>
            <a:srgbClr val="FFFCCE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>
                <a:solidFill>
                  <a:srgbClr val="000000"/>
                </a:solidFill>
                <a:latin typeface="Calibri" charset="0"/>
              </a:rPr>
              <a:t>address</a:t>
            </a:r>
          </a:p>
        </p:txBody>
      </p:sp>
      <p:sp>
        <p:nvSpPr>
          <p:cNvPr id="40985" name="Rectangle 9"/>
          <p:cNvSpPr>
            <a:spLocks noChangeArrowheads="1"/>
          </p:cNvSpPr>
          <p:nvPr/>
        </p:nvSpPr>
        <p:spPr bwMode="auto">
          <a:xfrm>
            <a:off x="8705306" y="4568881"/>
            <a:ext cx="1158422" cy="335990"/>
          </a:xfrm>
          <a:prstGeom prst="rect">
            <a:avLst/>
          </a:prstGeom>
          <a:noFill/>
          <a:ln>
            <a:noFill/>
          </a:ln>
        </p:spPr>
        <p:txBody>
          <a:bodyPr wrap="squar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data</a:t>
            </a:r>
          </a:p>
        </p:txBody>
      </p:sp>
      <p:cxnSp>
        <p:nvCxnSpPr>
          <p:cNvPr id="40986" name="Straight Arrow Connector 7"/>
          <p:cNvCxnSpPr>
            <a:cxnSpLocks noChangeShapeType="1"/>
            <a:stCxn id="40984" idx="2"/>
            <a:endCxn id="2" idx="0"/>
          </p:cNvCxnSpPr>
          <p:nvPr/>
        </p:nvCxnSpPr>
        <p:spPr bwMode="auto">
          <a:xfrm>
            <a:off x="4795044" y="1809195"/>
            <a:ext cx="5556" cy="476805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1370995" y="2368550"/>
            <a:ext cx="1981200" cy="9239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800" i="1">
                <a:solidFill>
                  <a:srgbClr val="C00000"/>
                </a:solidFill>
                <a:latin typeface="Calibri" charset="0"/>
              </a:rPr>
              <a:t>Simplified view : </a:t>
            </a:r>
          </a:p>
          <a:p>
            <a:pPr algn="ctr"/>
            <a:r>
              <a:rPr lang="en-US" altLang="en-US" sz="1800" i="1">
                <a:solidFill>
                  <a:srgbClr val="C00000"/>
                </a:solidFill>
                <a:latin typeface="Calibri" charset="0"/>
              </a:rPr>
              <a:t>all data stored in array or table 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1370995" y="3527155"/>
            <a:ext cx="1981200" cy="6461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The address itself is not stored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1370995" y="4402314"/>
            <a:ext cx="1981200" cy="9239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For 2</a:t>
            </a:r>
            <a:r>
              <a:rPr lang="en-US" altLang="en-US" sz="1800" i="1" baseline="30000" dirty="0">
                <a:solidFill>
                  <a:srgbClr val="C00000"/>
                </a:solidFill>
                <a:latin typeface="Calibri" charset="0"/>
              </a:rPr>
              <a:t>32 </a:t>
            </a:r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bytes of memory need 32-bit address</a:t>
            </a:r>
            <a:endParaRPr lang="en-US" altLang="en-US" sz="1800" i="1" baseline="30000" dirty="0">
              <a:solidFill>
                <a:srgbClr val="C00000"/>
              </a:solidFill>
              <a:latin typeface="Calibri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4191000" y="2286000"/>
          <a:ext cx="1219200" cy="3337540"/>
        </p:xfrm>
        <a:graphic>
          <a:graphicData uri="http://schemas.openxmlformats.org/drawingml/2006/table">
            <a:tbl>
              <a:tblPr/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0000001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0000010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0000011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0000100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…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…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…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…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1475">
                <a:tc>
                  <a:txBody>
                    <a:bodyPr/>
                    <a:lstStyle>
                      <a:lvl1pPr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defTabSz="4572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Lucida Grande" charset="0"/>
                          <a:ea typeface="ＭＳ Ｐゴシック" charset="-128"/>
                        </a:rPr>
                        <a:t>…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cxnSp>
        <p:nvCxnSpPr>
          <p:cNvPr id="41013" name="Straight Arrow Connector 7"/>
          <p:cNvCxnSpPr>
            <a:cxnSpLocks noChangeShapeType="1"/>
          </p:cNvCxnSpPr>
          <p:nvPr/>
        </p:nvCxnSpPr>
        <p:spPr bwMode="auto">
          <a:xfrm>
            <a:off x="5410200" y="2481263"/>
            <a:ext cx="3810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14" name="Straight Arrow Connector 7"/>
          <p:cNvCxnSpPr>
            <a:cxnSpLocks noChangeShapeType="1"/>
          </p:cNvCxnSpPr>
          <p:nvPr/>
        </p:nvCxnSpPr>
        <p:spPr bwMode="auto">
          <a:xfrm>
            <a:off x="5410200" y="2830513"/>
            <a:ext cx="3810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15" name="Straight Arrow Connector 7"/>
          <p:cNvCxnSpPr>
            <a:cxnSpLocks noChangeShapeType="1"/>
          </p:cNvCxnSpPr>
          <p:nvPr/>
        </p:nvCxnSpPr>
        <p:spPr bwMode="auto">
          <a:xfrm>
            <a:off x="5410200" y="3581400"/>
            <a:ext cx="3810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016" name="Straight Arrow Connector 7"/>
          <p:cNvCxnSpPr>
            <a:cxnSpLocks noChangeShapeType="1"/>
          </p:cNvCxnSpPr>
          <p:nvPr/>
        </p:nvCxnSpPr>
        <p:spPr bwMode="auto">
          <a:xfrm>
            <a:off x="5410200" y="3200400"/>
            <a:ext cx="381000" cy="0"/>
          </a:xfrm>
          <a:prstGeom prst="straightConnector1">
            <a:avLst/>
          </a:prstGeom>
          <a:noFill/>
          <a:ln w="19050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8" name="Rectangle 9">
            <a:extLst>
              <a:ext uri="{FF2B5EF4-FFF2-40B4-BE49-F238E27FC236}">
                <a16:creationId xmlns:a16="http://schemas.microsoft.com/office/drawing/2014/main" id="{53EDAB4F-8A19-8C4B-B60A-8EC900C925B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05306" y="2864411"/>
            <a:ext cx="1300844" cy="335989"/>
          </a:xfrm>
          <a:prstGeom prst="rect">
            <a:avLst/>
          </a:prstGeom>
          <a:noFill/>
          <a:ln>
            <a:noFill/>
          </a:ln>
        </p:spPr>
        <p:txBody>
          <a:bodyPr wrap="squar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instructions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E51B39FD-BF76-3A40-8809-15F6170CD76D}"/>
              </a:ext>
            </a:extLst>
          </p:cNvPr>
          <p:cNvSpPr/>
          <p:nvPr/>
        </p:nvSpPr>
        <p:spPr>
          <a:xfrm>
            <a:off x="8399417" y="2286535"/>
            <a:ext cx="209006" cy="1451329"/>
          </a:xfrm>
          <a:prstGeom prst="rightBrace">
            <a:avLst>
              <a:gd name="adj1" fmla="val 124999"/>
              <a:gd name="adj2" fmla="val 5000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Brace 19">
            <a:extLst>
              <a:ext uri="{FF2B5EF4-FFF2-40B4-BE49-F238E27FC236}">
                <a16:creationId xmlns:a16="http://schemas.microsoft.com/office/drawing/2014/main" id="{39F7016C-CDA4-B84A-A1A1-326590881053}"/>
              </a:ext>
            </a:extLst>
          </p:cNvPr>
          <p:cNvSpPr/>
          <p:nvPr/>
        </p:nvSpPr>
        <p:spPr>
          <a:xfrm>
            <a:off x="8415201" y="3850212"/>
            <a:ext cx="209006" cy="1773328"/>
          </a:xfrm>
          <a:prstGeom prst="rightBrace">
            <a:avLst>
              <a:gd name="adj1" fmla="val 124999"/>
              <a:gd name="adj2" fmla="val 5000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A82F40-4653-794E-A5E9-047882F3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0FF8-6BF3-D34B-8C65-F3F599900189}" type="slidenum">
              <a:rPr lang="en-US" smtClean="0"/>
              <a:t>18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DCB0E3-0F35-ED4B-A1E6-03F5A255EB1F}"/>
              </a:ext>
            </a:extLst>
          </p:cNvPr>
          <p:cNvSpPr txBox="1"/>
          <p:nvPr/>
        </p:nvSpPr>
        <p:spPr>
          <a:xfrm>
            <a:off x="6636649" y="5780689"/>
            <a:ext cx="976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memory</a:t>
            </a:r>
          </a:p>
        </p:txBody>
      </p:sp>
    </p:spTree>
    <p:extLst>
      <p:ext uri="{BB962C8B-B14F-4D97-AF65-F5344CB8AC3E}">
        <p14:creationId xmlns:p14="http://schemas.microsoft.com/office/powerpoint/2010/main" val="2098524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0062C7-C1B4-8A40-8A43-917BA7958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Power-of-two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60FD6-55EC-C745-B33F-BE54A53942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37160" indent="0" algn="ctr">
              <a:buNone/>
            </a:pPr>
            <a:r>
              <a:rPr lang="en-US" dirty="0"/>
              <a:t>What is the range of values that we can represent using </a:t>
            </a:r>
            <a:r>
              <a:rPr lang="en-US" i="1" dirty="0"/>
              <a:t>k</a:t>
            </a:r>
            <a:r>
              <a:rPr lang="en-US" dirty="0"/>
              <a:t> bits?</a:t>
            </a:r>
          </a:p>
          <a:p>
            <a:pPr marL="137160" indent="0" algn="ctr">
              <a:buNone/>
            </a:pPr>
            <a:r>
              <a:rPr lang="en-US" dirty="0"/>
              <a:t>How many bits do we need to represent a value </a:t>
            </a:r>
            <a:r>
              <a:rPr lang="en-US" i="1" dirty="0"/>
              <a:t>N</a:t>
            </a:r>
            <a:r>
              <a:rPr lang="en-US" dirty="0"/>
              <a:t>?</a:t>
            </a:r>
          </a:p>
          <a:p>
            <a:pPr marL="137160" indent="0" algn="ctr">
              <a:buNone/>
            </a:pPr>
            <a:endParaRPr lang="en-US" sz="3600" b="1" dirty="0"/>
          </a:p>
          <a:p>
            <a:pPr marL="137160" indent="0" algn="ctr">
              <a:buNone/>
            </a:pPr>
            <a:r>
              <a:rPr lang="en-US" sz="3600" b="1" dirty="0"/>
              <a:t>2</a:t>
            </a:r>
            <a:r>
              <a:rPr lang="en-US" sz="3600" b="1" baseline="30000" dirty="0"/>
              <a:t>k</a:t>
            </a:r>
          </a:p>
          <a:p>
            <a:pPr marL="137160" indent="0" algn="ctr">
              <a:buNone/>
            </a:pPr>
            <a:r>
              <a:rPr lang="en-US" sz="3600" b="1" baseline="30000" dirty="0"/>
              <a:t>(permutations with repetitions;</a:t>
            </a:r>
          </a:p>
          <a:p>
            <a:pPr marL="137160" indent="0" algn="ctr">
              <a:buNone/>
            </a:pPr>
            <a:r>
              <a:rPr lang="en-US" sz="3600" b="1" baseline="30000" dirty="0"/>
              <a:t>choosing one of 2 items, k times)</a:t>
            </a:r>
          </a:p>
          <a:p>
            <a:pPr marL="137160" indent="0">
              <a:buNone/>
            </a:pPr>
            <a:r>
              <a:rPr lang="en-US" dirty="0"/>
              <a:t>For 3 bits</a:t>
            </a:r>
          </a:p>
          <a:p>
            <a:pPr marL="411480" lvl="1" indent="0" algn="ctr">
              <a:buNone/>
            </a:pPr>
            <a:r>
              <a:rPr lang="en-US" sz="3200" b="1" dirty="0"/>
              <a:t>	000	001	010	011	100	101	110	111</a:t>
            </a:r>
          </a:p>
          <a:p>
            <a:pPr marL="13716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6DDC57-6244-7F4C-A33A-C02E15072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0FF8-6BF3-D34B-8C65-F3F59990018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045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627AF-E24F-3C4D-9F02-029C946A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EDE2B-46E9-BF4F-B375-414693DCF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Quiz 8 out, due Friday, April 12 at midnight</a:t>
            </a:r>
          </a:p>
          <a:p>
            <a:endParaRPr lang="en-US" dirty="0"/>
          </a:p>
          <a:p>
            <a:r>
              <a:rPr lang="en-US" dirty="0"/>
              <a:t>HW3 due Friday, </a:t>
            </a:r>
            <a:r>
              <a:rPr lang="en-US" dirty="0">
                <a:solidFill>
                  <a:schemeClr val="tx1"/>
                </a:solidFill>
              </a:rPr>
              <a:t>April 19 at midnight</a:t>
            </a:r>
          </a:p>
          <a:p>
            <a:endParaRPr lang="en-US" b="1" dirty="0">
              <a:solidFill>
                <a:srgbClr val="C00000"/>
              </a:solidFill>
            </a:endParaRPr>
          </a:p>
          <a:p>
            <a:r>
              <a:rPr lang="en-US" dirty="0">
                <a:solidFill>
                  <a:schemeClr val="tx1"/>
                </a:solidFill>
              </a:rPr>
              <a:t>All presentations on the last day of classes, April 25</a:t>
            </a:r>
          </a:p>
          <a:p>
            <a:endParaRPr lang="en-US" dirty="0"/>
          </a:p>
          <a:p>
            <a:pPr marL="13716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D1E7-6BA4-0246-864C-3C6AB043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6673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87EBA-9C7C-F540-B3B4-8AF96BB24A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Binary Math : </a:t>
            </a:r>
            <a:r>
              <a:rPr lang="en-US" dirty="0" err="1"/>
              <a:t>mult</a:t>
            </a:r>
            <a:r>
              <a:rPr lang="en-US" dirty="0"/>
              <a:t> and div by powers-of-two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D320AD-CC17-EE4B-A9F1-EBD389853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Multiplication by 2 </a:t>
            </a:r>
          </a:p>
          <a:p>
            <a:pPr marL="905256" lvl="3" indent="0">
              <a:buNone/>
            </a:pPr>
            <a:r>
              <a:rPr lang="en-US" sz="1800" dirty="0"/>
              <a:t>6 x 2 = 12</a:t>
            </a:r>
          </a:p>
          <a:p>
            <a:pPr marL="905256" lvl="3" indent="0">
              <a:buNone/>
            </a:pPr>
            <a:r>
              <a:rPr lang="en-US" sz="1800" dirty="0"/>
              <a:t>0110 x 10 = 01100             </a:t>
            </a:r>
            <a:r>
              <a:rPr lang="en-US" sz="1800" dirty="0">
                <a:solidFill>
                  <a:srgbClr val="00B050"/>
                </a:solidFill>
              </a:rPr>
              <a:t>// tack a zero at the right-end</a:t>
            </a:r>
          </a:p>
          <a:p>
            <a:r>
              <a:rPr lang="en-US" sz="2000" dirty="0"/>
              <a:t>Multiplication by 2</a:t>
            </a:r>
            <a:r>
              <a:rPr lang="en-US" sz="2000" baseline="30000" dirty="0"/>
              <a:t>n</a:t>
            </a:r>
          </a:p>
          <a:p>
            <a:pPr marL="905256" lvl="3" indent="0">
              <a:buNone/>
            </a:pPr>
            <a:r>
              <a:rPr lang="en-US" sz="1800" dirty="0"/>
              <a:t>6 x 8 = 48</a:t>
            </a:r>
          </a:p>
          <a:p>
            <a:pPr marL="905256" lvl="3" indent="0">
              <a:buNone/>
            </a:pPr>
            <a:r>
              <a:rPr lang="en-US" sz="1800" dirty="0"/>
              <a:t>0110 x 1000 = 0110000   </a:t>
            </a:r>
            <a:r>
              <a:rPr lang="en-US" sz="1800" dirty="0">
                <a:solidFill>
                  <a:srgbClr val="00B050"/>
                </a:solidFill>
              </a:rPr>
              <a:t>// tack n zeros at the right-end</a:t>
            </a:r>
          </a:p>
          <a:p>
            <a:endParaRPr lang="en-US" sz="2000" dirty="0"/>
          </a:p>
          <a:p>
            <a:r>
              <a:rPr lang="en-US" sz="2000" dirty="0"/>
              <a:t>Division by 2 </a:t>
            </a:r>
          </a:p>
          <a:p>
            <a:pPr marL="905256" lvl="3" indent="0">
              <a:buNone/>
            </a:pPr>
            <a:r>
              <a:rPr lang="en-US" sz="1800" dirty="0"/>
              <a:t>37 / 2 = 18</a:t>
            </a:r>
          </a:p>
          <a:p>
            <a:pPr marL="905256" lvl="3" indent="0">
              <a:buNone/>
            </a:pPr>
            <a:r>
              <a:rPr lang="en-US" sz="1800" dirty="0"/>
              <a:t>100101 / 10 =    10010    </a:t>
            </a:r>
            <a:r>
              <a:rPr lang="en-US" sz="1800" dirty="0">
                <a:solidFill>
                  <a:srgbClr val="00B050"/>
                </a:solidFill>
              </a:rPr>
              <a:t>// chop off least significant bit </a:t>
            </a:r>
          </a:p>
          <a:p>
            <a:r>
              <a:rPr lang="en-US" sz="2000" dirty="0"/>
              <a:t>Division by 2</a:t>
            </a:r>
            <a:r>
              <a:rPr lang="en-US" sz="2000" baseline="30000" dirty="0"/>
              <a:t>n</a:t>
            </a:r>
          </a:p>
          <a:p>
            <a:pPr marL="905256" lvl="3" indent="0">
              <a:buNone/>
            </a:pPr>
            <a:r>
              <a:rPr lang="en-US" sz="1800" dirty="0"/>
              <a:t>37 / 8 = 4</a:t>
            </a:r>
            <a:endParaRPr lang="en-US" sz="1400" dirty="0"/>
          </a:p>
          <a:p>
            <a:pPr marL="905256" lvl="3" indent="0">
              <a:buNone/>
            </a:pPr>
            <a:r>
              <a:rPr lang="en-US" sz="1800" dirty="0"/>
              <a:t>100101 / 1000 = 100       </a:t>
            </a:r>
            <a:r>
              <a:rPr lang="en-US" sz="1800" dirty="0">
                <a:solidFill>
                  <a:srgbClr val="00B050"/>
                </a:solidFill>
              </a:rPr>
              <a:t>// chop off n least significant bits</a:t>
            </a:r>
            <a:endParaRPr lang="en-US" sz="2000" baseline="30000" dirty="0"/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EB424-6CDE-F344-8339-E4FFB9417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1BF475-D1D8-9DA9-95F9-9FCE5B67F8CE}"/>
              </a:ext>
            </a:extLst>
          </p:cNvPr>
          <p:cNvSpPr txBox="1"/>
          <p:nvPr/>
        </p:nvSpPr>
        <p:spPr>
          <a:xfrm>
            <a:off x="8145517" y="2690327"/>
            <a:ext cx="3152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Chalkduster" panose="03050602040202020205" pitchFamily="66" charset="77"/>
              </a:rPr>
              <a:t>just like multiplication and division by 10 is easy base 10 </a:t>
            </a:r>
          </a:p>
        </p:txBody>
      </p:sp>
    </p:spTree>
    <p:extLst>
      <p:ext uri="{BB962C8B-B14F-4D97-AF65-F5344CB8AC3E}">
        <p14:creationId xmlns:p14="http://schemas.microsoft.com/office/powerpoint/2010/main" val="430790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ABC49-A62B-F046-8FC1-BCA044939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Binary Math : mod by powers-of-two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F04F5-5782-E74A-89A1-3E0D61129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Mod by 2 </a:t>
            </a:r>
          </a:p>
          <a:p>
            <a:pPr marL="905256" lvl="3" indent="0">
              <a:buNone/>
            </a:pPr>
            <a:r>
              <a:rPr lang="en-US" sz="2000" dirty="0"/>
              <a:t>37 % 2 = 1</a:t>
            </a:r>
          </a:p>
          <a:p>
            <a:pPr marL="905256" lvl="3" indent="0">
              <a:buNone/>
            </a:pPr>
            <a:r>
              <a:rPr lang="en-US" sz="2000" dirty="0"/>
              <a:t>100101  % 10 = 1           </a:t>
            </a:r>
            <a:r>
              <a:rPr lang="en-US" sz="2000" dirty="0">
                <a:solidFill>
                  <a:srgbClr val="00B050"/>
                </a:solidFill>
              </a:rPr>
              <a:t>// extract least significant bit</a:t>
            </a:r>
          </a:p>
          <a:p>
            <a:pPr marL="905256" lvl="3" indent="0">
              <a:buNone/>
            </a:pPr>
            <a:endParaRPr lang="en-US" sz="2000" dirty="0"/>
          </a:p>
          <a:p>
            <a:r>
              <a:rPr lang="en-US" sz="2000" dirty="0"/>
              <a:t>Mod by 2</a:t>
            </a:r>
            <a:r>
              <a:rPr lang="en-US" sz="2000" baseline="30000" dirty="0"/>
              <a:t>n</a:t>
            </a:r>
            <a:endParaRPr lang="en-US" sz="1800" dirty="0"/>
          </a:p>
          <a:p>
            <a:pPr marL="905256" lvl="3" indent="0">
              <a:buNone/>
            </a:pPr>
            <a:r>
              <a:rPr lang="en-US" sz="2000" dirty="0"/>
              <a:t>37 % 8 = 101</a:t>
            </a:r>
          </a:p>
          <a:p>
            <a:pPr marL="905256" lvl="3" indent="0">
              <a:buNone/>
            </a:pPr>
            <a:r>
              <a:rPr lang="en-US" sz="2000" dirty="0"/>
              <a:t>100101 % 1000 = 101  </a:t>
            </a:r>
            <a:r>
              <a:rPr lang="en-US" sz="2000" dirty="0">
                <a:solidFill>
                  <a:srgbClr val="00B050"/>
                </a:solidFill>
              </a:rPr>
              <a:t>// extract least significant </a:t>
            </a:r>
            <a:r>
              <a:rPr lang="en-US" sz="2000" b="1" dirty="0">
                <a:solidFill>
                  <a:srgbClr val="00B050"/>
                </a:solidFill>
              </a:rPr>
              <a:t>n</a:t>
            </a:r>
            <a:r>
              <a:rPr lang="en-US" sz="2000" dirty="0">
                <a:solidFill>
                  <a:srgbClr val="00B050"/>
                </a:solidFill>
              </a:rPr>
              <a:t> bits</a:t>
            </a:r>
          </a:p>
          <a:p>
            <a:pPr marL="905256" lvl="3" indent="0">
              <a:buNone/>
            </a:pPr>
            <a:endParaRPr lang="en-US" sz="20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BDF79-C40A-2D49-9DB2-AC7D509B8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6200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9ADC58-7634-8144-AA31-92E26240F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080FF8-6BF3-D34B-8C65-F3F599900189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97E7F8-5CF0-B640-BBD8-30609BB180AF}"/>
              </a:ext>
            </a:extLst>
          </p:cNvPr>
          <p:cNvSpPr txBox="1"/>
          <p:nvPr/>
        </p:nvSpPr>
        <p:spPr>
          <a:xfrm>
            <a:off x="2368077" y="2820777"/>
            <a:ext cx="753238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C00000"/>
                </a:solidFill>
                <a:latin typeface="Chalkduster" panose="03050602040202020205" pitchFamily="66" charset="77"/>
              </a:rPr>
              <a:t>Back to Caches</a:t>
            </a:r>
          </a:p>
        </p:txBody>
      </p:sp>
    </p:spTree>
    <p:extLst>
      <p:ext uri="{BB962C8B-B14F-4D97-AF65-F5344CB8AC3E}">
        <p14:creationId xmlns:p14="http://schemas.microsoft.com/office/powerpoint/2010/main" val="3463381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Cache Organization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55EA2E5-F33C-514B-B49C-5698F26D98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0879" y="1601949"/>
            <a:ext cx="3652901" cy="4415853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</a:rPr>
              <a:t>Data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</a:rPr>
              <a:t>copy of memory data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</a:rPr>
              <a:t>each </a:t>
            </a:r>
            <a:r>
              <a:rPr lang="en-US" altLang="en-US" sz="1800" b="1" dirty="0">
                <a:solidFill>
                  <a:srgbClr val="C00000"/>
                </a:solidFill>
              </a:rPr>
              <a:t>entry/block </a:t>
            </a:r>
            <a:r>
              <a:rPr lang="en-US" altLang="en-US" sz="1800" dirty="0">
                <a:solidFill>
                  <a:schemeClr val="tx1"/>
                </a:solidFill>
              </a:rPr>
              <a:t>is a word</a:t>
            </a:r>
            <a:r>
              <a:rPr lang="en-US" altLang="en-US" sz="1800" b="1" dirty="0">
                <a:solidFill>
                  <a:schemeClr val="tx1"/>
                </a:solidFill>
              </a:rPr>
              <a:t> </a:t>
            </a:r>
            <a:r>
              <a:rPr lang="en-US" altLang="en-US" sz="1800" dirty="0">
                <a:solidFill>
                  <a:schemeClr val="tx1"/>
                </a:solidFill>
              </a:rPr>
              <a:t>(for now)</a:t>
            </a:r>
            <a:endParaRPr lang="en-US" altLang="en-US" sz="1800" dirty="0">
              <a:solidFill>
                <a:srgbClr val="C0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</a:rPr>
              <a:t>Metadata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rgbClr val="C00000"/>
                </a:solidFill>
              </a:rPr>
              <a:t>Tag</a:t>
            </a:r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</a:rPr>
              <a:t>used to uniquely identify a memory location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</a:rPr>
              <a:t>Valid bit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indicates whether data is valid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en-US" sz="1800" b="1" dirty="0">
                <a:solidFill>
                  <a:srgbClr val="C00000"/>
                </a:solidFill>
              </a:rPr>
              <a:t>Index/Address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</a:rPr>
              <a:t>location of data in cache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</a:rPr>
              <a:t>uniquely identifies each cache </a:t>
            </a:r>
            <a:r>
              <a:rPr lang="en-US" altLang="en-US" sz="1800" b="1" dirty="0">
                <a:solidFill>
                  <a:srgbClr val="C00000"/>
                </a:solidFill>
              </a:rPr>
              <a:t>block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altLang="en-US" sz="1800" dirty="0">
                <a:solidFill>
                  <a:schemeClr val="tx1"/>
                </a:solidFill>
              </a:rPr>
              <a:t>not stored in cache  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chemeClr val="tx1"/>
                </a:solidFill>
              </a:rPr>
              <a:t> </a:t>
            </a:r>
          </a:p>
          <a:p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6EC4CD-FE70-E04F-A653-01A391680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23</a:t>
            </a:fld>
            <a:endParaRPr lang="en-US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8B9E770-BAAE-B34B-A7B7-24E68281CB6A}"/>
              </a:ext>
            </a:extLst>
          </p:cNvPr>
          <p:cNvGrpSpPr/>
          <p:nvPr/>
        </p:nvGrpSpPr>
        <p:grpSpPr>
          <a:xfrm>
            <a:off x="2772350" y="2435831"/>
            <a:ext cx="4366701" cy="3475765"/>
            <a:chOff x="2772350" y="2435831"/>
            <a:chExt cx="4366701" cy="3475765"/>
          </a:xfrm>
        </p:grpSpPr>
        <p:sp>
          <p:nvSpPr>
            <p:cNvPr id="50217" name="Text Box 39"/>
            <p:cNvSpPr txBox="1">
              <a:spLocks noChangeArrowheads="1"/>
            </p:cNvSpPr>
            <p:nvPr/>
          </p:nvSpPr>
          <p:spPr bwMode="auto">
            <a:xfrm>
              <a:off x="5818250" y="2644467"/>
              <a:ext cx="523875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Data</a:t>
              </a:r>
            </a:p>
          </p:txBody>
        </p:sp>
        <p:sp>
          <p:nvSpPr>
            <p:cNvPr id="50218" name="Text Box 40"/>
            <p:cNvSpPr txBox="1">
              <a:spLocks noChangeArrowheads="1"/>
            </p:cNvSpPr>
            <p:nvPr/>
          </p:nvSpPr>
          <p:spPr bwMode="auto">
            <a:xfrm>
              <a:off x="2921843" y="2644467"/>
              <a:ext cx="663575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  Index</a:t>
              </a:r>
            </a:p>
          </p:txBody>
        </p:sp>
        <p:sp>
          <p:nvSpPr>
            <p:cNvPr id="50219" name="Text Box 41"/>
            <p:cNvSpPr txBox="1">
              <a:spLocks noChangeArrowheads="1"/>
            </p:cNvSpPr>
            <p:nvPr/>
          </p:nvSpPr>
          <p:spPr bwMode="auto">
            <a:xfrm>
              <a:off x="4277303" y="2644466"/>
              <a:ext cx="428625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Tag</a:t>
              </a:r>
            </a:p>
          </p:txBody>
        </p:sp>
        <p:sp>
          <p:nvSpPr>
            <p:cNvPr id="50220" name="Text Box 42"/>
            <p:cNvSpPr txBox="1">
              <a:spLocks noChangeArrowheads="1"/>
            </p:cNvSpPr>
            <p:nvPr/>
          </p:nvSpPr>
          <p:spPr bwMode="auto">
            <a:xfrm>
              <a:off x="3630708" y="2435831"/>
              <a:ext cx="54175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Valid</a:t>
              </a:r>
            </a:p>
            <a:p>
              <a:pPr algn="ctr"/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bit</a:t>
              </a:r>
            </a:p>
          </p:txBody>
        </p:sp>
        <p:sp>
          <p:nvSpPr>
            <p:cNvPr id="50221" name="Text Box 43"/>
            <p:cNvSpPr txBox="1">
              <a:spLocks noChangeArrowheads="1"/>
            </p:cNvSpPr>
            <p:nvPr/>
          </p:nvSpPr>
          <p:spPr bwMode="auto">
            <a:xfrm>
              <a:off x="2772350" y="2987269"/>
              <a:ext cx="685800" cy="2924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0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1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2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3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4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5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6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7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8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9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10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11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B7425ED-9950-7E48-915F-A167173227BC}"/>
                </a:ext>
              </a:extLst>
            </p:cNvPr>
            <p:cNvGrpSpPr/>
            <p:nvPr/>
          </p:nvGrpSpPr>
          <p:grpSpPr>
            <a:xfrm>
              <a:off x="3786766" y="2987552"/>
              <a:ext cx="3352285" cy="2852666"/>
              <a:chOff x="3703897" y="3361162"/>
              <a:chExt cx="3352285" cy="2852666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CE6101E5-B903-CE43-BC7B-323E121CD23C}"/>
                  </a:ext>
                </a:extLst>
              </p:cNvPr>
              <p:cNvGrpSpPr/>
              <p:nvPr/>
            </p:nvGrpSpPr>
            <p:grpSpPr>
              <a:xfrm>
                <a:off x="3703897" y="3361162"/>
                <a:ext cx="3352285" cy="236351"/>
                <a:chOff x="4002667" y="3998088"/>
                <a:chExt cx="3352285" cy="236351"/>
              </a:xfrm>
            </p:grpSpPr>
            <p:sp>
              <p:nvSpPr>
                <p:cNvPr id="50204" name="Freeform 26"/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4" name="Freeform 26">
                  <a:extLst>
                    <a:ext uri="{FF2B5EF4-FFF2-40B4-BE49-F238E27FC236}">
                      <a16:creationId xmlns:a16="http://schemas.microsoft.com/office/drawing/2014/main" id="{85EA6ABA-0FC0-A143-8B7D-B9D0359641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5" name="Freeform 26">
                  <a:extLst>
                    <a:ext uri="{FF2B5EF4-FFF2-40B4-BE49-F238E27FC236}">
                      <a16:creationId xmlns:a16="http://schemas.microsoft.com/office/drawing/2014/main" id="{64602B9C-6BA9-4E47-A10B-ED925338E2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6292E153-6ECB-6940-BDF1-2702A1650384}"/>
                  </a:ext>
                </a:extLst>
              </p:cNvPr>
              <p:cNvGrpSpPr/>
              <p:nvPr/>
            </p:nvGrpSpPr>
            <p:grpSpPr>
              <a:xfrm>
                <a:off x="3703897" y="3598286"/>
                <a:ext cx="3352285" cy="236351"/>
                <a:chOff x="4002667" y="3998088"/>
                <a:chExt cx="3352285" cy="236351"/>
              </a:xfrm>
            </p:grpSpPr>
            <p:sp>
              <p:nvSpPr>
                <p:cNvPr id="42" name="Freeform 26">
                  <a:extLst>
                    <a:ext uri="{FF2B5EF4-FFF2-40B4-BE49-F238E27FC236}">
                      <a16:creationId xmlns:a16="http://schemas.microsoft.com/office/drawing/2014/main" id="{E3A93DFB-14C7-4345-8B75-8D01A0BBB8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3" name="Freeform 26">
                  <a:extLst>
                    <a:ext uri="{FF2B5EF4-FFF2-40B4-BE49-F238E27FC236}">
                      <a16:creationId xmlns:a16="http://schemas.microsoft.com/office/drawing/2014/main" id="{E83621FF-7F82-8F42-AE50-192DBD923A8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4" name="Freeform 26">
                  <a:extLst>
                    <a:ext uri="{FF2B5EF4-FFF2-40B4-BE49-F238E27FC236}">
                      <a16:creationId xmlns:a16="http://schemas.microsoft.com/office/drawing/2014/main" id="{E8F5961E-9F0F-6549-935C-29E8B2E7E37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A7287AC9-C21E-7C4D-B56D-2354C4E5D69C}"/>
                  </a:ext>
                </a:extLst>
              </p:cNvPr>
              <p:cNvGrpSpPr/>
              <p:nvPr/>
            </p:nvGrpSpPr>
            <p:grpSpPr>
              <a:xfrm>
                <a:off x="3703897" y="3839507"/>
                <a:ext cx="3352285" cy="236351"/>
                <a:chOff x="4002667" y="3998088"/>
                <a:chExt cx="3352285" cy="236351"/>
              </a:xfrm>
            </p:grpSpPr>
            <p:sp>
              <p:nvSpPr>
                <p:cNvPr id="46" name="Freeform 26">
                  <a:extLst>
                    <a:ext uri="{FF2B5EF4-FFF2-40B4-BE49-F238E27FC236}">
                      <a16:creationId xmlns:a16="http://schemas.microsoft.com/office/drawing/2014/main" id="{CD89BCE3-6C7F-EE42-B2DF-8B80513682A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7" name="Freeform 26">
                  <a:extLst>
                    <a:ext uri="{FF2B5EF4-FFF2-40B4-BE49-F238E27FC236}">
                      <a16:creationId xmlns:a16="http://schemas.microsoft.com/office/drawing/2014/main" id="{6CE4CBE2-58FF-A148-AD8F-C475CF05032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48" name="Freeform 26">
                  <a:extLst>
                    <a:ext uri="{FF2B5EF4-FFF2-40B4-BE49-F238E27FC236}">
                      <a16:creationId xmlns:a16="http://schemas.microsoft.com/office/drawing/2014/main" id="{D6E82CFE-E2BD-0F43-B56B-AB4B84E253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A95A364A-E1BD-9A4E-9807-2BD60A59C266}"/>
                  </a:ext>
                </a:extLst>
              </p:cNvPr>
              <p:cNvGrpSpPr/>
              <p:nvPr/>
            </p:nvGrpSpPr>
            <p:grpSpPr>
              <a:xfrm>
                <a:off x="3703897" y="4076631"/>
                <a:ext cx="3352285" cy="236351"/>
                <a:chOff x="4002667" y="3998088"/>
                <a:chExt cx="3352285" cy="236351"/>
              </a:xfrm>
            </p:grpSpPr>
            <p:sp>
              <p:nvSpPr>
                <p:cNvPr id="50" name="Freeform 26">
                  <a:extLst>
                    <a:ext uri="{FF2B5EF4-FFF2-40B4-BE49-F238E27FC236}">
                      <a16:creationId xmlns:a16="http://schemas.microsoft.com/office/drawing/2014/main" id="{256FF83B-63A9-F241-AAAF-E69E10D0A21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1" name="Freeform 26">
                  <a:extLst>
                    <a:ext uri="{FF2B5EF4-FFF2-40B4-BE49-F238E27FC236}">
                      <a16:creationId xmlns:a16="http://schemas.microsoft.com/office/drawing/2014/main" id="{323EF313-A60B-BE44-9C3F-F6280DCB52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2" name="Freeform 26">
                  <a:extLst>
                    <a:ext uri="{FF2B5EF4-FFF2-40B4-BE49-F238E27FC236}">
                      <a16:creationId xmlns:a16="http://schemas.microsoft.com/office/drawing/2014/main" id="{E7651C49-7A5E-944E-9EC6-0075DB1E6B1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1612AD94-5520-4C47-8EF9-5E32D0FEE24F}"/>
                  </a:ext>
                </a:extLst>
              </p:cNvPr>
              <p:cNvGrpSpPr/>
              <p:nvPr/>
            </p:nvGrpSpPr>
            <p:grpSpPr>
              <a:xfrm>
                <a:off x="3703897" y="4315185"/>
                <a:ext cx="3352285" cy="236351"/>
                <a:chOff x="4002667" y="3998088"/>
                <a:chExt cx="3352285" cy="236351"/>
              </a:xfrm>
            </p:grpSpPr>
            <p:sp>
              <p:nvSpPr>
                <p:cNvPr id="70" name="Freeform 26">
                  <a:extLst>
                    <a:ext uri="{FF2B5EF4-FFF2-40B4-BE49-F238E27FC236}">
                      <a16:creationId xmlns:a16="http://schemas.microsoft.com/office/drawing/2014/main" id="{7BF421B8-9941-5940-83C8-7DE65B85B3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1" name="Freeform 26">
                  <a:extLst>
                    <a:ext uri="{FF2B5EF4-FFF2-40B4-BE49-F238E27FC236}">
                      <a16:creationId xmlns:a16="http://schemas.microsoft.com/office/drawing/2014/main" id="{25D34CF2-93C8-E94C-BEC0-BC1972A052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2" name="Freeform 26">
                  <a:extLst>
                    <a:ext uri="{FF2B5EF4-FFF2-40B4-BE49-F238E27FC236}">
                      <a16:creationId xmlns:a16="http://schemas.microsoft.com/office/drawing/2014/main" id="{DF092B60-8973-4045-936D-83435B6330B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C8F262EF-3EEA-0D43-8305-0FF43B7DACE7}"/>
                  </a:ext>
                </a:extLst>
              </p:cNvPr>
              <p:cNvGrpSpPr/>
              <p:nvPr/>
            </p:nvGrpSpPr>
            <p:grpSpPr>
              <a:xfrm>
                <a:off x="3703897" y="4552309"/>
                <a:ext cx="3352285" cy="236351"/>
                <a:chOff x="4002667" y="3998088"/>
                <a:chExt cx="3352285" cy="236351"/>
              </a:xfrm>
            </p:grpSpPr>
            <p:sp>
              <p:nvSpPr>
                <p:cNvPr id="74" name="Freeform 26">
                  <a:extLst>
                    <a:ext uri="{FF2B5EF4-FFF2-40B4-BE49-F238E27FC236}">
                      <a16:creationId xmlns:a16="http://schemas.microsoft.com/office/drawing/2014/main" id="{5CDC7A82-4550-7949-8F78-8040C483D8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5" name="Freeform 26">
                  <a:extLst>
                    <a:ext uri="{FF2B5EF4-FFF2-40B4-BE49-F238E27FC236}">
                      <a16:creationId xmlns:a16="http://schemas.microsoft.com/office/drawing/2014/main" id="{790B011A-BF79-5640-8DC1-4C2CB3239E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6" name="Freeform 26">
                  <a:extLst>
                    <a:ext uri="{FF2B5EF4-FFF2-40B4-BE49-F238E27FC236}">
                      <a16:creationId xmlns:a16="http://schemas.microsoft.com/office/drawing/2014/main" id="{E81721E4-459F-F94A-87B9-B9FB2998EA0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77" name="Group 76">
                <a:extLst>
                  <a:ext uri="{FF2B5EF4-FFF2-40B4-BE49-F238E27FC236}">
                    <a16:creationId xmlns:a16="http://schemas.microsoft.com/office/drawing/2014/main" id="{4B44E53E-C41C-AA49-BEAC-9AE6BF8835B5}"/>
                  </a:ext>
                </a:extLst>
              </p:cNvPr>
              <p:cNvGrpSpPr/>
              <p:nvPr/>
            </p:nvGrpSpPr>
            <p:grpSpPr>
              <a:xfrm>
                <a:off x="3703897" y="4786330"/>
                <a:ext cx="3352285" cy="236351"/>
                <a:chOff x="4002667" y="3998088"/>
                <a:chExt cx="3352285" cy="236351"/>
              </a:xfrm>
            </p:grpSpPr>
            <p:sp>
              <p:nvSpPr>
                <p:cNvPr id="78" name="Freeform 26">
                  <a:extLst>
                    <a:ext uri="{FF2B5EF4-FFF2-40B4-BE49-F238E27FC236}">
                      <a16:creationId xmlns:a16="http://schemas.microsoft.com/office/drawing/2014/main" id="{C3902605-02C6-AC4C-900A-6DFE6BC9E78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9" name="Freeform 26">
                  <a:extLst>
                    <a:ext uri="{FF2B5EF4-FFF2-40B4-BE49-F238E27FC236}">
                      <a16:creationId xmlns:a16="http://schemas.microsoft.com/office/drawing/2014/main" id="{ED171BDB-4567-AA49-8E5E-56F424345E0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0" name="Freeform 26">
                  <a:extLst>
                    <a:ext uri="{FF2B5EF4-FFF2-40B4-BE49-F238E27FC236}">
                      <a16:creationId xmlns:a16="http://schemas.microsoft.com/office/drawing/2014/main" id="{D8761158-53E1-3145-8365-4D3AFEB37D3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050AF680-BA62-8D42-946C-1A4999E34D6E}"/>
                  </a:ext>
                </a:extLst>
              </p:cNvPr>
              <p:cNvGrpSpPr/>
              <p:nvPr/>
            </p:nvGrpSpPr>
            <p:grpSpPr>
              <a:xfrm>
                <a:off x="3703897" y="5023454"/>
                <a:ext cx="3352285" cy="236351"/>
                <a:chOff x="4002667" y="3998088"/>
                <a:chExt cx="3352285" cy="236351"/>
              </a:xfrm>
            </p:grpSpPr>
            <p:sp>
              <p:nvSpPr>
                <p:cNvPr id="82" name="Freeform 26">
                  <a:extLst>
                    <a:ext uri="{FF2B5EF4-FFF2-40B4-BE49-F238E27FC236}">
                      <a16:creationId xmlns:a16="http://schemas.microsoft.com/office/drawing/2014/main" id="{2FA2E93B-34FF-1A40-AB72-9DF03FC3505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3" name="Freeform 26">
                  <a:extLst>
                    <a:ext uri="{FF2B5EF4-FFF2-40B4-BE49-F238E27FC236}">
                      <a16:creationId xmlns:a16="http://schemas.microsoft.com/office/drawing/2014/main" id="{CEB5CC61-9838-F34D-A8F3-815CE4B120E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4" name="Freeform 26">
                  <a:extLst>
                    <a:ext uri="{FF2B5EF4-FFF2-40B4-BE49-F238E27FC236}">
                      <a16:creationId xmlns:a16="http://schemas.microsoft.com/office/drawing/2014/main" id="{8330B250-0C8B-534A-81BD-AE2B3186C7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85" name="Group 84">
                <a:extLst>
                  <a:ext uri="{FF2B5EF4-FFF2-40B4-BE49-F238E27FC236}">
                    <a16:creationId xmlns:a16="http://schemas.microsoft.com/office/drawing/2014/main" id="{400A9235-9A30-EC4C-AE00-15FA1E64AF34}"/>
                  </a:ext>
                </a:extLst>
              </p:cNvPr>
              <p:cNvGrpSpPr/>
              <p:nvPr/>
            </p:nvGrpSpPr>
            <p:grpSpPr>
              <a:xfrm>
                <a:off x="3703897" y="5262008"/>
                <a:ext cx="3352285" cy="236351"/>
                <a:chOff x="4002667" y="3998088"/>
                <a:chExt cx="3352285" cy="236351"/>
              </a:xfrm>
            </p:grpSpPr>
            <p:sp>
              <p:nvSpPr>
                <p:cNvPr id="86" name="Freeform 26">
                  <a:extLst>
                    <a:ext uri="{FF2B5EF4-FFF2-40B4-BE49-F238E27FC236}">
                      <a16:creationId xmlns:a16="http://schemas.microsoft.com/office/drawing/2014/main" id="{5532B4C6-341E-5844-9FE3-352053216F7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7" name="Freeform 26">
                  <a:extLst>
                    <a:ext uri="{FF2B5EF4-FFF2-40B4-BE49-F238E27FC236}">
                      <a16:creationId xmlns:a16="http://schemas.microsoft.com/office/drawing/2014/main" id="{2A41C16E-F8FF-A94B-93E8-CDBDC1EE5B2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88" name="Freeform 26">
                  <a:extLst>
                    <a:ext uri="{FF2B5EF4-FFF2-40B4-BE49-F238E27FC236}">
                      <a16:creationId xmlns:a16="http://schemas.microsoft.com/office/drawing/2014/main" id="{FBEC6E11-C053-9E40-9111-D87B70D235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89" name="Group 88">
                <a:extLst>
                  <a:ext uri="{FF2B5EF4-FFF2-40B4-BE49-F238E27FC236}">
                    <a16:creationId xmlns:a16="http://schemas.microsoft.com/office/drawing/2014/main" id="{EF61BAC6-E5EF-9C49-8146-8D6BAE0D7E92}"/>
                  </a:ext>
                </a:extLst>
              </p:cNvPr>
              <p:cNvGrpSpPr/>
              <p:nvPr/>
            </p:nvGrpSpPr>
            <p:grpSpPr>
              <a:xfrm>
                <a:off x="3703897" y="5499132"/>
                <a:ext cx="3352285" cy="236351"/>
                <a:chOff x="4002667" y="3998088"/>
                <a:chExt cx="3352285" cy="236351"/>
              </a:xfrm>
            </p:grpSpPr>
            <p:sp>
              <p:nvSpPr>
                <p:cNvPr id="90" name="Freeform 26">
                  <a:extLst>
                    <a:ext uri="{FF2B5EF4-FFF2-40B4-BE49-F238E27FC236}">
                      <a16:creationId xmlns:a16="http://schemas.microsoft.com/office/drawing/2014/main" id="{82BF64DE-D988-9540-BC29-7594FB594DB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1" name="Freeform 26">
                  <a:extLst>
                    <a:ext uri="{FF2B5EF4-FFF2-40B4-BE49-F238E27FC236}">
                      <a16:creationId xmlns:a16="http://schemas.microsoft.com/office/drawing/2014/main" id="{7C9671FC-992B-904A-BF8E-9ABA72320BA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2" name="Freeform 26">
                  <a:extLst>
                    <a:ext uri="{FF2B5EF4-FFF2-40B4-BE49-F238E27FC236}">
                      <a16:creationId xmlns:a16="http://schemas.microsoft.com/office/drawing/2014/main" id="{114AFE54-2034-EE4F-A794-AEAA57B8CFB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0CB6F13A-4C8E-0D48-BFCF-92D5F793A3CC}"/>
                  </a:ext>
                </a:extLst>
              </p:cNvPr>
              <p:cNvGrpSpPr/>
              <p:nvPr/>
            </p:nvGrpSpPr>
            <p:grpSpPr>
              <a:xfrm>
                <a:off x="3703897" y="5740353"/>
                <a:ext cx="3352285" cy="236351"/>
                <a:chOff x="4002667" y="3998088"/>
                <a:chExt cx="3352285" cy="236351"/>
              </a:xfrm>
            </p:grpSpPr>
            <p:sp>
              <p:nvSpPr>
                <p:cNvPr id="94" name="Freeform 26">
                  <a:extLst>
                    <a:ext uri="{FF2B5EF4-FFF2-40B4-BE49-F238E27FC236}">
                      <a16:creationId xmlns:a16="http://schemas.microsoft.com/office/drawing/2014/main" id="{C733FC3D-5E85-9341-958D-27238CA8CF7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5" name="Freeform 26">
                  <a:extLst>
                    <a:ext uri="{FF2B5EF4-FFF2-40B4-BE49-F238E27FC236}">
                      <a16:creationId xmlns:a16="http://schemas.microsoft.com/office/drawing/2014/main" id="{2A2EABC4-B2A5-4445-9911-A0429E63DB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6" name="Freeform 26">
                  <a:extLst>
                    <a:ext uri="{FF2B5EF4-FFF2-40B4-BE49-F238E27FC236}">
                      <a16:creationId xmlns:a16="http://schemas.microsoft.com/office/drawing/2014/main" id="{2651A618-82ED-1249-8F3E-D1BCEA01717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605B1A93-BC36-1A46-8549-281A1684991D}"/>
                  </a:ext>
                </a:extLst>
              </p:cNvPr>
              <p:cNvGrpSpPr/>
              <p:nvPr/>
            </p:nvGrpSpPr>
            <p:grpSpPr>
              <a:xfrm>
                <a:off x="3703897" y="5977477"/>
                <a:ext cx="3352285" cy="236351"/>
                <a:chOff x="4002667" y="3998088"/>
                <a:chExt cx="3352285" cy="236351"/>
              </a:xfrm>
            </p:grpSpPr>
            <p:sp>
              <p:nvSpPr>
                <p:cNvPr id="98" name="Freeform 26">
                  <a:extLst>
                    <a:ext uri="{FF2B5EF4-FFF2-40B4-BE49-F238E27FC236}">
                      <a16:creationId xmlns:a16="http://schemas.microsoft.com/office/drawing/2014/main" id="{ABE48F5E-8A84-F043-BAAB-7470C53544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237226" y="3998088"/>
                  <a:ext cx="2117726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2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99" name="Freeform 26">
                  <a:extLst>
                    <a:ext uri="{FF2B5EF4-FFF2-40B4-BE49-F238E27FC236}">
                      <a16:creationId xmlns:a16="http://schemas.microsoft.com/office/drawing/2014/main" id="{613382BC-2FF5-C343-B128-2027BC48EB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8086" y="3998088"/>
                  <a:ext cx="1058863" cy="236351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accent6">
                    <a:lumMod val="20000"/>
                    <a:lumOff val="80000"/>
                  </a:schemeClr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00" name="Freeform 26">
                  <a:extLst>
                    <a:ext uri="{FF2B5EF4-FFF2-40B4-BE49-F238E27FC236}">
                      <a16:creationId xmlns:a16="http://schemas.microsoft.com/office/drawing/2014/main" id="{03F03991-762C-3A46-AFBB-1AEDF492C6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02667" y="3999175"/>
                  <a:ext cx="173353" cy="235264"/>
                </a:xfrm>
                <a:custGeom>
                  <a:avLst/>
                  <a:gdLst>
                    <a:gd name="T0" fmla="*/ 92880388 w 1608"/>
                    <a:gd name="T1" fmla="*/ 1101 h 1103"/>
                    <a:gd name="T2" fmla="*/ 92880388 w 1608"/>
                    <a:gd name="T3" fmla="*/ 0 h 1103"/>
                    <a:gd name="T4" fmla="*/ 0 w 1608"/>
                    <a:gd name="T5" fmla="*/ 0 h 1103"/>
                    <a:gd name="T6" fmla="*/ 0 w 1608"/>
                    <a:gd name="T7" fmla="*/ 1103 h 1103"/>
                    <a:gd name="T8" fmla="*/ 92880388 w 1608"/>
                    <a:gd name="T9" fmla="*/ 1103 h 1103"/>
                    <a:gd name="T10" fmla="*/ 92880388 w 1608"/>
                    <a:gd name="T11" fmla="*/ 1103 h 1103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3"/>
                    <a:gd name="T20" fmla="*/ 1608 w 1608"/>
                    <a:gd name="T21" fmla="*/ 1103 h 1103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3">
                      <a:moveTo>
                        <a:pt x="1608" y="1101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3"/>
                      </a:lnTo>
                      <a:lnTo>
                        <a:pt x="1608" y="1103"/>
                      </a:lnTo>
                    </a:path>
                  </a:pathLst>
                </a:custGeom>
                <a:solidFill>
                  <a:schemeClr val="bg2"/>
                </a:solidFill>
                <a:ln w="20638">
                  <a:solidFill>
                    <a:srgbClr val="000000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</p:grpSp>
      <p:sp>
        <p:nvSpPr>
          <p:cNvPr id="50206" name="Freeform 28"/>
          <p:cNvSpPr>
            <a:spLocks/>
          </p:cNvSpPr>
          <p:nvPr/>
        </p:nvSpPr>
        <p:spPr bwMode="auto">
          <a:xfrm>
            <a:off x="3700800" y="4142185"/>
            <a:ext cx="3552350" cy="307975"/>
          </a:xfrm>
          <a:custGeom>
            <a:avLst/>
            <a:gdLst>
              <a:gd name="T0" fmla="*/ 92880388 w 1608"/>
              <a:gd name="T1" fmla="*/ 110 h 110"/>
              <a:gd name="T2" fmla="*/ 92880388 w 1608"/>
              <a:gd name="T3" fmla="*/ 0 h 110"/>
              <a:gd name="T4" fmla="*/ 0 w 1608"/>
              <a:gd name="T5" fmla="*/ 0 h 110"/>
              <a:gd name="T6" fmla="*/ 0 w 1608"/>
              <a:gd name="T7" fmla="*/ 110 h 110"/>
              <a:gd name="T8" fmla="*/ 92880388 w 1608"/>
              <a:gd name="T9" fmla="*/ 110 h 110"/>
              <a:gd name="T10" fmla="*/ 92880388 w 1608"/>
              <a:gd name="T11" fmla="*/ 110 h 11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608"/>
              <a:gd name="T19" fmla="*/ 0 h 110"/>
              <a:gd name="T20" fmla="*/ 1608 w 1608"/>
              <a:gd name="T21" fmla="*/ 110 h 11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608" h="110">
                <a:moveTo>
                  <a:pt x="1608" y="110"/>
                </a:moveTo>
                <a:lnTo>
                  <a:pt x="1608" y="0"/>
                </a:lnTo>
                <a:lnTo>
                  <a:pt x="0" y="0"/>
                </a:lnTo>
                <a:lnTo>
                  <a:pt x="0" y="110"/>
                </a:lnTo>
                <a:lnTo>
                  <a:pt x="1608" y="110"/>
                </a:lnTo>
              </a:path>
            </a:pathLst>
          </a:cu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50179" name="Group 50178">
            <a:extLst>
              <a:ext uri="{FF2B5EF4-FFF2-40B4-BE49-F238E27FC236}">
                <a16:creationId xmlns:a16="http://schemas.microsoft.com/office/drawing/2014/main" id="{C7E14496-3253-1F4A-91E5-49A013CD21FC}"/>
              </a:ext>
            </a:extLst>
          </p:cNvPr>
          <p:cNvGrpSpPr/>
          <p:nvPr/>
        </p:nvGrpSpPr>
        <p:grpSpPr>
          <a:xfrm>
            <a:off x="752855" y="1418400"/>
            <a:ext cx="3397031" cy="943200"/>
            <a:chOff x="752855" y="1418400"/>
            <a:chExt cx="3397031" cy="943200"/>
          </a:xfrm>
        </p:grpSpPr>
        <p:sp>
          <p:nvSpPr>
            <p:cNvPr id="50176" name="Rectangle 50175">
              <a:extLst>
                <a:ext uri="{FF2B5EF4-FFF2-40B4-BE49-F238E27FC236}">
                  <a16:creationId xmlns:a16="http://schemas.microsoft.com/office/drawing/2014/main" id="{64713D1F-A882-4A4F-805B-E1DB6A4B70F4}"/>
                </a:ext>
              </a:extLst>
            </p:cNvPr>
            <p:cNvSpPr/>
            <p:nvPr/>
          </p:nvSpPr>
          <p:spPr>
            <a:xfrm>
              <a:off x="752855" y="1418400"/>
              <a:ext cx="3397031" cy="9432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BAD839B-DFC4-A240-B1B1-3B4064ECA8A3}"/>
                </a:ext>
              </a:extLst>
            </p:cNvPr>
            <p:cNvGrpSpPr/>
            <p:nvPr/>
          </p:nvGrpSpPr>
          <p:grpSpPr>
            <a:xfrm>
              <a:off x="752855" y="1479318"/>
              <a:ext cx="3148963" cy="604221"/>
              <a:chOff x="2721254" y="1292588"/>
              <a:chExt cx="3148963" cy="604221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4884E555-18BE-D24A-AE87-E814D0AE5FA9}"/>
                  </a:ext>
                </a:extLst>
              </p:cNvPr>
              <p:cNvSpPr/>
              <p:nvPr/>
            </p:nvSpPr>
            <p:spPr>
              <a:xfrm>
                <a:off x="2989821" y="1619810"/>
                <a:ext cx="869149" cy="27699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txBody>
              <a:bodyPr wrap="none">
                <a:spAutoFit/>
              </a:bodyPr>
              <a:lstStyle/>
              <a:p>
                <a:pPr lvl="0" defTabSz="4572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1200" dirty="0">
                    <a:latin typeface="Lucida Grande" charset="0"/>
                    <a:ea typeface="ＭＳ Ｐゴシック" charset="-128"/>
                  </a:rPr>
                  <a:t>0010001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0BB0862E-B814-5047-B115-646A62ACFCAA}"/>
                  </a:ext>
                </a:extLst>
              </p:cNvPr>
              <p:cNvSpPr/>
              <p:nvPr/>
            </p:nvSpPr>
            <p:spPr>
              <a:xfrm>
                <a:off x="4316587" y="1619810"/>
                <a:ext cx="1553630" cy="276999"/>
              </a:xfrm>
              <a:prstGeom prst="rect">
                <a:avLst/>
              </a:prstGeom>
              <a:ln w="19050">
                <a:solidFill>
                  <a:schemeClr val="tx1"/>
                </a:solidFill>
              </a:ln>
            </p:spPr>
            <p:txBody>
              <a:bodyPr wrap="none">
                <a:spAutoFit/>
              </a:bodyPr>
              <a:lstStyle/>
              <a:p>
                <a:pPr lvl="0" defTabSz="4572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en-US" sz="1200" dirty="0">
                    <a:latin typeface="Lucida Grande" charset="0"/>
                    <a:ea typeface="ＭＳ Ｐゴシック" charset="-128"/>
                  </a:rPr>
                  <a:t>00000001000011</a:t>
                </a:r>
              </a:p>
            </p:txBody>
          </p:sp>
          <p:cxnSp>
            <p:nvCxnSpPr>
              <p:cNvPr id="106" name="Straight Arrow Connector 7">
                <a:extLst>
                  <a:ext uri="{FF2B5EF4-FFF2-40B4-BE49-F238E27FC236}">
                    <a16:creationId xmlns:a16="http://schemas.microsoft.com/office/drawing/2014/main" id="{E6F4B17A-B885-7445-8715-45B6D7508882}"/>
                  </a:ext>
                </a:extLst>
              </p:cNvPr>
              <p:cNvCxnSpPr>
                <a:cxnSpLocks noChangeShapeType="1"/>
                <a:stCxn id="6" idx="3"/>
              </p:cNvCxnSpPr>
              <p:nvPr/>
            </p:nvCxnSpPr>
            <p:spPr bwMode="auto">
              <a:xfrm>
                <a:off x="3858970" y="1758310"/>
                <a:ext cx="447269" cy="0"/>
              </a:xfrm>
              <a:prstGeom prst="straightConnector1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387D2685-2D6B-B740-A605-2DEF44ED8FCB}"/>
                  </a:ext>
                </a:extLst>
              </p:cNvPr>
              <p:cNvSpPr txBox="1"/>
              <p:nvPr/>
            </p:nvSpPr>
            <p:spPr>
              <a:xfrm>
                <a:off x="2721254" y="1292588"/>
                <a:ext cx="1406282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memory address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01E31AB3-D162-3749-BB01-246BC620B2E5}"/>
                  </a:ext>
                </a:extLst>
              </p:cNvPr>
              <p:cNvSpPr txBox="1"/>
              <p:nvPr/>
            </p:nvSpPr>
            <p:spPr>
              <a:xfrm>
                <a:off x="4874299" y="1301358"/>
                <a:ext cx="509435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/>
                  <a:t>data</a:t>
                </a:r>
              </a:p>
            </p:txBody>
          </p:sp>
        </p:grpSp>
      </p:grp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0A0AFB-D262-3648-86F9-243B10B9D379}"/>
              </a:ext>
            </a:extLst>
          </p:cNvPr>
          <p:cNvCxnSpPr>
            <a:cxnSpLocks/>
            <a:stCxn id="6" idx="2"/>
          </p:cNvCxnSpPr>
          <p:nvPr/>
        </p:nvCxnSpPr>
        <p:spPr>
          <a:xfrm rot="16200000" flipH="1">
            <a:off x="1219484" y="2320052"/>
            <a:ext cx="2228122" cy="1755096"/>
          </a:xfrm>
          <a:prstGeom prst="bentConnector3">
            <a:avLst>
              <a:gd name="adj1" fmla="val 100106"/>
            </a:avLst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9652473F-00C9-2344-9465-F7B8341839CA}"/>
              </a:ext>
            </a:extLst>
          </p:cNvPr>
          <p:cNvSpPr txBox="1"/>
          <p:nvPr/>
        </p:nvSpPr>
        <p:spPr>
          <a:xfrm>
            <a:off x="564321" y="4346488"/>
            <a:ext cx="25906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need a function that can map a memory address</a:t>
            </a:r>
          </a:p>
          <a:p>
            <a:pPr algn="ctr"/>
            <a:r>
              <a:rPr lang="en-US" sz="1600" dirty="0"/>
              <a:t>to a cache index</a:t>
            </a:r>
          </a:p>
        </p:txBody>
      </p:sp>
      <p:cxnSp>
        <p:nvCxnSpPr>
          <p:cNvPr id="132" name="Straight Arrow Connector 13">
            <a:extLst>
              <a:ext uri="{FF2B5EF4-FFF2-40B4-BE49-F238E27FC236}">
                <a16:creationId xmlns:a16="http://schemas.microsoft.com/office/drawing/2014/main" id="{3823D7EA-1124-024A-B1DF-238CB4A1C9DD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901818" y="1945040"/>
            <a:ext cx="2038735" cy="2224256"/>
          </a:xfrm>
          <a:prstGeom prst="bentConnector2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394B5210-EF7A-094D-866D-6CBDF08E449D}"/>
              </a:ext>
            </a:extLst>
          </p:cNvPr>
          <p:cNvSpPr/>
          <p:nvPr/>
        </p:nvSpPr>
        <p:spPr>
          <a:xfrm>
            <a:off x="5123967" y="4153404"/>
            <a:ext cx="17780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4572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Lucida Grande" charset="0"/>
                <a:ea typeface="ＭＳ Ｐゴシック" charset="-128"/>
              </a:rPr>
              <a:t>00000001000011</a:t>
            </a:r>
          </a:p>
        </p:txBody>
      </p:sp>
    </p:spTree>
    <p:extLst>
      <p:ext uri="{BB962C8B-B14F-4D97-AF65-F5344CB8AC3E}">
        <p14:creationId xmlns:p14="http://schemas.microsoft.com/office/powerpoint/2010/main" val="1788170074"/>
      </p:ext>
    </p:extLst>
  </p:cSld>
  <p:clrMapOvr>
    <a:masterClrMapping/>
  </p:clrMapOvr>
  <p:transition advTm="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0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206" grpId="0" animBg="1"/>
      <p:bldP spid="21" grpId="0"/>
      <p:bldP spid="3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Cache Indexing</a:t>
            </a:r>
          </a:p>
        </p:txBody>
      </p:sp>
      <p:sp>
        <p:nvSpPr>
          <p:cNvPr id="44034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1"/>
            <a:r>
              <a:rPr lang="en-US" altLang="en-US" dirty="0"/>
              <a:t># of blocks in memory &gt; # of blocks in cache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Simplest scheme is to use modulo-based placement </a:t>
            </a:r>
          </a:p>
          <a:p>
            <a:pPr lvl="2"/>
            <a:r>
              <a:rPr lang="en-US" altLang="en-US" dirty="0"/>
              <a:t>Modulo 4</a:t>
            </a:r>
          </a:p>
          <a:p>
            <a:pPr lvl="3"/>
            <a:r>
              <a:rPr lang="en-US" altLang="en-US" dirty="0"/>
              <a:t>mem block 0, 4, 8, 12, 16 … map to cache block 0  </a:t>
            </a:r>
          </a:p>
          <a:p>
            <a:pPr lvl="3"/>
            <a:r>
              <a:rPr lang="en-US" altLang="en-US" dirty="0"/>
              <a:t>mem block 1, 5, 9, 13, 17 … map to cache block 1 </a:t>
            </a:r>
          </a:p>
          <a:p>
            <a:pPr marL="448056" lvl="1" indent="0" algn="ctr">
              <a:buNone/>
            </a:pPr>
            <a:endParaRPr lang="en-US" altLang="en-US" b="1" dirty="0">
              <a:solidFill>
                <a:srgbClr val="0432FF"/>
              </a:solidFill>
            </a:endParaRPr>
          </a:p>
          <a:p>
            <a:pPr marL="448056" lvl="1" indent="0" algn="ctr">
              <a:buNone/>
            </a:pPr>
            <a:r>
              <a:rPr lang="en-US" altLang="en-US" sz="2400" b="1" dirty="0">
                <a:solidFill>
                  <a:srgbClr val="0432FF"/>
                </a:solidFill>
              </a:rPr>
              <a:t> index = (mem address) mod (# of blocks in cache)</a:t>
            </a:r>
          </a:p>
          <a:p>
            <a:pPr lvl="1"/>
            <a:endParaRPr lang="en-US" altLang="en-US" dirty="0"/>
          </a:p>
          <a:p>
            <a:pPr lvl="1"/>
            <a:r>
              <a:rPr lang="en-US" altLang="en-US" dirty="0"/>
              <a:t>This type of mapping is called direct mapping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3C7266-B6C9-CC4D-80C4-B7DD1D4A0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FA58B3-278C-7646-8BBC-8DE4745FDB74}"/>
              </a:ext>
            </a:extLst>
          </p:cNvPr>
          <p:cNvSpPr txBox="1"/>
          <p:nvPr/>
        </p:nvSpPr>
        <p:spPr>
          <a:xfrm>
            <a:off x="8456627" y="2246756"/>
            <a:ext cx="26380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  <a:latin typeface="Chalkduster" panose="03050602040202020205" pitchFamily="66" charset="77"/>
              </a:rPr>
              <a:t>Hash Tables?</a:t>
            </a:r>
          </a:p>
        </p:txBody>
      </p:sp>
    </p:spTree>
    <p:extLst>
      <p:ext uri="{BB962C8B-B14F-4D97-AF65-F5344CB8AC3E}">
        <p14:creationId xmlns:p14="http://schemas.microsoft.com/office/powerpoint/2010/main" val="536232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284000" y="120080"/>
            <a:ext cx="10058400" cy="909637"/>
          </a:xfrm>
        </p:spPr>
        <p:txBody>
          <a:bodyPr/>
          <a:lstStyle/>
          <a:p>
            <a:pPr eaLnBrk="1" hangingPunct="1"/>
            <a:r>
              <a:rPr lang="en-US" altLang="en-US" sz="4400" b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Direct Mapping</a:t>
            </a:r>
          </a:p>
        </p:txBody>
      </p:sp>
      <p:grpSp>
        <p:nvGrpSpPr>
          <p:cNvPr id="45058" name="Group 3"/>
          <p:cNvGrpSpPr>
            <a:grpSpLocks/>
          </p:cNvGrpSpPr>
          <p:nvPr/>
        </p:nvGrpSpPr>
        <p:grpSpPr bwMode="auto">
          <a:xfrm>
            <a:off x="3824389" y="2583878"/>
            <a:ext cx="990600" cy="1219200"/>
            <a:chOff x="1344" y="1056"/>
            <a:chExt cx="624" cy="768"/>
          </a:xfrm>
        </p:grpSpPr>
        <p:sp>
          <p:nvSpPr>
            <p:cNvPr id="45129" name="Rectangle 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45130" name="Line 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31" name="Line 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32" name="Line 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45059" name="Line 8"/>
          <p:cNvSpPr>
            <a:spLocks noChangeShapeType="1"/>
          </p:cNvSpPr>
          <p:nvPr/>
        </p:nvSpPr>
        <p:spPr bwMode="auto">
          <a:xfrm>
            <a:off x="5881789" y="19742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0" name="Line 9"/>
          <p:cNvSpPr>
            <a:spLocks noChangeShapeType="1"/>
          </p:cNvSpPr>
          <p:nvPr/>
        </p:nvSpPr>
        <p:spPr bwMode="auto">
          <a:xfrm>
            <a:off x="5881789" y="16694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1" name="Line 10"/>
          <p:cNvSpPr>
            <a:spLocks noChangeShapeType="1"/>
          </p:cNvSpPr>
          <p:nvPr/>
        </p:nvSpPr>
        <p:spPr bwMode="auto">
          <a:xfrm>
            <a:off x="5881789" y="22790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2" name="Line 11"/>
          <p:cNvSpPr>
            <a:spLocks noChangeShapeType="1"/>
          </p:cNvSpPr>
          <p:nvPr/>
        </p:nvSpPr>
        <p:spPr bwMode="auto">
          <a:xfrm>
            <a:off x="5881789" y="13646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3" name="Line 12"/>
          <p:cNvSpPr>
            <a:spLocks noChangeShapeType="1"/>
          </p:cNvSpPr>
          <p:nvPr/>
        </p:nvSpPr>
        <p:spPr bwMode="auto">
          <a:xfrm>
            <a:off x="5881789" y="1364678"/>
            <a:ext cx="0" cy="3657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4" name="Line 13"/>
          <p:cNvSpPr>
            <a:spLocks noChangeShapeType="1"/>
          </p:cNvSpPr>
          <p:nvPr/>
        </p:nvSpPr>
        <p:spPr bwMode="auto">
          <a:xfrm>
            <a:off x="6872389" y="1364678"/>
            <a:ext cx="0" cy="3657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5" name="Line 14"/>
          <p:cNvSpPr>
            <a:spLocks noChangeShapeType="1"/>
          </p:cNvSpPr>
          <p:nvPr/>
        </p:nvSpPr>
        <p:spPr bwMode="auto">
          <a:xfrm flipH="1" flipV="1">
            <a:off x="5881789" y="56318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6" name="Line 15"/>
          <p:cNvSpPr>
            <a:spLocks noChangeShapeType="1"/>
          </p:cNvSpPr>
          <p:nvPr/>
        </p:nvSpPr>
        <p:spPr bwMode="auto">
          <a:xfrm flipH="1" flipV="1">
            <a:off x="5881789" y="59366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7" name="Line 16"/>
          <p:cNvSpPr>
            <a:spLocks noChangeShapeType="1"/>
          </p:cNvSpPr>
          <p:nvPr/>
        </p:nvSpPr>
        <p:spPr bwMode="auto">
          <a:xfrm flipH="1" flipV="1">
            <a:off x="5881789" y="53270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8" name="Line 17"/>
          <p:cNvSpPr>
            <a:spLocks noChangeShapeType="1"/>
          </p:cNvSpPr>
          <p:nvPr/>
        </p:nvSpPr>
        <p:spPr bwMode="auto">
          <a:xfrm flipH="1" flipV="1">
            <a:off x="5881789" y="62414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9" name="Line 18"/>
          <p:cNvSpPr>
            <a:spLocks noChangeShapeType="1"/>
          </p:cNvSpPr>
          <p:nvPr/>
        </p:nvSpPr>
        <p:spPr bwMode="auto">
          <a:xfrm flipH="1" flipV="1">
            <a:off x="6872389" y="5022278"/>
            <a:ext cx="0" cy="1219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70" name="Text Box 20"/>
          <p:cNvSpPr txBox="1">
            <a:spLocks noChangeArrowheads="1"/>
          </p:cNvSpPr>
          <p:nvPr/>
        </p:nvSpPr>
        <p:spPr bwMode="auto">
          <a:xfrm>
            <a:off x="2147989" y="2544192"/>
            <a:ext cx="419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00</a:t>
            </a:r>
          </a:p>
        </p:txBody>
      </p:sp>
      <p:sp>
        <p:nvSpPr>
          <p:cNvPr id="45071" name="Text Box 21"/>
          <p:cNvSpPr txBox="1">
            <a:spLocks noChangeArrowheads="1"/>
          </p:cNvSpPr>
          <p:nvPr/>
        </p:nvSpPr>
        <p:spPr bwMode="auto">
          <a:xfrm>
            <a:off x="2163864" y="2888678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01</a:t>
            </a:r>
          </a:p>
        </p:txBody>
      </p:sp>
      <p:sp>
        <p:nvSpPr>
          <p:cNvPr id="45072" name="Text Box 22"/>
          <p:cNvSpPr txBox="1">
            <a:spLocks noChangeArrowheads="1"/>
          </p:cNvSpPr>
          <p:nvPr/>
        </p:nvSpPr>
        <p:spPr bwMode="auto">
          <a:xfrm>
            <a:off x="2163864" y="3193478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10</a:t>
            </a:r>
          </a:p>
        </p:txBody>
      </p:sp>
      <p:sp>
        <p:nvSpPr>
          <p:cNvPr id="45073" name="Text Box 23"/>
          <p:cNvSpPr txBox="1">
            <a:spLocks noChangeArrowheads="1"/>
          </p:cNvSpPr>
          <p:nvPr/>
        </p:nvSpPr>
        <p:spPr bwMode="auto">
          <a:xfrm>
            <a:off x="2163864" y="3498278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11</a:t>
            </a:r>
          </a:p>
        </p:txBody>
      </p:sp>
      <p:sp>
        <p:nvSpPr>
          <p:cNvPr id="45074" name="Text Box 24"/>
          <p:cNvSpPr txBox="1">
            <a:spLocks noChangeArrowheads="1"/>
          </p:cNvSpPr>
          <p:nvPr/>
        </p:nvSpPr>
        <p:spPr bwMode="auto">
          <a:xfrm>
            <a:off x="2979262" y="1400252"/>
            <a:ext cx="94929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b="1">
                <a:solidFill>
                  <a:srgbClr val="000000"/>
                </a:solidFill>
                <a:latin typeface="Calibri" charset="0"/>
              </a:rPr>
              <a:t>Cache</a:t>
            </a:r>
          </a:p>
        </p:txBody>
      </p:sp>
      <p:sp>
        <p:nvSpPr>
          <p:cNvPr id="45075" name="Text Box 25"/>
          <p:cNvSpPr txBox="1">
            <a:spLocks noChangeArrowheads="1"/>
          </p:cNvSpPr>
          <p:nvPr/>
        </p:nvSpPr>
        <p:spPr bwMode="auto">
          <a:xfrm>
            <a:off x="7024789" y="1323403"/>
            <a:ext cx="726341" cy="496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5076" name="Text Box 26"/>
          <p:cNvSpPr txBox="1">
            <a:spLocks noChangeArrowheads="1"/>
          </p:cNvSpPr>
          <p:nvPr/>
        </p:nvSpPr>
        <p:spPr bwMode="auto">
          <a:xfrm>
            <a:off x="5522816" y="859823"/>
            <a:ext cx="170854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rgbClr val="000000"/>
                </a:solidFill>
                <a:latin typeface="Calibri" charset="0"/>
              </a:rPr>
              <a:t>Main Memory</a:t>
            </a:r>
          </a:p>
        </p:txBody>
      </p:sp>
      <p:sp>
        <p:nvSpPr>
          <p:cNvPr id="45077" name="Line 28"/>
          <p:cNvSpPr>
            <a:spLocks noChangeShapeType="1"/>
          </p:cNvSpPr>
          <p:nvPr/>
        </p:nvSpPr>
        <p:spPr bwMode="auto">
          <a:xfrm>
            <a:off x="5881789" y="25838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78" name="Line 29"/>
          <p:cNvSpPr>
            <a:spLocks noChangeShapeType="1"/>
          </p:cNvSpPr>
          <p:nvPr/>
        </p:nvSpPr>
        <p:spPr bwMode="auto">
          <a:xfrm>
            <a:off x="5881789" y="28886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79" name="Line 30"/>
          <p:cNvSpPr>
            <a:spLocks noChangeShapeType="1"/>
          </p:cNvSpPr>
          <p:nvPr/>
        </p:nvSpPr>
        <p:spPr bwMode="auto">
          <a:xfrm>
            <a:off x="5881789" y="31934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0" name="Line 31"/>
          <p:cNvSpPr>
            <a:spLocks noChangeShapeType="1"/>
          </p:cNvSpPr>
          <p:nvPr/>
        </p:nvSpPr>
        <p:spPr bwMode="auto">
          <a:xfrm>
            <a:off x="5881789" y="34982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1" name="Line 32"/>
          <p:cNvSpPr>
            <a:spLocks noChangeShapeType="1"/>
          </p:cNvSpPr>
          <p:nvPr/>
        </p:nvSpPr>
        <p:spPr bwMode="auto">
          <a:xfrm>
            <a:off x="5881789" y="38030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2" name="Line 33"/>
          <p:cNvSpPr>
            <a:spLocks noChangeShapeType="1"/>
          </p:cNvSpPr>
          <p:nvPr/>
        </p:nvSpPr>
        <p:spPr bwMode="auto">
          <a:xfrm>
            <a:off x="5881789" y="41078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3" name="Line 34"/>
          <p:cNvSpPr>
            <a:spLocks noChangeShapeType="1"/>
          </p:cNvSpPr>
          <p:nvPr/>
        </p:nvSpPr>
        <p:spPr bwMode="auto">
          <a:xfrm>
            <a:off x="5881789" y="50222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4" name="Line 35"/>
          <p:cNvSpPr>
            <a:spLocks noChangeShapeType="1"/>
          </p:cNvSpPr>
          <p:nvPr/>
        </p:nvSpPr>
        <p:spPr bwMode="auto">
          <a:xfrm>
            <a:off x="5881789" y="44126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5" name="Line 36"/>
          <p:cNvSpPr>
            <a:spLocks noChangeShapeType="1"/>
          </p:cNvSpPr>
          <p:nvPr/>
        </p:nvSpPr>
        <p:spPr bwMode="auto">
          <a:xfrm>
            <a:off x="5881789" y="47174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grpSp>
        <p:nvGrpSpPr>
          <p:cNvPr id="45086" name="Group 37"/>
          <p:cNvGrpSpPr>
            <a:grpSpLocks/>
          </p:cNvGrpSpPr>
          <p:nvPr/>
        </p:nvGrpSpPr>
        <p:grpSpPr bwMode="auto">
          <a:xfrm>
            <a:off x="3214789" y="2583878"/>
            <a:ext cx="609600" cy="1219200"/>
            <a:chOff x="1344" y="1056"/>
            <a:chExt cx="624" cy="768"/>
          </a:xfrm>
        </p:grpSpPr>
        <p:sp>
          <p:nvSpPr>
            <p:cNvPr id="45125" name="Rectangle 38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45126" name="Line 39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27" name="Line 40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28" name="Line 41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45087" name="Text Box 42"/>
          <p:cNvSpPr txBox="1">
            <a:spLocks noChangeArrowheads="1"/>
          </p:cNvSpPr>
          <p:nvPr/>
        </p:nvSpPr>
        <p:spPr bwMode="auto">
          <a:xfrm>
            <a:off x="3214790" y="2126678"/>
            <a:ext cx="4984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Tag</a:t>
            </a:r>
          </a:p>
        </p:txBody>
      </p:sp>
      <p:sp>
        <p:nvSpPr>
          <p:cNvPr id="45088" name="Text Box 43"/>
          <p:cNvSpPr txBox="1">
            <a:spLocks noChangeArrowheads="1"/>
          </p:cNvSpPr>
          <p:nvPr/>
        </p:nvSpPr>
        <p:spPr bwMode="auto">
          <a:xfrm>
            <a:off x="3976790" y="2126678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Data</a:t>
            </a:r>
          </a:p>
        </p:txBody>
      </p:sp>
      <p:sp>
        <p:nvSpPr>
          <p:cNvPr id="45089" name="Rectangle 44" descr="5%"/>
          <p:cNvSpPr>
            <a:spLocks noChangeArrowheads="1"/>
          </p:cNvSpPr>
          <p:nvPr/>
        </p:nvSpPr>
        <p:spPr bwMode="auto">
          <a:xfrm>
            <a:off x="5881789" y="13646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0" name="Rectangle 45" descr="5%"/>
          <p:cNvSpPr>
            <a:spLocks noChangeArrowheads="1"/>
          </p:cNvSpPr>
          <p:nvPr/>
        </p:nvSpPr>
        <p:spPr bwMode="auto">
          <a:xfrm>
            <a:off x="3824389" y="25838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1" name="Rectangle 46" descr="5%"/>
          <p:cNvSpPr>
            <a:spLocks noChangeArrowheads="1"/>
          </p:cNvSpPr>
          <p:nvPr/>
        </p:nvSpPr>
        <p:spPr bwMode="auto">
          <a:xfrm>
            <a:off x="5881789" y="25838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2" name="Rectangle 47" descr="5%"/>
          <p:cNvSpPr>
            <a:spLocks noChangeArrowheads="1"/>
          </p:cNvSpPr>
          <p:nvPr/>
        </p:nvSpPr>
        <p:spPr bwMode="auto">
          <a:xfrm>
            <a:off x="5881789" y="38030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3" name="Rectangle 48" descr="5%"/>
          <p:cNvSpPr>
            <a:spLocks noChangeArrowheads="1"/>
          </p:cNvSpPr>
          <p:nvPr/>
        </p:nvSpPr>
        <p:spPr bwMode="auto">
          <a:xfrm>
            <a:off x="5881789" y="50222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4" name="Rectangle 49" descr="5%"/>
          <p:cNvSpPr>
            <a:spLocks noChangeArrowheads="1"/>
          </p:cNvSpPr>
          <p:nvPr/>
        </p:nvSpPr>
        <p:spPr bwMode="auto">
          <a:xfrm>
            <a:off x="5881789" y="59366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5" name="Rectangle 50" descr="5%"/>
          <p:cNvSpPr>
            <a:spLocks noChangeArrowheads="1"/>
          </p:cNvSpPr>
          <p:nvPr/>
        </p:nvSpPr>
        <p:spPr bwMode="auto">
          <a:xfrm>
            <a:off x="5881789" y="47174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6" name="Rectangle 51" descr="5%"/>
          <p:cNvSpPr>
            <a:spLocks noChangeArrowheads="1"/>
          </p:cNvSpPr>
          <p:nvPr/>
        </p:nvSpPr>
        <p:spPr bwMode="auto">
          <a:xfrm>
            <a:off x="5881789" y="34982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7" name="Rectangle 52" descr="5%"/>
          <p:cNvSpPr>
            <a:spLocks noChangeArrowheads="1"/>
          </p:cNvSpPr>
          <p:nvPr/>
        </p:nvSpPr>
        <p:spPr bwMode="auto">
          <a:xfrm>
            <a:off x="5881789" y="22790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8" name="Rectangle 53" descr="5%"/>
          <p:cNvSpPr>
            <a:spLocks noChangeArrowheads="1"/>
          </p:cNvSpPr>
          <p:nvPr/>
        </p:nvSpPr>
        <p:spPr bwMode="auto">
          <a:xfrm>
            <a:off x="3824389" y="34982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9" name="Rectangle 54" descr="5%"/>
          <p:cNvSpPr>
            <a:spLocks noChangeArrowheads="1"/>
          </p:cNvSpPr>
          <p:nvPr/>
        </p:nvSpPr>
        <p:spPr bwMode="auto">
          <a:xfrm>
            <a:off x="5881789" y="16694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0" name="Rectangle 55" descr="5%"/>
          <p:cNvSpPr>
            <a:spLocks noChangeArrowheads="1"/>
          </p:cNvSpPr>
          <p:nvPr/>
        </p:nvSpPr>
        <p:spPr bwMode="auto">
          <a:xfrm>
            <a:off x="3824389" y="28886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1" name="Rectangle 56" descr="5%"/>
          <p:cNvSpPr>
            <a:spLocks noChangeArrowheads="1"/>
          </p:cNvSpPr>
          <p:nvPr/>
        </p:nvSpPr>
        <p:spPr bwMode="auto">
          <a:xfrm>
            <a:off x="5881789" y="28886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2" name="Rectangle 57" descr="5%"/>
          <p:cNvSpPr>
            <a:spLocks noChangeArrowheads="1"/>
          </p:cNvSpPr>
          <p:nvPr/>
        </p:nvSpPr>
        <p:spPr bwMode="auto">
          <a:xfrm>
            <a:off x="5881789" y="41078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3" name="Rectangle 58" descr="5%"/>
          <p:cNvSpPr>
            <a:spLocks noChangeArrowheads="1"/>
          </p:cNvSpPr>
          <p:nvPr/>
        </p:nvSpPr>
        <p:spPr bwMode="auto">
          <a:xfrm>
            <a:off x="5881789" y="53270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4" name="Rectangle 59" descr="5%"/>
          <p:cNvSpPr>
            <a:spLocks noChangeArrowheads="1"/>
          </p:cNvSpPr>
          <p:nvPr/>
        </p:nvSpPr>
        <p:spPr bwMode="auto">
          <a:xfrm>
            <a:off x="5881789" y="56318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5" name="Rectangle 60" descr="5%"/>
          <p:cNvSpPr>
            <a:spLocks noChangeArrowheads="1"/>
          </p:cNvSpPr>
          <p:nvPr/>
        </p:nvSpPr>
        <p:spPr bwMode="auto">
          <a:xfrm>
            <a:off x="5881789" y="44126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6" name="Rectangle 61" descr="5%"/>
          <p:cNvSpPr>
            <a:spLocks noChangeArrowheads="1"/>
          </p:cNvSpPr>
          <p:nvPr/>
        </p:nvSpPr>
        <p:spPr bwMode="auto">
          <a:xfrm>
            <a:off x="5881789" y="31934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7" name="Rectangle 62" descr="5%"/>
          <p:cNvSpPr>
            <a:spLocks noChangeArrowheads="1"/>
          </p:cNvSpPr>
          <p:nvPr/>
        </p:nvSpPr>
        <p:spPr bwMode="auto">
          <a:xfrm>
            <a:off x="5881789" y="19742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8" name="Rectangle 63" descr="5%"/>
          <p:cNvSpPr>
            <a:spLocks noChangeArrowheads="1"/>
          </p:cNvSpPr>
          <p:nvPr/>
        </p:nvSpPr>
        <p:spPr bwMode="auto">
          <a:xfrm>
            <a:off x="3824389" y="31934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grpSp>
        <p:nvGrpSpPr>
          <p:cNvPr id="45109" name="Group 65"/>
          <p:cNvGrpSpPr>
            <a:grpSpLocks/>
          </p:cNvGrpSpPr>
          <p:nvPr/>
        </p:nvGrpSpPr>
        <p:grpSpPr bwMode="auto">
          <a:xfrm>
            <a:off x="2833789" y="2583878"/>
            <a:ext cx="381000" cy="1219200"/>
            <a:chOff x="1344" y="1056"/>
            <a:chExt cx="624" cy="768"/>
          </a:xfrm>
        </p:grpSpPr>
        <p:sp>
          <p:nvSpPr>
            <p:cNvPr id="45121" name="Rectangle 66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45122" name="Line 67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23" name="Line 68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24" name="Line 69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45110" name="Text Box 70"/>
          <p:cNvSpPr txBox="1">
            <a:spLocks noChangeArrowheads="1"/>
          </p:cNvSpPr>
          <p:nvPr/>
        </p:nvSpPr>
        <p:spPr bwMode="auto">
          <a:xfrm>
            <a:off x="2605189" y="2126678"/>
            <a:ext cx="641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Valid</a:t>
            </a:r>
          </a:p>
        </p:txBody>
      </p:sp>
      <p:sp>
        <p:nvSpPr>
          <p:cNvPr id="45112" name="Text Box 94"/>
          <p:cNvSpPr txBox="1">
            <a:spLocks noChangeArrowheads="1"/>
          </p:cNvSpPr>
          <p:nvPr/>
        </p:nvSpPr>
        <p:spPr bwMode="auto">
          <a:xfrm>
            <a:off x="1995590" y="2126678"/>
            <a:ext cx="6969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Index</a:t>
            </a:r>
          </a:p>
        </p:txBody>
      </p:sp>
      <p:cxnSp>
        <p:nvCxnSpPr>
          <p:cNvPr id="72" name="Straight Connector 71"/>
          <p:cNvCxnSpPr>
            <a:cxnSpLocks noChangeShapeType="1"/>
            <a:stCxn id="45089" idx="1"/>
            <a:endCxn id="45090" idx="3"/>
          </p:cNvCxnSpPr>
          <p:nvPr/>
        </p:nvCxnSpPr>
        <p:spPr bwMode="auto">
          <a:xfrm rot="10800000" flipV="1">
            <a:off x="4814989" y="1517078"/>
            <a:ext cx="1066800" cy="1219200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3" name="Straight Connector 72"/>
          <p:cNvCxnSpPr>
            <a:cxnSpLocks noChangeShapeType="1"/>
            <a:stCxn id="45091" idx="1"/>
            <a:endCxn id="45090" idx="3"/>
          </p:cNvCxnSpPr>
          <p:nvPr/>
        </p:nvCxnSpPr>
        <p:spPr bwMode="auto">
          <a:xfrm rot="10800000">
            <a:off x="4814989" y="2736278"/>
            <a:ext cx="1066800" cy="1588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77" name="Straight Connector 76"/>
          <p:cNvCxnSpPr>
            <a:cxnSpLocks noChangeShapeType="1"/>
            <a:stCxn id="45092" idx="1"/>
            <a:endCxn id="45090" idx="3"/>
          </p:cNvCxnSpPr>
          <p:nvPr/>
        </p:nvCxnSpPr>
        <p:spPr bwMode="auto">
          <a:xfrm rot="10800000">
            <a:off x="4814989" y="2736278"/>
            <a:ext cx="1066800" cy="1219200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2" name="Straight Connector 81"/>
          <p:cNvCxnSpPr>
            <a:cxnSpLocks noChangeShapeType="1"/>
            <a:stCxn id="45093" idx="1"/>
            <a:endCxn id="45090" idx="3"/>
          </p:cNvCxnSpPr>
          <p:nvPr/>
        </p:nvCxnSpPr>
        <p:spPr bwMode="auto">
          <a:xfrm rot="10800000">
            <a:off x="4814989" y="2736278"/>
            <a:ext cx="1066800" cy="2438400"/>
          </a:xfrm>
          <a:prstGeom prst="line">
            <a:avLst/>
          </a:prstGeom>
          <a:noFill/>
          <a:ln w="158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6" name="Straight Arrow Connector 85"/>
          <p:cNvCxnSpPr>
            <a:cxnSpLocks noChangeShapeType="1"/>
            <a:stCxn id="45107" idx="1"/>
            <a:endCxn id="45108" idx="3"/>
          </p:cNvCxnSpPr>
          <p:nvPr/>
        </p:nvCxnSpPr>
        <p:spPr bwMode="auto">
          <a:xfrm rot="10800000" flipV="1">
            <a:off x="4814989" y="2126678"/>
            <a:ext cx="1066800" cy="1219200"/>
          </a:xfrm>
          <a:prstGeom prst="straightConnector1">
            <a:avLst/>
          </a:prstGeom>
          <a:noFill/>
          <a:ln w="15875">
            <a:solidFill>
              <a:srgbClr val="008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8" name="Straight Arrow Connector 87"/>
          <p:cNvCxnSpPr>
            <a:cxnSpLocks noChangeShapeType="1"/>
            <a:stCxn id="45106" idx="1"/>
            <a:endCxn id="45108" idx="3"/>
          </p:cNvCxnSpPr>
          <p:nvPr/>
        </p:nvCxnSpPr>
        <p:spPr bwMode="auto">
          <a:xfrm rot="10800000">
            <a:off x="4814989" y="3345878"/>
            <a:ext cx="1066800" cy="1588"/>
          </a:xfrm>
          <a:prstGeom prst="straightConnector1">
            <a:avLst/>
          </a:prstGeom>
          <a:noFill/>
          <a:ln w="15875">
            <a:solidFill>
              <a:srgbClr val="008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" name="Straight Arrow Connector 91"/>
          <p:cNvCxnSpPr>
            <a:cxnSpLocks noChangeShapeType="1"/>
            <a:stCxn id="45105" idx="1"/>
            <a:endCxn id="45108" idx="3"/>
          </p:cNvCxnSpPr>
          <p:nvPr/>
        </p:nvCxnSpPr>
        <p:spPr bwMode="auto">
          <a:xfrm rot="10800000">
            <a:off x="4814989" y="3345878"/>
            <a:ext cx="1066800" cy="1219200"/>
          </a:xfrm>
          <a:prstGeom prst="straightConnector1">
            <a:avLst/>
          </a:prstGeom>
          <a:noFill/>
          <a:ln w="15875">
            <a:solidFill>
              <a:srgbClr val="008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5" name="Straight Arrow Connector 94"/>
          <p:cNvCxnSpPr>
            <a:cxnSpLocks noChangeShapeType="1"/>
            <a:stCxn id="45104" idx="1"/>
            <a:endCxn id="45108" idx="3"/>
          </p:cNvCxnSpPr>
          <p:nvPr/>
        </p:nvCxnSpPr>
        <p:spPr bwMode="auto">
          <a:xfrm rot="10800000">
            <a:off x="4814989" y="3345878"/>
            <a:ext cx="1066800" cy="2438400"/>
          </a:xfrm>
          <a:prstGeom prst="straightConnector1">
            <a:avLst/>
          </a:prstGeom>
          <a:noFill/>
          <a:ln w="15875">
            <a:solidFill>
              <a:srgbClr val="008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11F336-53B7-5C44-9157-B3B621AF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669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The Problem with Modulo Mapping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1097279" y="1543050"/>
            <a:ext cx="5486401" cy="4326044"/>
          </a:xfrm>
        </p:spPr>
        <p:txBody>
          <a:bodyPr>
            <a:noAutofit/>
          </a:bodyPr>
          <a:lstStyle/>
          <a:p>
            <a:r>
              <a:rPr lang="en-US" altLang="en-US" sz="2800" dirty="0"/>
              <a:t>There are more memory blocks than cache blocks (</a:t>
            </a:r>
            <a:r>
              <a:rPr lang="en-US" altLang="en-US" dirty="0">
                <a:solidFill>
                  <a:srgbClr val="C00000"/>
                </a:solidFill>
                <a:latin typeface="Chalkduster" panose="03050602040202020205" pitchFamily="66" charset="77"/>
              </a:rPr>
              <a:t>that’s the whole idea</a:t>
            </a:r>
            <a:r>
              <a:rPr lang="en-US" altLang="en-US" sz="2800" dirty="0"/>
              <a:t>)</a:t>
            </a:r>
          </a:p>
          <a:p>
            <a:r>
              <a:rPr lang="en-US" altLang="en-US" sz="2800" dirty="0"/>
              <a:t>More than one memory block can map to the same cache block (</a:t>
            </a:r>
            <a:r>
              <a:rPr lang="en-US" altLang="en-US" dirty="0">
                <a:solidFill>
                  <a:srgbClr val="C00000"/>
                </a:solidFill>
                <a:latin typeface="Chalkduster" panose="03050602040202020205" pitchFamily="66" charset="77"/>
              </a:rPr>
              <a:t>how do we know this?</a:t>
            </a:r>
            <a:r>
              <a:rPr lang="en-US" altLang="en-US" sz="2800" dirty="0"/>
              <a:t>)</a:t>
            </a:r>
          </a:p>
          <a:p>
            <a:r>
              <a:rPr lang="en-US" altLang="en-US" sz="2800" dirty="0"/>
              <a:t>Don’</a:t>
            </a:r>
            <a:r>
              <a:rPr lang="en-US" altLang="ja-JP" sz="2800" dirty="0"/>
              <a:t>t know if the data stored in the index location is the one we are looking for </a:t>
            </a:r>
            <a:endParaRPr lang="en-US" altLang="en-US" sz="2800" dirty="0"/>
          </a:p>
          <a:p>
            <a:endParaRPr lang="en-US" altLang="en-US" sz="2800" dirty="0"/>
          </a:p>
          <a:p>
            <a:endParaRPr lang="en-US" alt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CF16AD-4FE1-8447-90F5-FA8FCDB6E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26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86F4B-3266-526A-5E57-EECE1EA36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309" y="1685108"/>
            <a:ext cx="4678287" cy="379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2831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The Problem with Modulo Mapping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>
          <a:xfrm>
            <a:off x="1097279" y="1543050"/>
            <a:ext cx="5486401" cy="4326044"/>
          </a:xfrm>
        </p:spPr>
        <p:txBody>
          <a:bodyPr>
            <a:noAutofit/>
          </a:bodyPr>
          <a:lstStyle/>
          <a:p>
            <a:endParaRPr lang="en-US" altLang="en-US" sz="2800" dirty="0"/>
          </a:p>
          <a:p>
            <a:r>
              <a:rPr lang="en-US" altLang="en-US" sz="2800" dirty="0"/>
              <a:t>Need a mechanism to uniquely identify each block</a:t>
            </a:r>
          </a:p>
          <a:p>
            <a:r>
              <a:rPr lang="en-US" altLang="en-US" sz="2800" b="1" dirty="0">
                <a:solidFill>
                  <a:srgbClr val="0432FF"/>
                </a:solidFill>
              </a:rPr>
              <a:t>Solution</a:t>
            </a:r>
            <a:r>
              <a:rPr lang="en-US" altLang="en-US" sz="2800" dirty="0"/>
              <a:t>: store a </a:t>
            </a:r>
            <a:r>
              <a:rPr lang="en-US" altLang="en-US" sz="2800" b="1" dirty="0"/>
              <a:t>tag</a:t>
            </a:r>
            <a:r>
              <a:rPr lang="en-US" altLang="en-US" sz="2800" dirty="0"/>
              <a:t> with the data </a:t>
            </a:r>
          </a:p>
          <a:p>
            <a:endParaRPr lang="en-US" alt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CF16AD-4FE1-8447-90F5-FA8FCDB6E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27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D986F4B-3266-526A-5E57-EECE1EA36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9309" y="1685108"/>
            <a:ext cx="4678287" cy="379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9788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066800" y="105622"/>
            <a:ext cx="10058400" cy="909637"/>
          </a:xfrm>
        </p:spPr>
        <p:txBody>
          <a:bodyPr/>
          <a:lstStyle/>
          <a:p>
            <a:pPr eaLnBrk="1" hangingPunct="1"/>
            <a:r>
              <a:rPr lang="en-US" altLang="en-US" sz="4400" b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Calculating the Tag</a:t>
            </a:r>
          </a:p>
        </p:txBody>
      </p:sp>
      <p:grpSp>
        <p:nvGrpSpPr>
          <p:cNvPr id="45058" name="Group 3"/>
          <p:cNvGrpSpPr>
            <a:grpSpLocks/>
          </p:cNvGrpSpPr>
          <p:nvPr/>
        </p:nvGrpSpPr>
        <p:grpSpPr bwMode="auto">
          <a:xfrm>
            <a:off x="3824389" y="2583878"/>
            <a:ext cx="990600" cy="1219200"/>
            <a:chOff x="1344" y="1056"/>
            <a:chExt cx="624" cy="768"/>
          </a:xfrm>
        </p:grpSpPr>
        <p:sp>
          <p:nvSpPr>
            <p:cNvPr id="45129" name="Rectangle 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45130" name="Line 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31" name="Line 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32" name="Line 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45059" name="Line 8"/>
          <p:cNvSpPr>
            <a:spLocks noChangeShapeType="1"/>
          </p:cNvSpPr>
          <p:nvPr/>
        </p:nvSpPr>
        <p:spPr bwMode="auto">
          <a:xfrm>
            <a:off x="5881789" y="19742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0" name="Line 9"/>
          <p:cNvSpPr>
            <a:spLocks noChangeShapeType="1"/>
          </p:cNvSpPr>
          <p:nvPr/>
        </p:nvSpPr>
        <p:spPr bwMode="auto">
          <a:xfrm>
            <a:off x="5881789" y="16694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1" name="Line 10"/>
          <p:cNvSpPr>
            <a:spLocks noChangeShapeType="1"/>
          </p:cNvSpPr>
          <p:nvPr/>
        </p:nvSpPr>
        <p:spPr bwMode="auto">
          <a:xfrm>
            <a:off x="5881789" y="22790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2" name="Line 11"/>
          <p:cNvSpPr>
            <a:spLocks noChangeShapeType="1"/>
          </p:cNvSpPr>
          <p:nvPr/>
        </p:nvSpPr>
        <p:spPr bwMode="auto">
          <a:xfrm>
            <a:off x="5881789" y="13646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3" name="Line 12"/>
          <p:cNvSpPr>
            <a:spLocks noChangeShapeType="1"/>
          </p:cNvSpPr>
          <p:nvPr/>
        </p:nvSpPr>
        <p:spPr bwMode="auto">
          <a:xfrm>
            <a:off x="5881789" y="1364678"/>
            <a:ext cx="0" cy="3657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4" name="Line 13"/>
          <p:cNvSpPr>
            <a:spLocks noChangeShapeType="1"/>
          </p:cNvSpPr>
          <p:nvPr/>
        </p:nvSpPr>
        <p:spPr bwMode="auto">
          <a:xfrm>
            <a:off x="6872389" y="1364678"/>
            <a:ext cx="0" cy="3657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5" name="Line 14"/>
          <p:cNvSpPr>
            <a:spLocks noChangeShapeType="1"/>
          </p:cNvSpPr>
          <p:nvPr/>
        </p:nvSpPr>
        <p:spPr bwMode="auto">
          <a:xfrm flipH="1" flipV="1">
            <a:off x="5881789" y="56318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6" name="Line 15"/>
          <p:cNvSpPr>
            <a:spLocks noChangeShapeType="1"/>
          </p:cNvSpPr>
          <p:nvPr/>
        </p:nvSpPr>
        <p:spPr bwMode="auto">
          <a:xfrm flipH="1" flipV="1">
            <a:off x="5881789" y="59366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7" name="Line 16"/>
          <p:cNvSpPr>
            <a:spLocks noChangeShapeType="1"/>
          </p:cNvSpPr>
          <p:nvPr/>
        </p:nvSpPr>
        <p:spPr bwMode="auto">
          <a:xfrm flipH="1" flipV="1">
            <a:off x="5881789" y="53270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8" name="Line 17"/>
          <p:cNvSpPr>
            <a:spLocks noChangeShapeType="1"/>
          </p:cNvSpPr>
          <p:nvPr/>
        </p:nvSpPr>
        <p:spPr bwMode="auto">
          <a:xfrm flipH="1" flipV="1">
            <a:off x="5881789" y="62414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69" name="Line 18"/>
          <p:cNvSpPr>
            <a:spLocks noChangeShapeType="1"/>
          </p:cNvSpPr>
          <p:nvPr/>
        </p:nvSpPr>
        <p:spPr bwMode="auto">
          <a:xfrm flipH="1" flipV="1">
            <a:off x="6872389" y="5022278"/>
            <a:ext cx="0" cy="1219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70" name="Text Box 20"/>
          <p:cNvSpPr txBox="1">
            <a:spLocks noChangeArrowheads="1"/>
          </p:cNvSpPr>
          <p:nvPr/>
        </p:nvSpPr>
        <p:spPr bwMode="auto">
          <a:xfrm>
            <a:off x="2147989" y="2544192"/>
            <a:ext cx="419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00</a:t>
            </a:r>
          </a:p>
        </p:txBody>
      </p:sp>
      <p:sp>
        <p:nvSpPr>
          <p:cNvPr id="45071" name="Text Box 21"/>
          <p:cNvSpPr txBox="1">
            <a:spLocks noChangeArrowheads="1"/>
          </p:cNvSpPr>
          <p:nvPr/>
        </p:nvSpPr>
        <p:spPr bwMode="auto">
          <a:xfrm>
            <a:off x="2163864" y="2888678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01</a:t>
            </a:r>
          </a:p>
        </p:txBody>
      </p:sp>
      <p:sp>
        <p:nvSpPr>
          <p:cNvPr id="45072" name="Text Box 22"/>
          <p:cNvSpPr txBox="1">
            <a:spLocks noChangeArrowheads="1"/>
          </p:cNvSpPr>
          <p:nvPr/>
        </p:nvSpPr>
        <p:spPr bwMode="auto">
          <a:xfrm>
            <a:off x="2163864" y="3193478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10</a:t>
            </a:r>
          </a:p>
        </p:txBody>
      </p:sp>
      <p:sp>
        <p:nvSpPr>
          <p:cNvPr id="45073" name="Text Box 23"/>
          <p:cNvSpPr txBox="1">
            <a:spLocks noChangeArrowheads="1"/>
          </p:cNvSpPr>
          <p:nvPr/>
        </p:nvSpPr>
        <p:spPr bwMode="auto">
          <a:xfrm>
            <a:off x="2163864" y="3498278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11</a:t>
            </a:r>
          </a:p>
        </p:txBody>
      </p:sp>
      <p:sp>
        <p:nvSpPr>
          <p:cNvPr id="45074" name="Text Box 24"/>
          <p:cNvSpPr txBox="1">
            <a:spLocks noChangeArrowheads="1"/>
          </p:cNvSpPr>
          <p:nvPr/>
        </p:nvSpPr>
        <p:spPr bwMode="auto">
          <a:xfrm>
            <a:off x="2979262" y="1400252"/>
            <a:ext cx="94929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b="1">
                <a:solidFill>
                  <a:srgbClr val="000000"/>
                </a:solidFill>
                <a:latin typeface="Calibri" charset="0"/>
              </a:rPr>
              <a:t>Cache</a:t>
            </a:r>
          </a:p>
        </p:txBody>
      </p:sp>
      <p:sp>
        <p:nvSpPr>
          <p:cNvPr id="45075" name="Text Box 25"/>
          <p:cNvSpPr txBox="1">
            <a:spLocks noChangeArrowheads="1"/>
          </p:cNvSpPr>
          <p:nvPr/>
        </p:nvSpPr>
        <p:spPr bwMode="auto">
          <a:xfrm>
            <a:off x="7024789" y="1323403"/>
            <a:ext cx="990600" cy="496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45076" name="Text Box 26"/>
          <p:cNvSpPr txBox="1">
            <a:spLocks noChangeArrowheads="1"/>
          </p:cNvSpPr>
          <p:nvPr/>
        </p:nvSpPr>
        <p:spPr bwMode="auto">
          <a:xfrm>
            <a:off x="5522816" y="859823"/>
            <a:ext cx="170854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000" b="1" dirty="0">
                <a:solidFill>
                  <a:srgbClr val="000000"/>
                </a:solidFill>
                <a:latin typeface="Calibri" charset="0"/>
              </a:rPr>
              <a:t>Main Memory</a:t>
            </a:r>
          </a:p>
        </p:txBody>
      </p:sp>
      <p:sp>
        <p:nvSpPr>
          <p:cNvPr id="45077" name="Line 28"/>
          <p:cNvSpPr>
            <a:spLocks noChangeShapeType="1"/>
          </p:cNvSpPr>
          <p:nvPr/>
        </p:nvSpPr>
        <p:spPr bwMode="auto">
          <a:xfrm>
            <a:off x="5881789" y="25838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78" name="Line 29"/>
          <p:cNvSpPr>
            <a:spLocks noChangeShapeType="1"/>
          </p:cNvSpPr>
          <p:nvPr/>
        </p:nvSpPr>
        <p:spPr bwMode="auto">
          <a:xfrm>
            <a:off x="5881789" y="28886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79" name="Line 30"/>
          <p:cNvSpPr>
            <a:spLocks noChangeShapeType="1"/>
          </p:cNvSpPr>
          <p:nvPr/>
        </p:nvSpPr>
        <p:spPr bwMode="auto">
          <a:xfrm>
            <a:off x="5881789" y="31934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0" name="Line 31"/>
          <p:cNvSpPr>
            <a:spLocks noChangeShapeType="1"/>
          </p:cNvSpPr>
          <p:nvPr/>
        </p:nvSpPr>
        <p:spPr bwMode="auto">
          <a:xfrm>
            <a:off x="5881789" y="34982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1" name="Line 32"/>
          <p:cNvSpPr>
            <a:spLocks noChangeShapeType="1"/>
          </p:cNvSpPr>
          <p:nvPr/>
        </p:nvSpPr>
        <p:spPr bwMode="auto">
          <a:xfrm>
            <a:off x="5881789" y="38030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2" name="Line 33"/>
          <p:cNvSpPr>
            <a:spLocks noChangeShapeType="1"/>
          </p:cNvSpPr>
          <p:nvPr/>
        </p:nvSpPr>
        <p:spPr bwMode="auto">
          <a:xfrm>
            <a:off x="5881789" y="41078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3" name="Line 34"/>
          <p:cNvSpPr>
            <a:spLocks noChangeShapeType="1"/>
          </p:cNvSpPr>
          <p:nvPr/>
        </p:nvSpPr>
        <p:spPr bwMode="auto">
          <a:xfrm>
            <a:off x="5881789" y="50222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4" name="Line 35"/>
          <p:cNvSpPr>
            <a:spLocks noChangeShapeType="1"/>
          </p:cNvSpPr>
          <p:nvPr/>
        </p:nvSpPr>
        <p:spPr bwMode="auto">
          <a:xfrm>
            <a:off x="5881789" y="44126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45085" name="Line 36"/>
          <p:cNvSpPr>
            <a:spLocks noChangeShapeType="1"/>
          </p:cNvSpPr>
          <p:nvPr/>
        </p:nvSpPr>
        <p:spPr bwMode="auto">
          <a:xfrm>
            <a:off x="5881789" y="4717478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grpSp>
        <p:nvGrpSpPr>
          <p:cNvPr id="45086" name="Group 37"/>
          <p:cNvGrpSpPr>
            <a:grpSpLocks/>
          </p:cNvGrpSpPr>
          <p:nvPr/>
        </p:nvGrpSpPr>
        <p:grpSpPr bwMode="auto">
          <a:xfrm>
            <a:off x="3214789" y="2583878"/>
            <a:ext cx="609600" cy="1219200"/>
            <a:chOff x="1344" y="1056"/>
            <a:chExt cx="624" cy="768"/>
          </a:xfrm>
        </p:grpSpPr>
        <p:sp>
          <p:nvSpPr>
            <p:cNvPr id="45125" name="Rectangle 38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45126" name="Line 39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27" name="Line 40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28" name="Line 41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45087" name="Text Box 42"/>
          <p:cNvSpPr txBox="1">
            <a:spLocks noChangeArrowheads="1"/>
          </p:cNvSpPr>
          <p:nvPr/>
        </p:nvSpPr>
        <p:spPr bwMode="auto">
          <a:xfrm>
            <a:off x="3214790" y="2126678"/>
            <a:ext cx="4984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Tag</a:t>
            </a:r>
          </a:p>
        </p:txBody>
      </p:sp>
      <p:sp>
        <p:nvSpPr>
          <p:cNvPr id="45088" name="Text Box 43"/>
          <p:cNvSpPr txBox="1">
            <a:spLocks noChangeArrowheads="1"/>
          </p:cNvSpPr>
          <p:nvPr/>
        </p:nvSpPr>
        <p:spPr bwMode="auto">
          <a:xfrm>
            <a:off x="3976790" y="2126678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Data</a:t>
            </a:r>
          </a:p>
        </p:txBody>
      </p:sp>
      <p:sp>
        <p:nvSpPr>
          <p:cNvPr id="45089" name="Rectangle 44" descr="5%"/>
          <p:cNvSpPr>
            <a:spLocks noChangeArrowheads="1"/>
          </p:cNvSpPr>
          <p:nvPr/>
        </p:nvSpPr>
        <p:spPr bwMode="auto">
          <a:xfrm>
            <a:off x="5881789" y="13646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0" name="Rectangle 45" descr="5%"/>
          <p:cNvSpPr>
            <a:spLocks noChangeArrowheads="1"/>
          </p:cNvSpPr>
          <p:nvPr/>
        </p:nvSpPr>
        <p:spPr bwMode="auto">
          <a:xfrm>
            <a:off x="3824389" y="25838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1" name="Rectangle 46" descr="5%"/>
          <p:cNvSpPr>
            <a:spLocks noChangeArrowheads="1"/>
          </p:cNvSpPr>
          <p:nvPr/>
        </p:nvSpPr>
        <p:spPr bwMode="auto">
          <a:xfrm>
            <a:off x="5881789" y="25838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2" name="Rectangle 47" descr="5%"/>
          <p:cNvSpPr>
            <a:spLocks noChangeArrowheads="1"/>
          </p:cNvSpPr>
          <p:nvPr/>
        </p:nvSpPr>
        <p:spPr bwMode="auto">
          <a:xfrm>
            <a:off x="5881789" y="38030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3" name="Rectangle 48" descr="5%"/>
          <p:cNvSpPr>
            <a:spLocks noChangeArrowheads="1"/>
          </p:cNvSpPr>
          <p:nvPr/>
        </p:nvSpPr>
        <p:spPr bwMode="auto">
          <a:xfrm>
            <a:off x="5881789" y="5022278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4" name="Rectangle 49" descr="5%"/>
          <p:cNvSpPr>
            <a:spLocks noChangeArrowheads="1"/>
          </p:cNvSpPr>
          <p:nvPr/>
        </p:nvSpPr>
        <p:spPr bwMode="auto">
          <a:xfrm>
            <a:off x="5881789" y="59366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5" name="Rectangle 50" descr="5%"/>
          <p:cNvSpPr>
            <a:spLocks noChangeArrowheads="1"/>
          </p:cNvSpPr>
          <p:nvPr/>
        </p:nvSpPr>
        <p:spPr bwMode="auto">
          <a:xfrm>
            <a:off x="5881789" y="47174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6" name="Rectangle 51" descr="5%"/>
          <p:cNvSpPr>
            <a:spLocks noChangeArrowheads="1"/>
          </p:cNvSpPr>
          <p:nvPr/>
        </p:nvSpPr>
        <p:spPr bwMode="auto">
          <a:xfrm>
            <a:off x="5881789" y="34982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7" name="Rectangle 52" descr="5%"/>
          <p:cNvSpPr>
            <a:spLocks noChangeArrowheads="1"/>
          </p:cNvSpPr>
          <p:nvPr/>
        </p:nvSpPr>
        <p:spPr bwMode="auto">
          <a:xfrm>
            <a:off x="5881789" y="22790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8" name="Rectangle 53" descr="5%"/>
          <p:cNvSpPr>
            <a:spLocks noChangeArrowheads="1"/>
          </p:cNvSpPr>
          <p:nvPr/>
        </p:nvSpPr>
        <p:spPr bwMode="auto">
          <a:xfrm>
            <a:off x="3824389" y="3498278"/>
            <a:ext cx="990600" cy="304800"/>
          </a:xfrm>
          <a:prstGeom prst="rect">
            <a:avLst/>
          </a:prstGeom>
          <a:solidFill>
            <a:srgbClr val="FFF5D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099" name="Rectangle 54" descr="5%"/>
          <p:cNvSpPr>
            <a:spLocks noChangeArrowheads="1"/>
          </p:cNvSpPr>
          <p:nvPr/>
        </p:nvSpPr>
        <p:spPr bwMode="auto">
          <a:xfrm>
            <a:off x="5881789" y="16694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0" name="Rectangle 55" descr="5%"/>
          <p:cNvSpPr>
            <a:spLocks noChangeArrowheads="1"/>
          </p:cNvSpPr>
          <p:nvPr/>
        </p:nvSpPr>
        <p:spPr bwMode="auto">
          <a:xfrm>
            <a:off x="3824389" y="28886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1" name="Rectangle 56" descr="5%"/>
          <p:cNvSpPr>
            <a:spLocks noChangeArrowheads="1"/>
          </p:cNvSpPr>
          <p:nvPr/>
        </p:nvSpPr>
        <p:spPr bwMode="auto">
          <a:xfrm>
            <a:off x="5881789" y="28886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2" name="Rectangle 57" descr="5%"/>
          <p:cNvSpPr>
            <a:spLocks noChangeArrowheads="1"/>
          </p:cNvSpPr>
          <p:nvPr/>
        </p:nvSpPr>
        <p:spPr bwMode="auto">
          <a:xfrm>
            <a:off x="5881789" y="41078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3" name="Rectangle 58" descr="5%"/>
          <p:cNvSpPr>
            <a:spLocks noChangeArrowheads="1"/>
          </p:cNvSpPr>
          <p:nvPr/>
        </p:nvSpPr>
        <p:spPr bwMode="auto">
          <a:xfrm>
            <a:off x="5881789" y="5327078"/>
            <a:ext cx="990600" cy="304800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4" name="Rectangle 59" descr="5%"/>
          <p:cNvSpPr>
            <a:spLocks noChangeArrowheads="1"/>
          </p:cNvSpPr>
          <p:nvPr/>
        </p:nvSpPr>
        <p:spPr bwMode="auto">
          <a:xfrm>
            <a:off x="5881789" y="56318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5" name="Rectangle 60" descr="5%"/>
          <p:cNvSpPr>
            <a:spLocks noChangeArrowheads="1"/>
          </p:cNvSpPr>
          <p:nvPr/>
        </p:nvSpPr>
        <p:spPr bwMode="auto">
          <a:xfrm>
            <a:off x="5881789" y="44126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6" name="Rectangle 61" descr="5%"/>
          <p:cNvSpPr>
            <a:spLocks noChangeArrowheads="1"/>
          </p:cNvSpPr>
          <p:nvPr/>
        </p:nvSpPr>
        <p:spPr bwMode="auto">
          <a:xfrm>
            <a:off x="5881789" y="31934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7" name="Rectangle 62" descr="5%"/>
          <p:cNvSpPr>
            <a:spLocks noChangeArrowheads="1"/>
          </p:cNvSpPr>
          <p:nvPr/>
        </p:nvSpPr>
        <p:spPr bwMode="auto">
          <a:xfrm>
            <a:off x="5881789" y="19742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45108" name="Rectangle 63" descr="5%"/>
          <p:cNvSpPr>
            <a:spLocks noChangeArrowheads="1"/>
          </p:cNvSpPr>
          <p:nvPr/>
        </p:nvSpPr>
        <p:spPr bwMode="auto">
          <a:xfrm>
            <a:off x="3824389" y="3193478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grpSp>
        <p:nvGrpSpPr>
          <p:cNvPr id="45109" name="Group 65"/>
          <p:cNvGrpSpPr>
            <a:grpSpLocks/>
          </p:cNvGrpSpPr>
          <p:nvPr/>
        </p:nvGrpSpPr>
        <p:grpSpPr bwMode="auto">
          <a:xfrm>
            <a:off x="2833789" y="2583878"/>
            <a:ext cx="381000" cy="1219200"/>
            <a:chOff x="1344" y="1056"/>
            <a:chExt cx="624" cy="768"/>
          </a:xfrm>
        </p:grpSpPr>
        <p:sp>
          <p:nvSpPr>
            <p:cNvPr id="45121" name="Rectangle 66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45122" name="Line 67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23" name="Line 68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45124" name="Line 69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45110" name="Text Box 70"/>
          <p:cNvSpPr txBox="1">
            <a:spLocks noChangeArrowheads="1"/>
          </p:cNvSpPr>
          <p:nvPr/>
        </p:nvSpPr>
        <p:spPr bwMode="auto">
          <a:xfrm>
            <a:off x="2605189" y="2126678"/>
            <a:ext cx="641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Valid</a:t>
            </a:r>
          </a:p>
        </p:txBody>
      </p:sp>
      <p:sp>
        <p:nvSpPr>
          <p:cNvPr id="45112" name="Text Box 94"/>
          <p:cNvSpPr txBox="1">
            <a:spLocks noChangeArrowheads="1"/>
          </p:cNvSpPr>
          <p:nvPr/>
        </p:nvSpPr>
        <p:spPr bwMode="auto">
          <a:xfrm>
            <a:off x="1995590" y="2126678"/>
            <a:ext cx="6969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Index</a:t>
            </a:r>
          </a:p>
        </p:txBody>
      </p:sp>
      <p:cxnSp>
        <p:nvCxnSpPr>
          <p:cNvPr id="86" name="Straight Arrow Connector 85"/>
          <p:cNvCxnSpPr>
            <a:cxnSpLocks noChangeShapeType="1"/>
            <a:stCxn id="45107" idx="1"/>
            <a:endCxn id="45108" idx="3"/>
          </p:cNvCxnSpPr>
          <p:nvPr/>
        </p:nvCxnSpPr>
        <p:spPr bwMode="auto">
          <a:xfrm rot="10800000" flipV="1">
            <a:off x="4814989" y="2126678"/>
            <a:ext cx="1066800" cy="1219200"/>
          </a:xfrm>
          <a:prstGeom prst="straightConnector1">
            <a:avLst/>
          </a:prstGeom>
          <a:noFill/>
          <a:ln w="15875">
            <a:solidFill>
              <a:srgbClr val="008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8" name="Straight Arrow Connector 87"/>
          <p:cNvCxnSpPr>
            <a:cxnSpLocks noChangeShapeType="1"/>
            <a:stCxn id="45106" idx="1"/>
            <a:endCxn id="45108" idx="3"/>
          </p:cNvCxnSpPr>
          <p:nvPr/>
        </p:nvCxnSpPr>
        <p:spPr bwMode="auto">
          <a:xfrm rot="10800000">
            <a:off x="4814989" y="3345878"/>
            <a:ext cx="1066800" cy="1588"/>
          </a:xfrm>
          <a:prstGeom prst="straightConnector1">
            <a:avLst/>
          </a:prstGeom>
          <a:noFill/>
          <a:ln w="15875">
            <a:solidFill>
              <a:srgbClr val="008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" name="Straight Arrow Connector 91"/>
          <p:cNvCxnSpPr>
            <a:cxnSpLocks noChangeShapeType="1"/>
            <a:stCxn id="45105" idx="1"/>
            <a:endCxn id="45108" idx="3"/>
          </p:cNvCxnSpPr>
          <p:nvPr/>
        </p:nvCxnSpPr>
        <p:spPr bwMode="auto">
          <a:xfrm rot="10800000">
            <a:off x="4814989" y="3345878"/>
            <a:ext cx="1066800" cy="1219200"/>
          </a:xfrm>
          <a:prstGeom prst="straightConnector1">
            <a:avLst/>
          </a:prstGeom>
          <a:noFill/>
          <a:ln w="15875">
            <a:solidFill>
              <a:srgbClr val="008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5" name="Straight Arrow Connector 94"/>
          <p:cNvCxnSpPr>
            <a:cxnSpLocks noChangeShapeType="1"/>
            <a:stCxn id="45104" idx="1"/>
            <a:endCxn id="45108" idx="3"/>
          </p:cNvCxnSpPr>
          <p:nvPr/>
        </p:nvCxnSpPr>
        <p:spPr bwMode="auto">
          <a:xfrm rot="10800000">
            <a:off x="4814989" y="3345878"/>
            <a:ext cx="1066800" cy="2438400"/>
          </a:xfrm>
          <a:prstGeom prst="straightConnector1">
            <a:avLst/>
          </a:prstGeom>
          <a:noFill/>
          <a:ln w="15875">
            <a:solidFill>
              <a:srgbClr val="008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11F336-53B7-5C44-9157-B3B621AF4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28</a:t>
            </a:fld>
            <a:endParaRPr lang="en-US"/>
          </a:p>
        </p:txBody>
      </p:sp>
      <p:sp>
        <p:nvSpPr>
          <p:cNvPr id="78" name="Text Box 20">
            <a:extLst>
              <a:ext uri="{FF2B5EF4-FFF2-40B4-BE49-F238E27FC236}">
                <a16:creationId xmlns:a16="http://schemas.microsoft.com/office/drawing/2014/main" id="{7BE16AD0-F57E-0D41-91BD-A1AF4D82DB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06863" y="3128390"/>
            <a:ext cx="41870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17DF5D-18C3-8E40-A798-346AA35E3063}"/>
              </a:ext>
            </a:extLst>
          </p:cNvPr>
          <p:cNvSpPr txBox="1"/>
          <p:nvPr/>
        </p:nvSpPr>
        <p:spPr>
          <a:xfrm>
            <a:off x="8825617" y="1850235"/>
            <a:ext cx="2400342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rgbClr val="C00000"/>
                </a:solidFill>
              </a:rPr>
              <a:t>What could serve as a tag in this example?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2379657-CECB-CA4C-A672-7A987573D492}"/>
              </a:ext>
            </a:extLst>
          </p:cNvPr>
          <p:cNvSpPr txBox="1"/>
          <p:nvPr/>
        </p:nvSpPr>
        <p:spPr>
          <a:xfrm>
            <a:off x="8825617" y="3073622"/>
            <a:ext cx="2400342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rgbClr val="C00000"/>
                </a:solidFill>
              </a:rPr>
              <a:t>The high-order two bits</a:t>
            </a:r>
          </a:p>
        </p:txBody>
      </p:sp>
    </p:spTree>
    <p:extLst>
      <p:ext uri="{BB962C8B-B14F-4D97-AF65-F5344CB8AC3E}">
        <p14:creationId xmlns:p14="http://schemas.microsoft.com/office/powerpoint/2010/main" val="18880950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/>
      <p:bldP spid="3" grpId="0" animBg="1"/>
      <p:bldP spid="8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6D93AE7-2215-4448-925F-8142E1AEE19A}"/>
              </a:ext>
            </a:extLst>
          </p:cNvPr>
          <p:cNvCxnSpPr>
            <a:cxnSpLocks/>
          </p:cNvCxnSpPr>
          <p:nvPr/>
        </p:nvCxnSpPr>
        <p:spPr>
          <a:xfrm>
            <a:off x="4765661" y="3613804"/>
            <a:ext cx="2743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531FF713-40AE-F941-B2F4-D84F4EDA57FF}"/>
              </a:ext>
            </a:extLst>
          </p:cNvPr>
          <p:cNvSpPr/>
          <p:nvPr/>
        </p:nvSpPr>
        <p:spPr>
          <a:xfrm>
            <a:off x="3802107" y="3615421"/>
            <a:ext cx="43476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685800" lvl="2" indent="0" algn="ctr">
              <a:buNone/>
            </a:pPr>
            <a:r>
              <a:rPr lang="en-US" altLang="en-US" sz="3200" dirty="0">
                <a:latin typeface="+mj-lt"/>
              </a:rPr>
              <a:t>05, 15, 25, 35, 45</a:t>
            </a:r>
            <a:r>
              <a:rPr lang="en-US" altLang="en-US" sz="3200">
                <a:latin typeface="+mj-lt"/>
              </a:rPr>
              <a:t>, 55</a:t>
            </a:r>
            <a:endParaRPr lang="en-US" altLang="en-US" sz="3200" dirty="0">
              <a:latin typeface="+mj-lt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FCB772-6DCD-B643-A3C3-57B32EDFD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Tag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B19651-CAFF-3147-B4B3-E1A550DCE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543050"/>
            <a:ext cx="10058401" cy="1484363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US" altLang="en-US" dirty="0"/>
              <a:t>Use high-order </a:t>
            </a:r>
            <a:r>
              <a:rPr lang="en-US" altLang="en-US" i="1" dirty="0"/>
              <a:t>n </a:t>
            </a:r>
            <a:r>
              <a:rPr lang="en-US" altLang="en-US" dirty="0"/>
              <a:t>bits in the address as the tag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52ABA2-743D-A04F-9DA5-F904DB8BE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29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BB4C1EA-3CC0-A447-ACCB-FF058DB125D6}"/>
              </a:ext>
            </a:extLst>
          </p:cNvPr>
          <p:cNvCxnSpPr>
            <a:cxnSpLocks/>
          </p:cNvCxnSpPr>
          <p:nvPr/>
        </p:nvCxnSpPr>
        <p:spPr>
          <a:xfrm>
            <a:off x="7791358" y="3613804"/>
            <a:ext cx="2743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CDA3DE1-CF30-D240-939D-B60BF272AE45}"/>
              </a:ext>
            </a:extLst>
          </p:cNvPr>
          <p:cNvCxnSpPr>
            <a:cxnSpLocks/>
          </p:cNvCxnSpPr>
          <p:nvPr/>
        </p:nvCxnSpPr>
        <p:spPr>
          <a:xfrm>
            <a:off x="7186217" y="3613804"/>
            <a:ext cx="2743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5DF8D6-31F0-9A4E-8C8A-3C4FCCC322BB}"/>
              </a:ext>
            </a:extLst>
          </p:cNvPr>
          <p:cNvCxnSpPr>
            <a:cxnSpLocks/>
          </p:cNvCxnSpPr>
          <p:nvPr/>
        </p:nvCxnSpPr>
        <p:spPr>
          <a:xfrm>
            <a:off x="6581078" y="3613804"/>
            <a:ext cx="2743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69DF5D-CD22-E142-9B0C-FF80C30CD74C}"/>
              </a:ext>
            </a:extLst>
          </p:cNvPr>
          <p:cNvCxnSpPr>
            <a:cxnSpLocks/>
          </p:cNvCxnSpPr>
          <p:nvPr/>
        </p:nvCxnSpPr>
        <p:spPr>
          <a:xfrm>
            <a:off x="5975939" y="3613804"/>
            <a:ext cx="2743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096AA62-B569-5448-BB09-57AA7F552DCD}"/>
              </a:ext>
            </a:extLst>
          </p:cNvPr>
          <p:cNvCxnSpPr>
            <a:cxnSpLocks/>
          </p:cNvCxnSpPr>
          <p:nvPr/>
        </p:nvCxnSpPr>
        <p:spPr>
          <a:xfrm>
            <a:off x="5370800" y="3613804"/>
            <a:ext cx="274320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4499737-1D60-E64B-9C48-A83395C4911F}"/>
              </a:ext>
            </a:extLst>
          </p:cNvPr>
          <p:cNvCxnSpPr>
            <a:cxnSpLocks/>
          </p:cNvCxnSpPr>
          <p:nvPr/>
        </p:nvCxnSpPr>
        <p:spPr>
          <a:xfrm>
            <a:off x="7517038" y="4219912"/>
            <a:ext cx="274320" cy="0"/>
          </a:xfrm>
          <a:prstGeom prst="line">
            <a:avLst/>
          </a:prstGeom>
          <a:ln w="57150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E1042D2-5E3E-E646-8403-22CCE7E7183E}"/>
              </a:ext>
            </a:extLst>
          </p:cNvPr>
          <p:cNvCxnSpPr>
            <a:cxnSpLocks/>
          </p:cNvCxnSpPr>
          <p:nvPr/>
        </p:nvCxnSpPr>
        <p:spPr>
          <a:xfrm>
            <a:off x="6911897" y="4219912"/>
            <a:ext cx="274320" cy="0"/>
          </a:xfrm>
          <a:prstGeom prst="line">
            <a:avLst/>
          </a:prstGeom>
          <a:ln w="57150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E1A7786-482E-B045-9088-C87220E2239F}"/>
              </a:ext>
            </a:extLst>
          </p:cNvPr>
          <p:cNvCxnSpPr>
            <a:cxnSpLocks/>
          </p:cNvCxnSpPr>
          <p:nvPr/>
        </p:nvCxnSpPr>
        <p:spPr>
          <a:xfrm>
            <a:off x="6306758" y="4219912"/>
            <a:ext cx="274320" cy="0"/>
          </a:xfrm>
          <a:prstGeom prst="line">
            <a:avLst/>
          </a:prstGeom>
          <a:ln w="57150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74BF402-7EBE-BA4C-8D66-A22193DF5396}"/>
              </a:ext>
            </a:extLst>
          </p:cNvPr>
          <p:cNvCxnSpPr>
            <a:cxnSpLocks/>
          </p:cNvCxnSpPr>
          <p:nvPr/>
        </p:nvCxnSpPr>
        <p:spPr>
          <a:xfrm>
            <a:off x="5701619" y="4219912"/>
            <a:ext cx="274320" cy="0"/>
          </a:xfrm>
          <a:prstGeom prst="line">
            <a:avLst/>
          </a:prstGeom>
          <a:ln w="57150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7DB0450-F32A-224C-918C-BE8D2F9A94E7}"/>
              </a:ext>
            </a:extLst>
          </p:cNvPr>
          <p:cNvCxnSpPr>
            <a:cxnSpLocks/>
          </p:cNvCxnSpPr>
          <p:nvPr/>
        </p:nvCxnSpPr>
        <p:spPr>
          <a:xfrm>
            <a:off x="5096480" y="4219912"/>
            <a:ext cx="274320" cy="0"/>
          </a:xfrm>
          <a:prstGeom prst="line">
            <a:avLst/>
          </a:prstGeom>
          <a:ln w="57150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09F7463-8D10-0641-9673-D22E21B9BE21}"/>
              </a:ext>
            </a:extLst>
          </p:cNvPr>
          <p:cNvCxnSpPr>
            <a:cxnSpLocks/>
          </p:cNvCxnSpPr>
          <p:nvPr/>
        </p:nvCxnSpPr>
        <p:spPr>
          <a:xfrm>
            <a:off x="4491341" y="4219912"/>
            <a:ext cx="274320" cy="0"/>
          </a:xfrm>
          <a:prstGeom prst="line">
            <a:avLst/>
          </a:prstGeom>
          <a:ln w="57150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A2D4AC90-1EDE-1D4A-9462-691618CCCAC4}"/>
              </a:ext>
            </a:extLst>
          </p:cNvPr>
          <p:cNvSpPr/>
          <p:nvPr/>
        </p:nvSpPr>
        <p:spPr>
          <a:xfrm>
            <a:off x="7946981" y="2217397"/>
            <a:ext cx="320869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dirty="0">
                <a:latin typeface="+mj-lt"/>
              </a:rPr>
              <a:t>the right digit gives us the index</a:t>
            </a:r>
          </a:p>
          <a:p>
            <a:pPr algn="ctr"/>
            <a:r>
              <a:rPr lang="en-US" altLang="en-US" dirty="0">
                <a:latin typeface="+mj-lt"/>
              </a:rPr>
              <a:t>these addresses all map to slot 5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62E163E-A12F-C54C-B4CB-913A492B5C5C}"/>
              </a:ext>
            </a:extLst>
          </p:cNvPr>
          <p:cNvSpPr/>
          <p:nvPr/>
        </p:nvSpPr>
        <p:spPr>
          <a:xfrm>
            <a:off x="1235837" y="4991784"/>
            <a:ext cx="309455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9144" algn="ctr"/>
            <a:r>
              <a:rPr lang="en-US" altLang="en-US" dirty="0">
                <a:latin typeface="+mj-lt"/>
              </a:rPr>
              <a:t>the left digit uniquely identifies data location in memory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D82622D0-7338-EF43-922D-5CC69899BC58}"/>
              </a:ext>
            </a:extLst>
          </p:cNvPr>
          <p:cNvGrpSpPr/>
          <p:nvPr/>
        </p:nvGrpSpPr>
        <p:grpSpPr>
          <a:xfrm>
            <a:off x="2783114" y="4239629"/>
            <a:ext cx="4871084" cy="752155"/>
            <a:chOff x="2783114" y="4239629"/>
            <a:chExt cx="4871084" cy="752155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1AD52A6-799D-FD43-8970-0A899BB86CFE}"/>
                </a:ext>
              </a:extLst>
            </p:cNvPr>
            <p:cNvCxnSpPr>
              <a:cxnSpLocks/>
              <a:stCxn id="20" idx="0"/>
            </p:cNvCxnSpPr>
            <p:nvPr/>
          </p:nvCxnSpPr>
          <p:spPr>
            <a:xfrm flipV="1">
              <a:off x="2783114" y="4239629"/>
              <a:ext cx="1834861" cy="752155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DF238AE-9DFA-BD47-8423-723552D339E2}"/>
                </a:ext>
              </a:extLst>
            </p:cNvPr>
            <p:cNvCxnSpPr>
              <a:cxnSpLocks/>
              <a:stCxn id="20" idx="0"/>
            </p:cNvCxnSpPr>
            <p:nvPr/>
          </p:nvCxnSpPr>
          <p:spPr>
            <a:xfrm flipV="1">
              <a:off x="2783114" y="4239629"/>
              <a:ext cx="2450526" cy="752155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CC5516B-3508-D545-96B3-7404E3FAA030}"/>
                </a:ext>
              </a:extLst>
            </p:cNvPr>
            <p:cNvCxnSpPr>
              <a:cxnSpLocks/>
              <a:stCxn id="20" idx="0"/>
            </p:cNvCxnSpPr>
            <p:nvPr/>
          </p:nvCxnSpPr>
          <p:spPr>
            <a:xfrm flipV="1">
              <a:off x="2783114" y="4259346"/>
              <a:ext cx="3055665" cy="73243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DD5FE07-9430-6548-97F2-68A3BB9075D4}"/>
                </a:ext>
              </a:extLst>
            </p:cNvPr>
            <p:cNvCxnSpPr>
              <a:cxnSpLocks/>
              <a:stCxn id="20" idx="0"/>
            </p:cNvCxnSpPr>
            <p:nvPr/>
          </p:nvCxnSpPr>
          <p:spPr>
            <a:xfrm flipV="1">
              <a:off x="2783114" y="4259346"/>
              <a:ext cx="3660804" cy="73243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008FF582-BCDF-3C4F-83E0-20F1FF65F6C3}"/>
                </a:ext>
              </a:extLst>
            </p:cNvPr>
            <p:cNvCxnSpPr>
              <a:cxnSpLocks/>
              <a:stCxn id="20" idx="0"/>
            </p:cNvCxnSpPr>
            <p:nvPr/>
          </p:nvCxnSpPr>
          <p:spPr>
            <a:xfrm flipV="1">
              <a:off x="2783114" y="4259346"/>
              <a:ext cx="4265943" cy="73243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E89595F9-A42A-D24F-8CA4-AE2B197FC4DB}"/>
                </a:ext>
              </a:extLst>
            </p:cNvPr>
            <p:cNvCxnSpPr>
              <a:cxnSpLocks/>
              <a:stCxn id="20" idx="0"/>
            </p:cNvCxnSpPr>
            <p:nvPr/>
          </p:nvCxnSpPr>
          <p:spPr>
            <a:xfrm flipV="1">
              <a:off x="2783114" y="4259346"/>
              <a:ext cx="4871084" cy="73243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D342AB2-7243-0E40-B31B-9423C2542D92}"/>
              </a:ext>
            </a:extLst>
          </p:cNvPr>
          <p:cNvGrpSpPr/>
          <p:nvPr/>
        </p:nvGrpSpPr>
        <p:grpSpPr>
          <a:xfrm rot="10800000">
            <a:off x="4887835" y="2845110"/>
            <a:ext cx="4871084" cy="752155"/>
            <a:chOff x="2783114" y="4239629"/>
            <a:chExt cx="4871084" cy="752155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01550E7-486B-5A42-BB28-99A6556043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3114" y="4239629"/>
              <a:ext cx="1834861" cy="752155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4F140A2C-1361-A343-9272-67B42D1FF6D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3114" y="4239629"/>
              <a:ext cx="2450526" cy="752155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DCA7492-3546-7E4D-8EBD-005F8DA4D1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3114" y="4259346"/>
              <a:ext cx="3055665" cy="73243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CF9722F-F7BA-FC41-AF79-AF93B19C27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3114" y="4259346"/>
              <a:ext cx="3660804" cy="73243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768457B-235C-624F-BCDC-E74FC20AAB9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3114" y="4259346"/>
              <a:ext cx="4265943" cy="73243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5CE16B0-F3B1-9541-B02E-438A8081C34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783114" y="4259346"/>
              <a:ext cx="4871084" cy="73243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0F938832-9520-C942-A852-0B188807DEF2}"/>
              </a:ext>
            </a:extLst>
          </p:cNvPr>
          <p:cNvSpPr txBox="1"/>
          <p:nvPr/>
        </p:nvSpPr>
        <p:spPr>
          <a:xfrm>
            <a:off x="9280546" y="5638115"/>
            <a:ext cx="2048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+mj-lt"/>
              </a:rPr>
              <a:t>base-10, modulo 10</a:t>
            </a:r>
          </a:p>
        </p:txBody>
      </p:sp>
    </p:spTree>
    <p:extLst>
      <p:ext uri="{BB962C8B-B14F-4D97-AF65-F5344CB8AC3E}">
        <p14:creationId xmlns:p14="http://schemas.microsoft.com/office/powerpoint/2010/main" val="1749632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00"/>
                            </p:stCondLst>
                            <p:childTnLst>
                              <p:par>
                                <p:cTn id="6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9" grpId="0"/>
      <p:bldP spid="20" grpId="0"/>
      <p:bldP spid="4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627AF-E24F-3C4D-9F02-029C946AB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EDE2B-46E9-BF4F-B375-414693DCF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Understand how caches work and how we can make them more efficient</a:t>
            </a:r>
          </a:p>
          <a:p>
            <a:endParaRPr lang="en-US" dirty="0"/>
          </a:p>
          <a:p>
            <a:r>
              <a:rPr lang="en-US" dirty="0"/>
              <a:t>Understand data locality and how it affects cache performance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2D1E7-6BA4-0246-864C-3C6AB043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D524DE-B953-904D-B4ED-01FB7826F132}"/>
              </a:ext>
            </a:extLst>
          </p:cNvPr>
          <p:cNvSpPr txBox="1"/>
          <p:nvPr/>
        </p:nvSpPr>
        <p:spPr>
          <a:xfrm>
            <a:off x="8720463" y="429137"/>
            <a:ext cx="2018420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C00000"/>
                </a:solidFill>
              </a:rPr>
              <a:t>Chapter 5</a:t>
            </a:r>
          </a:p>
        </p:txBody>
      </p:sp>
    </p:spTree>
    <p:extLst>
      <p:ext uri="{BB962C8B-B14F-4D97-AF65-F5344CB8AC3E}">
        <p14:creationId xmlns:p14="http://schemas.microsoft.com/office/powerpoint/2010/main" val="8138441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Retrieving Data from Cache</a:t>
            </a:r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US" sz="3200" dirty="0"/>
              <a:t>The problem</a:t>
            </a:r>
          </a:p>
          <a:p>
            <a:pPr marL="137160" indent="0">
              <a:buNone/>
            </a:pPr>
            <a:r>
              <a:rPr lang="en-US" sz="3200" dirty="0"/>
              <a:t>	Given a memory address of a word, locate it in cache </a:t>
            </a:r>
          </a:p>
          <a:p>
            <a:endParaRPr lang="en-US" sz="3200" dirty="0"/>
          </a:p>
          <a:p>
            <a:pPr marL="137160" indent="0">
              <a:buNone/>
            </a:pPr>
            <a:r>
              <a:rPr lang="en-US" sz="3200" dirty="0"/>
              <a:t>Steps </a:t>
            </a:r>
          </a:p>
          <a:p>
            <a:pPr marL="1145286" lvl="2" indent="-514350">
              <a:buFont typeface="+mj-lt"/>
              <a:buAutoNum type="arabicPeriod"/>
            </a:pPr>
            <a:r>
              <a:rPr lang="en-US" sz="2800" dirty="0"/>
              <a:t>Find index</a:t>
            </a:r>
          </a:p>
          <a:p>
            <a:pPr marL="1145286" lvl="2" indent="-514350">
              <a:buFont typeface="+mj-lt"/>
              <a:buAutoNum type="arabicPeriod"/>
            </a:pPr>
            <a:r>
              <a:rPr lang="en-US" sz="2800" dirty="0"/>
              <a:t>Match Tag</a:t>
            </a:r>
            <a:endParaRPr lang="en-US" sz="2800" dirty="0">
              <a:solidFill>
                <a:schemeClr val="bg1">
                  <a:lumMod val="75000"/>
                </a:schemeClr>
              </a:solidFill>
            </a:endParaRPr>
          </a:p>
          <a:p>
            <a:pPr marL="448056" lvl="1" indent="0">
              <a:buNone/>
            </a:pPr>
            <a:endParaRPr lang="en-US" sz="2800" dirty="0"/>
          </a:p>
          <a:p>
            <a:endParaRPr lang="en-US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D307F36-73CB-6442-A7CF-DAF39B556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9308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Retrieving Data from Cache</a:t>
            </a:r>
          </a:p>
        </p:txBody>
      </p:sp>
      <p:sp>
        <p:nvSpPr>
          <p:cNvPr id="4198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US" sz="2800" b="1" dirty="0">
                <a:solidFill>
                  <a:srgbClr val="C00000"/>
                </a:solidFill>
              </a:rPr>
              <a:t>Step 1 : Find index</a:t>
            </a:r>
          </a:p>
          <a:p>
            <a:endParaRPr lang="en-US" dirty="0"/>
          </a:p>
          <a:p>
            <a:r>
              <a:rPr lang="en-US" dirty="0"/>
              <a:t>To determine the index, we need to mod the memory address with the number of blocks in cache </a:t>
            </a:r>
          </a:p>
          <a:p>
            <a:r>
              <a:rPr lang="en-US" dirty="0" err="1"/>
              <a:t>Modding</a:t>
            </a:r>
            <a:r>
              <a:rPr lang="en-US" dirty="0"/>
              <a:t> a binary value by 2</a:t>
            </a:r>
            <a:r>
              <a:rPr lang="en-US" baseline="30000" dirty="0"/>
              <a:t>m</a:t>
            </a:r>
            <a:r>
              <a:rPr lang="en-US" dirty="0"/>
              <a:t> is simply a matter of extracting the  low-order m  bits</a:t>
            </a:r>
          </a:p>
          <a:p>
            <a:pPr lvl="4"/>
            <a:r>
              <a:rPr lang="en-US" b="1" dirty="0"/>
              <a:t>001110</a:t>
            </a:r>
            <a:r>
              <a:rPr lang="en-US" b="1" dirty="0">
                <a:solidFill>
                  <a:srgbClr val="FF0000"/>
                </a:solidFill>
              </a:rPr>
              <a:t>00 </a:t>
            </a:r>
            <a:r>
              <a:rPr lang="en-US" b="1" dirty="0"/>
              <a:t>  =&gt; mod by 4 =&gt; LSF 2 bits =&gt; 00 </a:t>
            </a:r>
          </a:p>
          <a:p>
            <a:pPr lvl="4"/>
            <a:r>
              <a:rPr lang="en-US" b="1" dirty="0"/>
              <a:t>11111</a:t>
            </a:r>
            <a:r>
              <a:rPr lang="en-US" b="1" dirty="0">
                <a:solidFill>
                  <a:srgbClr val="FF0000"/>
                </a:solidFill>
              </a:rPr>
              <a:t>111 </a:t>
            </a:r>
            <a:r>
              <a:rPr lang="en-US" b="1" dirty="0"/>
              <a:t>  =&gt;  mod by 8 =&gt; LSF 3 bits =&gt; 111</a:t>
            </a:r>
          </a:p>
          <a:p>
            <a:r>
              <a:rPr lang="en-US" dirty="0"/>
              <a:t>How big should m be if our cache holds 1024 blocks?</a:t>
            </a:r>
          </a:p>
          <a:p>
            <a:pPr lvl="1"/>
            <a:r>
              <a:rPr lang="en-US" dirty="0"/>
              <a:t>need a 10-bit index [ log(</a:t>
            </a:r>
            <a:r>
              <a:rPr lang="en-US" sz="1800" dirty="0"/>
              <a:t>1024) = 10</a:t>
            </a:r>
            <a:r>
              <a:rPr lang="en-US" sz="1400" dirty="0"/>
              <a:t>;  </a:t>
            </a:r>
            <a:r>
              <a:rPr lang="en-US" dirty="0"/>
              <a:t>2</a:t>
            </a:r>
            <a:r>
              <a:rPr lang="en-US" baseline="30000" dirty="0"/>
              <a:t>10</a:t>
            </a:r>
            <a:r>
              <a:rPr lang="en-US" dirty="0"/>
              <a:t> = 1024 ]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4655FC-3325-9247-9777-D421BE3BD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8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7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Retrieving Data from Cache</a:t>
            </a:r>
          </a:p>
        </p:txBody>
      </p:sp>
      <p:sp>
        <p:nvSpPr>
          <p:cNvPr id="4608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37160" indent="0">
              <a:buNone/>
            </a:pPr>
            <a:r>
              <a:rPr lang="en-US" altLang="en-US" sz="2800" b="1" dirty="0">
                <a:solidFill>
                  <a:srgbClr val="C00000"/>
                </a:solidFill>
              </a:rPr>
              <a:t>Step 2 : Match tag </a:t>
            </a:r>
          </a:p>
          <a:p>
            <a:endParaRPr lang="en-US" altLang="en-US" dirty="0"/>
          </a:p>
          <a:p>
            <a:r>
              <a:rPr lang="en-US" altLang="en-US" dirty="0"/>
              <a:t>Don’</a:t>
            </a:r>
            <a:r>
              <a:rPr lang="en-US" altLang="ja-JP" dirty="0"/>
              <a:t>t know if the particular word we are looking for is at the index location b</a:t>
            </a:r>
            <a:r>
              <a:rPr lang="en-US" altLang="en-US" dirty="0"/>
              <a:t>ecause more than one block can map to the same index location</a:t>
            </a:r>
          </a:p>
          <a:p>
            <a:r>
              <a:rPr lang="en-US" altLang="en-US" dirty="0"/>
              <a:t>Use high-order </a:t>
            </a:r>
            <a:r>
              <a:rPr lang="en-US" altLang="en-US" i="1" dirty="0"/>
              <a:t>n</a:t>
            </a:r>
            <a:r>
              <a:rPr lang="en-US" altLang="en-US" dirty="0"/>
              <a:t> bits in address to check if it matches the tag stored with the data </a:t>
            </a:r>
          </a:p>
          <a:p>
            <a:r>
              <a:rPr lang="en-US" altLang="en-US" dirty="0"/>
              <a:t>Example</a:t>
            </a:r>
          </a:p>
          <a:p>
            <a:pPr lvl="4"/>
            <a:r>
              <a:rPr lang="en-US" sz="2000" b="1" dirty="0">
                <a:solidFill>
                  <a:srgbClr val="FF0000"/>
                </a:solidFill>
              </a:rPr>
              <a:t>001110</a:t>
            </a:r>
            <a:r>
              <a:rPr lang="en-US" sz="2000" b="1" dirty="0">
                <a:solidFill>
                  <a:schemeClr val="tx1"/>
                </a:solidFill>
              </a:rPr>
              <a:t>00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  =&gt; extract  MSF 6 bits =&gt; </a:t>
            </a:r>
            <a:r>
              <a:rPr lang="en-US" sz="2000" b="1" dirty="0">
                <a:solidFill>
                  <a:srgbClr val="FF0000"/>
                </a:solidFill>
              </a:rPr>
              <a:t>001110</a:t>
            </a:r>
            <a:endParaRPr lang="en-US" sz="2000" b="1" dirty="0"/>
          </a:p>
          <a:p>
            <a:pPr lvl="4"/>
            <a:r>
              <a:rPr lang="en-US" sz="2000" b="1" dirty="0">
                <a:solidFill>
                  <a:srgbClr val="FF0000"/>
                </a:solidFill>
              </a:rPr>
              <a:t>11111</a:t>
            </a:r>
            <a:r>
              <a:rPr lang="en-US" sz="2000" b="1" dirty="0">
                <a:solidFill>
                  <a:schemeClr val="tx1"/>
                </a:solidFill>
              </a:rPr>
              <a:t>111</a:t>
            </a:r>
            <a:r>
              <a:rPr lang="en-US" sz="2000" b="1" dirty="0">
                <a:solidFill>
                  <a:srgbClr val="FF0000"/>
                </a:solidFill>
              </a:rPr>
              <a:t> </a:t>
            </a:r>
            <a:r>
              <a:rPr lang="en-US" sz="2000" b="1" dirty="0"/>
              <a:t>  =&gt;  extract MSF 5 bits =&gt; </a:t>
            </a:r>
            <a:r>
              <a:rPr lang="en-US" sz="2000" b="1" dirty="0">
                <a:solidFill>
                  <a:srgbClr val="FF0000"/>
                </a:solidFill>
              </a:rPr>
              <a:t>11111</a:t>
            </a:r>
          </a:p>
          <a:p>
            <a:pPr lvl="4"/>
            <a:endParaRPr lang="en-US" altLang="en-US" sz="2000" b="1" dirty="0">
              <a:solidFill>
                <a:srgbClr val="FF0000"/>
              </a:solidFill>
            </a:endParaRPr>
          </a:p>
          <a:p>
            <a:r>
              <a:rPr lang="en-US" altLang="en-US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Use a bit mask: OR </a:t>
            </a:r>
          </a:p>
          <a:p>
            <a:endParaRPr lang="en-US" alt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7756757" y="3965864"/>
            <a:ext cx="2799715" cy="92333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marL="342900" indent="-3429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0" lvl="1" algn="ctr" eaLnBrk="1" hangingPunct="1"/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Could we have used a scheme that uses a </a:t>
            </a:r>
          </a:p>
          <a:p>
            <a:pPr marL="0" lvl="1" algn="ctr" eaLnBrk="1" hangingPunct="1"/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32-bit tag?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6CF16AD-4FE1-8447-90F5-FA8FCDB6E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15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64156" y="597381"/>
            <a:ext cx="6305545" cy="762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400" b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Retrie</a:t>
            </a:r>
            <a:r>
              <a:rPr lang="en-US" altLang="en-US" sz="440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ving Data in a D</a:t>
            </a:r>
            <a:r>
              <a:rPr lang="en-US" altLang="en-US" sz="4400" b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irect-Mapped Cache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687FA1-B3F2-C14A-83E0-3BADA189552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05159610-9004-7540-803D-C5F815CAC0C5}" type="slidenum">
              <a:rPr lang="en-US" smtClean="0"/>
              <a:t>33</a:t>
            </a:fld>
            <a:endParaRPr lang="en-US"/>
          </a:p>
        </p:txBody>
      </p:sp>
      <p:grpSp>
        <p:nvGrpSpPr>
          <p:cNvPr id="52226" name="Group 3"/>
          <p:cNvGrpSpPr>
            <a:grpSpLocks/>
          </p:cNvGrpSpPr>
          <p:nvPr/>
        </p:nvGrpSpPr>
        <p:grpSpPr bwMode="auto">
          <a:xfrm>
            <a:off x="4274129" y="2659543"/>
            <a:ext cx="990600" cy="1219200"/>
            <a:chOff x="1344" y="1056"/>
            <a:chExt cx="624" cy="768"/>
          </a:xfrm>
        </p:grpSpPr>
        <p:sp>
          <p:nvSpPr>
            <p:cNvPr id="52294" name="Rectangle 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52295" name="Line 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52296" name="Line 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52297" name="Line 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52227" name="Line 8"/>
          <p:cNvSpPr>
            <a:spLocks noChangeShapeType="1"/>
          </p:cNvSpPr>
          <p:nvPr/>
        </p:nvSpPr>
        <p:spPr bwMode="auto">
          <a:xfrm>
            <a:off x="6331529" y="20499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28" name="Line 9"/>
          <p:cNvSpPr>
            <a:spLocks noChangeShapeType="1"/>
          </p:cNvSpPr>
          <p:nvPr/>
        </p:nvSpPr>
        <p:spPr bwMode="auto">
          <a:xfrm>
            <a:off x="6331529" y="17451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29" name="Line 10"/>
          <p:cNvSpPr>
            <a:spLocks noChangeShapeType="1"/>
          </p:cNvSpPr>
          <p:nvPr/>
        </p:nvSpPr>
        <p:spPr bwMode="auto">
          <a:xfrm>
            <a:off x="6331529" y="23547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0" name="Line 11"/>
          <p:cNvSpPr>
            <a:spLocks noChangeShapeType="1"/>
          </p:cNvSpPr>
          <p:nvPr/>
        </p:nvSpPr>
        <p:spPr bwMode="auto">
          <a:xfrm>
            <a:off x="6331529" y="14403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1" name="Line 12"/>
          <p:cNvSpPr>
            <a:spLocks noChangeShapeType="1"/>
          </p:cNvSpPr>
          <p:nvPr/>
        </p:nvSpPr>
        <p:spPr bwMode="auto">
          <a:xfrm>
            <a:off x="6331529" y="1440343"/>
            <a:ext cx="0" cy="36576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2" name="Line 13"/>
          <p:cNvSpPr>
            <a:spLocks noChangeShapeType="1"/>
          </p:cNvSpPr>
          <p:nvPr/>
        </p:nvSpPr>
        <p:spPr bwMode="auto">
          <a:xfrm>
            <a:off x="7322129" y="1440343"/>
            <a:ext cx="0" cy="36576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3" name="Line 14"/>
          <p:cNvSpPr>
            <a:spLocks noChangeShapeType="1"/>
          </p:cNvSpPr>
          <p:nvPr/>
        </p:nvSpPr>
        <p:spPr bwMode="auto">
          <a:xfrm flipH="1" flipV="1">
            <a:off x="6331529" y="57075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4" name="Line 15"/>
          <p:cNvSpPr>
            <a:spLocks noChangeShapeType="1"/>
          </p:cNvSpPr>
          <p:nvPr/>
        </p:nvSpPr>
        <p:spPr bwMode="auto">
          <a:xfrm flipH="1" flipV="1">
            <a:off x="6331529" y="60123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5" name="Line 16"/>
          <p:cNvSpPr>
            <a:spLocks noChangeShapeType="1"/>
          </p:cNvSpPr>
          <p:nvPr/>
        </p:nvSpPr>
        <p:spPr bwMode="auto">
          <a:xfrm flipH="1" flipV="1">
            <a:off x="6331529" y="54027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6" name="Line 17"/>
          <p:cNvSpPr>
            <a:spLocks noChangeShapeType="1"/>
          </p:cNvSpPr>
          <p:nvPr/>
        </p:nvSpPr>
        <p:spPr bwMode="auto">
          <a:xfrm flipH="1" flipV="1">
            <a:off x="6331529" y="63171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7" name="Line 18"/>
          <p:cNvSpPr>
            <a:spLocks noChangeShapeType="1"/>
          </p:cNvSpPr>
          <p:nvPr/>
        </p:nvSpPr>
        <p:spPr bwMode="auto">
          <a:xfrm flipH="1" flipV="1">
            <a:off x="7322129" y="5097943"/>
            <a:ext cx="0" cy="12192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8" name="Text Box 19"/>
          <p:cNvSpPr txBox="1">
            <a:spLocks noChangeArrowheads="1"/>
          </p:cNvSpPr>
          <p:nvPr/>
        </p:nvSpPr>
        <p:spPr bwMode="auto">
          <a:xfrm>
            <a:off x="2731079" y="2578583"/>
            <a:ext cx="419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00</a:t>
            </a:r>
          </a:p>
        </p:txBody>
      </p:sp>
      <p:sp>
        <p:nvSpPr>
          <p:cNvPr id="52239" name="Text Box 20"/>
          <p:cNvSpPr txBox="1">
            <a:spLocks noChangeArrowheads="1"/>
          </p:cNvSpPr>
          <p:nvPr/>
        </p:nvSpPr>
        <p:spPr bwMode="auto">
          <a:xfrm>
            <a:off x="2750129" y="2964343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01</a:t>
            </a:r>
          </a:p>
        </p:txBody>
      </p:sp>
      <p:sp>
        <p:nvSpPr>
          <p:cNvPr id="52240" name="Text Box 21"/>
          <p:cNvSpPr txBox="1">
            <a:spLocks noChangeArrowheads="1"/>
          </p:cNvSpPr>
          <p:nvPr/>
        </p:nvSpPr>
        <p:spPr bwMode="auto">
          <a:xfrm>
            <a:off x="2750129" y="3269143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10</a:t>
            </a:r>
          </a:p>
        </p:txBody>
      </p:sp>
      <p:sp>
        <p:nvSpPr>
          <p:cNvPr id="52241" name="Text Box 22"/>
          <p:cNvSpPr txBox="1">
            <a:spLocks noChangeArrowheads="1"/>
          </p:cNvSpPr>
          <p:nvPr/>
        </p:nvSpPr>
        <p:spPr bwMode="auto">
          <a:xfrm>
            <a:off x="2750129" y="3573943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11</a:t>
            </a:r>
          </a:p>
        </p:txBody>
      </p:sp>
      <p:sp>
        <p:nvSpPr>
          <p:cNvPr id="52242" name="Text Box 23"/>
          <p:cNvSpPr txBox="1">
            <a:spLocks noChangeArrowheads="1"/>
          </p:cNvSpPr>
          <p:nvPr/>
        </p:nvSpPr>
        <p:spPr bwMode="auto">
          <a:xfrm>
            <a:off x="3455269" y="1636399"/>
            <a:ext cx="762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 dirty="0">
                <a:solidFill>
                  <a:srgbClr val="000000"/>
                </a:solidFill>
                <a:latin typeface="Calibri" charset="0"/>
              </a:rPr>
              <a:t>Cache</a:t>
            </a:r>
          </a:p>
        </p:txBody>
      </p:sp>
      <p:sp>
        <p:nvSpPr>
          <p:cNvPr id="52243" name="Text Box 25"/>
          <p:cNvSpPr txBox="1">
            <a:spLocks noChangeArrowheads="1"/>
          </p:cNvSpPr>
          <p:nvPr/>
        </p:nvSpPr>
        <p:spPr bwMode="auto">
          <a:xfrm>
            <a:off x="6096000" y="864693"/>
            <a:ext cx="15573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 dirty="0">
                <a:solidFill>
                  <a:srgbClr val="000000"/>
                </a:solidFill>
                <a:latin typeface="Calibri" charset="0"/>
              </a:rPr>
              <a:t>Main Memory</a:t>
            </a:r>
          </a:p>
        </p:txBody>
      </p:sp>
      <p:sp>
        <p:nvSpPr>
          <p:cNvPr id="1660954" name="Text Box 26"/>
          <p:cNvSpPr txBox="1">
            <a:spLocks noChangeArrowheads="1"/>
          </p:cNvSpPr>
          <p:nvPr/>
        </p:nvSpPr>
        <p:spPr bwMode="auto">
          <a:xfrm>
            <a:off x="8312729" y="3761512"/>
            <a:ext cx="2743200" cy="15696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 dirty="0">
                <a:solidFill>
                  <a:srgbClr val="C00000"/>
                </a:solidFill>
                <a:latin typeface="Calibri" charset="0"/>
              </a:rPr>
              <a:t>How do we find it?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600" i="1" dirty="0">
              <a:solidFill>
                <a:srgbClr val="C00000"/>
              </a:solidFill>
              <a:latin typeface="Calibri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 dirty="0">
                <a:solidFill>
                  <a:srgbClr val="C00000"/>
                </a:solidFill>
                <a:latin typeface="Calibri" charset="0"/>
              </a:rPr>
              <a:t>2 low-order memory address bits to determine which cache block (i.e., modulo the number of blocks in the cache)</a:t>
            </a:r>
          </a:p>
        </p:txBody>
      </p:sp>
      <p:sp>
        <p:nvSpPr>
          <p:cNvPr id="52245" name="Line 27"/>
          <p:cNvSpPr>
            <a:spLocks noChangeShapeType="1"/>
          </p:cNvSpPr>
          <p:nvPr/>
        </p:nvSpPr>
        <p:spPr bwMode="auto">
          <a:xfrm>
            <a:off x="6331529" y="26595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46" name="Line 28"/>
          <p:cNvSpPr>
            <a:spLocks noChangeShapeType="1"/>
          </p:cNvSpPr>
          <p:nvPr/>
        </p:nvSpPr>
        <p:spPr bwMode="auto">
          <a:xfrm>
            <a:off x="6331529" y="29643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47" name="Line 29"/>
          <p:cNvSpPr>
            <a:spLocks noChangeShapeType="1"/>
          </p:cNvSpPr>
          <p:nvPr/>
        </p:nvSpPr>
        <p:spPr bwMode="auto">
          <a:xfrm>
            <a:off x="6331529" y="32691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48" name="Line 30"/>
          <p:cNvSpPr>
            <a:spLocks noChangeShapeType="1"/>
          </p:cNvSpPr>
          <p:nvPr/>
        </p:nvSpPr>
        <p:spPr bwMode="auto">
          <a:xfrm>
            <a:off x="6331529" y="35739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49" name="Line 31"/>
          <p:cNvSpPr>
            <a:spLocks noChangeShapeType="1"/>
          </p:cNvSpPr>
          <p:nvPr/>
        </p:nvSpPr>
        <p:spPr bwMode="auto">
          <a:xfrm>
            <a:off x="6331529" y="38787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50" name="Line 32"/>
          <p:cNvSpPr>
            <a:spLocks noChangeShapeType="1"/>
          </p:cNvSpPr>
          <p:nvPr/>
        </p:nvSpPr>
        <p:spPr bwMode="auto">
          <a:xfrm>
            <a:off x="6331529" y="41835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51" name="Line 33"/>
          <p:cNvSpPr>
            <a:spLocks noChangeShapeType="1"/>
          </p:cNvSpPr>
          <p:nvPr/>
        </p:nvSpPr>
        <p:spPr bwMode="auto">
          <a:xfrm>
            <a:off x="6331529" y="50979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52" name="Line 34"/>
          <p:cNvSpPr>
            <a:spLocks noChangeShapeType="1"/>
          </p:cNvSpPr>
          <p:nvPr/>
        </p:nvSpPr>
        <p:spPr bwMode="auto">
          <a:xfrm>
            <a:off x="6331529" y="44883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53" name="Line 35"/>
          <p:cNvSpPr>
            <a:spLocks noChangeShapeType="1"/>
          </p:cNvSpPr>
          <p:nvPr/>
        </p:nvSpPr>
        <p:spPr bwMode="auto">
          <a:xfrm>
            <a:off x="6331529" y="47931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grpSp>
        <p:nvGrpSpPr>
          <p:cNvPr id="52254" name="Group 36"/>
          <p:cNvGrpSpPr>
            <a:grpSpLocks/>
          </p:cNvGrpSpPr>
          <p:nvPr/>
        </p:nvGrpSpPr>
        <p:grpSpPr bwMode="auto">
          <a:xfrm>
            <a:off x="3664529" y="2659543"/>
            <a:ext cx="609600" cy="1219200"/>
            <a:chOff x="1344" y="1056"/>
            <a:chExt cx="624" cy="768"/>
          </a:xfrm>
        </p:grpSpPr>
        <p:sp>
          <p:nvSpPr>
            <p:cNvPr id="52290" name="Rectangle 37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52291" name="Line 38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52292" name="Line 39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52293" name="Line 40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52255" name="Text Box 41"/>
          <p:cNvSpPr txBox="1">
            <a:spLocks noChangeArrowheads="1"/>
          </p:cNvSpPr>
          <p:nvPr/>
        </p:nvSpPr>
        <p:spPr bwMode="auto">
          <a:xfrm>
            <a:off x="3664530" y="2202343"/>
            <a:ext cx="4984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F06157"/>
                </a:solidFill>
                <a:latin typeface="Calibri" charset="0"/>
              </a:rPr>
              <a:t>Tag</a:t>
            </a:r>
          </a:p>
        </p:txBody>
      </p:sp>
      <p:sp>
        <p:nvSpPr>
          <p:cNvPr id="52256" name="Text Box 42"/>
          <p:cNvSpPr txBox="1">
            <a:spLocks noChangeArrowheads="1"/>
          </p:cNvSpPr>
          <p:nvPr/>
        </p:nvSpPr>
        <p:spPr bwMode="auto">
          <a:xfrm>
            <a:off x="4426530" y="2202343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Data</a:t>
            </a:r>
          </a:p>
        </p:txBody>
      </p:sp>
      <p:sp>
        <p:nvSpPr>
          <p:cNvPr id="52257" name="Rectangle 43" descr="5%"/>
          <p:cNvSpPr>
            <a:spLocks noChangeArrowheads="1"/>
          </p:cNvSpPr>
          <p:nvPr/>
        </p:nvSpPr>
        <p:spPr bwMode="auto">
          <a:xfrm>
            <a:off x="6331529" y="1440343"/>
            <a:ext cx="990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58" name="Rectangle 44" descr="5%"/>
          <p:cNvSpPr>
            <a:spLocks noChangeArrowheads="1"/>
          </p:cNvSpPr>
          <p:nvPr/>
        </p:nvSpPr>
        <p:spPr bwMode="auto">
          <a:xfrm>
            <a:off x="4274129" y="2659543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chemeClr val="accent2">
                  <a:lumMod val="75000"/>
                </a:schemeClr>
              </a:solidFill>
              <a:latin typeface="Calibri" charset="0"/>
            </a:endParaRPr>
          </a:p>
        </p:txBody>
      </p:sp>
      <p:sp>
        <p:nvSpPr>
          <p:cNvPr id="52259" name="Rectangle 45" descr="5%"/>
          <p:cNvSpPr>
            <a:spLocks noChangeArrowheads="1"/>
          </p:cNvSpPr>
          <p:nvPr/>
        </p:nvSpPr>
        <p:spPr bwMode="auto">
          <a:xfrm>
            <a:off x="6331529" y="2354745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0" name="Rectangle 46" descr="5%"/>
          <p:cNvSpPr>
            <a:spLocks noChangeArrowheads="1"/>
          </p:cNvSpPr>
          <p:nvPr/>
        </p:nvSpPr>
        <p:spPr bwMode="auto">
          <a:xfrm>
            <a:off x="6331529" y="3573945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1" name="Rectangle 47" descr="5%"/>
          <p:cNvSpPr>
            <a:spLocks noChangeArrowheads="1"/>
          </p:cNvSpPr>
          <p:nvPr/>
        </p:nvSpPr>
        <p:spPr bwMode="auto">
          <a:xfrm>
            <a:off x="6331529" y="4793145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2" name="Rectangle 48" descr="5%"/>
          <p:cNvSpPr>
            <a:spLocks noChangeArrowheads="1"/>
          </p:cNvSpPr>
          <p:nvPr/>
        </p:nvSpPr>
        <p:spPr bwMode="auto">
          <a:xfrm>
            <a:off x="6331529" y="5707545"/>
            <a:ext cx="990600" cy="304800"/>
          </a:xfrm>
          <a:prstGeom prst="rect">
            <a:avLst/>
          </a:prstGeom>
          <a:solidFill>
            <a:srgbClr val="FFF5D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3" name="Rectangle 49" descr="5%"/>
          <p:cNvSpPr>
            <a:spLocks noChangeArrowheads="1"/>
          </p:cNvSpPr>
          <p:nvPr/>
        </p:nvSpPr>
        <p:spPr bwMode="auto">
          <a:xfrm>
            <a:off x="6331529" y="4488345"/>
            <a:ext cx="990600" cy="304800"/>
          </a:xfrm>
          <a:prstGeom prst="rect">
            <a:avLst/>
          </a:prstGeom>
          <a:solidFill>
            <a:srgbClr val="FFF5D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4" name="Rectangle 50" descr="5%"/>
          <p:cNvSpPr>
            <a:spLocks noChangeArrowheads="1"/>
          </p:cNvSpPr>
          <p:nvPr/>
        </p:nvSpPr>
        <p:spPr bwMode="auto">
          <a:xfrm>
            <a:off x="6331529" y="3269145"/>
            <a:ext cx="990600" cy="304800"/>
          </a:xfrm>
          <a:prstGeom prst="rect">
            <a:avLst/>
          </a:prstGeom>
          <a:solidFill>
            <a:srgbClr val="FFF5D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5" name="Rectangle 51" descr="5%"/>
          <p:cNvSpPr>
            <a:spLocks noChangeArrowheads="1"/>
          </p:cNvSpPr>
          <p:nvPr/>
        </p:nvSpPr>
        <p:spPr bwMode="auto">
          <a:xfrm>
            <a:off x="6331529" y="2049945"/>
            <a:ext cx="990600" cy="304800"/>
          </a:xfrm>
          <a:prstGeom prst="rect">
            <a:avLst/>
          </a:prstGeom>
          <a:solidFill>
            <a:srgbClr val="FFF5D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6" name="Rectangle 52" descr="5%"/>
          <p:cNvSpPr>
            <a:spLocks noChangeArrowheads="1"/>
          </p:cNvSpPr>
          <p:nvPr/>
        </p:nvSpPr>
        <p:spPr bwMode="auto">
          <a:xfrm>
            <a:off x="4274129" y="3573943"/>
            <a:ext cx="990600" cy="304800"/>
          </a:xfrm>
          <a:prstGeom prst="rect">
            <a:avLst/>
          </a:prstGeom>
          <a:solidFill>
            <a:srgbClr val="ADC9DD"/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7" name="Rectangle 53" descr="5%"/>
          <p:cNvSpPr>
            <a:spLocks noChangeArrowheads="1"/>
          </p:cNvSpPr>
          <p:nvPr/>
        </p:nvSpPr>
        <p:spPr bwMode="auto">
          <a:xfrm>
            <a:off x="6331529" y="1440345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8" name="Rectangle 54" descr="5%"/>
          <p:cNvSpPr>
            <a:spLocks noChangeArrowheads="1"/>
          </p:cNvSpPr>
          <p:nvPr/>
        </p:nvSpPr>
        <p:spPr bwMode="auto">
          <a:xfrm>
            <a:off x="4274129" y="2964343"/>
            <a:ext cx="990600" cy="304800"/>
          </a:xfrm>
          <a:prstGeom prst="rect">
            <a:avLst/>
          </a:prstGeom>
          <a:solidFill>
            <a:srgbClr val="C9FFC4"/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9" name="Rectangle 55" descr="5%"/>
          <p:cNvSpPr>
            <a:spLocks noChangeArrowheads="1"/>
          </p:cNvSpPr>
          <p:nvPr/>
        </p:nvSpPr>
        <p:spPr bwMode="auto">
          <a:xfrm>
            <a:off x="6331529" y="2659545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0" name="Rectangle 56" descr="5%"/>
          <p:cNvSpPr>
            <a:spLocks noChangeArrowheads="1"/>
          </p:cNvSpPr>
          <p:nvPr/>
        </p:nvSpPr>
        <p:spPr bwMode="auto">
          <a:xfrm>
            <a:off x="6331529" y="3878745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1" name="Rectangle 57" descr="5%"/>
          <p:cNvSpPr>
            <a:spLocks noChangeArrowheads="1"/>
          </p:cNvSpPr>
          <p:nvPr/>
        </p:nvSpPr>
        <p:spPr bwMode="auto">
          <a:xfrm>
            <a:off x="6331529" y="5097945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2" name="Rectangle 58" descr="5%"/>
          <p:cNvSpPr>
            <a:spLocks noChangeArrowheads="1"/>
          </p:cNvSpPr>
          <p:nvPr/>
        </p:nvSpPr>
        <p:spPr bwMode="auto">
          <a:xfrm>
            <a:off x="6331529" y="5402745"/>
            <a:ext cx="990600" cy="304800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3" name="Rectangle 59" descr="5%"/>
          <p:cNvSpPr>
            <a:spLocks noChangeArrowheads="1"/>
          </p:cNvSpPr>
          <p:nvPr/>
        </p:nvSpPr>
        <p:spPr bwMode="auto">
          <a:xfrm>
            <a:off x="6331529" y="4183545"/>
            <a:ext cx="990600" cy="304800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4" name="Rectangle 60" descr="5%"/>
          <p:cNvSpPr>
            <a:spLocks noChangeArrowheads="1"/>
          </p:cNvSpPr>
          <p:nvPr/>
        </p:nvSpPr>
        <p:spPr bwMode="auto">
          <a:xfrm>
            <a:off x="6331529" y="2964345"/>
            <a:ext cx="990600" cy="304800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5" name="Rectangle 61" descr="5%"/>
          <p:cNvSpPr>
            <a:spLocks noChangeArrowheads="1"/>
          </p:cNvSpPr>
          <p:nvPr/>
        </p:nvSpPr>
        <p:spPr bwMode="auto">
          <a:xfrm>
            <a:off x="6331529" y="1745145"/>
            <a:ext cx="990600" cy="304800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6" name="Rectangle 62" descr="5%"/>
          <p:cNvSpPr>
            <a:spLocks noChangeArrowheads="1"/>
          </p:cNvSpPr>
          <p:nvPr/>
        </p:nvSpPr>
        <p:spPr bwMode="auto">
          <a:xfrm>
            <a:off x="4274129" y="3269143"/>
            <a:ext cx="990600" cy="304800"/>
          </a:xfrm>
          <a:prstGeom prst="rect">
            <a:avLst/>
          </a:prstGeom>
          <a:solidFill>
            <a:srgbClr val="FFF5DD"/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1660991" name="Text Box 63"/>
          <p:cNvSpPr txBox="1">
            <a:spLocks noChangeArrowheads="1"/>
          </p:cNvSpPr>
          <p:nvPr/>
        </p:nvSpPr>
        <p:spPr bwMode="auto">
          <a:xfrm>
            <a:off x="845129" y="4634393"/>
            <a:ext cx="2819400" cy="15700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 dirty="0">
                <a:solidFill>
                  <a:srgbClr val="C00000"/>
                </a:solidFill>
                <a:latin typeface="Calibri" charset="0"/>
              </a:rPr>
              <a:t>Do we have the right value?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600" i="1" dirty="0">
              <a:solidFill>
                <a:srgbClr val="C00000"/>
              </a:solidFill>
              <a:latin typeface="Calibri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 dirty="0">
                <a:solidFill>
                  <a:srgbClr val="C00000"/>
                </a:solidFill>
                <a:latin typeface="Calibri" charset="0"/>
              </a:rPr>
              <a:t>Compare the cache tag to the high order 2 memory address bits to tell if the memory block is in the cache</a:t>
            </a:r>
          </a:p>
        </p:txBody>
      </p:sp>
      <p:sp>
        <p:nvSpPr>
          <p:cNvPr id="52278" name="Text Box 69"/>
          <p:cNvSpPr txBox="1">
            <a:spLocks noChangeArrowheads="1"/>
          </p:cNvSpPr>
          <p:nvPr/>
        </p:nvSpPr>
        <p:spPr bwMode="auto">
          <a:xfrm>
            <a:off x="3054929" y="2202343"/>
            <a:ext cx="641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Valid</a:t>
            </a:r>
          </a:p>
        </p:txBody>
      </p:sp>
      <p:sp>
        <p:nvSpPr>
          <p:cNvPr id="52279" name="Text Box 91"/>
          <p:cNvSpPr txBox="1">
            <a:spLocks noChangeArrowheads="1"/>
          </p:cNvSpPr>
          <p:nvPr/>
        </p:nvSpPr>
        <p:spPr bwMode="auto">
          <a:xfrm>
            <a:off x="7322129" y="1457927"/>
            <a:ext cx="990600" cy="496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endParaRPr lang="en-US" altLang="en-US" sz="1800" dirty="0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52281" name="Text Box 95"/>
          <p:cNvSpPr txBox="1">
            <a:spLocks noChangeArrowheads="1"/>
          </p:cNvSpPr>
          <p:nvPr/>
        </p:nvSpPr>
        <p:spPr bwMode="auto">
          <a:xfrm>
            <a:off x="2445330" y="2202343"/>
            <a:ext cx="6969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Index</a:t>
            </a:r>
          </a:p>
        </p:txBody>
      </p:sp>
      <p:sp>
        <p:nvSpPr>
          <p:cNvPr id="52282" name="Rectangle 95"/>
          <p:cNvSpPr>
            <a:spLocks noChangeArrowheads="1"/>
          </p:cNvSpPr>
          <p:nvPr/>
        </p:nvSpPr>
        <p:spPr bwMode="auto">
          <a:xfrm>
            <a:off x="3816929" y="33453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3" name="Rectangle 94"/>
          <p:cNvSpPr>
            <a:spLocks noChangeArrowheads="1"/>
          </p:cNvSpPr>
          <p:nvPr/>
        </p:nvSpPr>
        <p:spPr bwMode="auto">
          <a:xfrm>
            <a:off x="7398329" y="56313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4" name="Rectangle 94"/>
          <p:cNvSpPr>
            <a:spLocks noChangeArrowheads="1"/>
          </p:cNvSpPr>
          <p:nvPr/>
        </p:nvSpPr>
        <p:spPr bwMode="auto">
          <a:xfrm>
            <a:off x="7398329" y="44121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5" name="Rectangle 95"/>
          <p:cNvSpPr>
            <a:spLocks noChangeArrowheads="1"/>
          </p:cNvSpPr>
          <p:nvPr/>
        </p:nvSpPr>
        <p:spPr bwMode="auto">
          <a:xfrm>
            <a:off x="7398329" y="32691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6" name="Rectangle 96"/>
          <p:cNvSpPr>
            <a:spLocks noChangeArrowheads="1"/>
          </p:cNvSpPr>
          <p:nvPr/>
        </p:nvSpPr>
        <p:spPr bwMode="auto">
          <a:xfrm>
            <a:off x="7398329" y="20499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7" name="Text Box 20"/>
          <p:cNvSpPr txBox="1">
            <a:spLocks noChangeArrowheads="1"/>
          </p:cNvSpPr>
          <p:nvPr/>
        </p:nvSpPr>
        <p:spPr bwMode="auto">
          <a:xfrm>
            <a:off x="3664529" y="2964343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</a:p>
        </p:txBody>
      </p:sp>
      <p:sp>
        <p:nvSpPr>
          <p:cNvPr id="52288" name="Text Box 20"/>
          <p:cNvSpPr txBox="1">
            <a:spLocks noChangeArrowheads="1"/>
          </p:cNvSpPr>
          <p:nvPr/>
        </p:nvSpPr>
        <p:spPr bwMode="auto">
          <a:xfrm>
            <a:off x="3207329" y="2964343"/>
            <a:ext cx="312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</a:t>
            </a:r>
          </a:p>
        </p:txBody>
      </p:sp>
      <p:sp>
        <p:nvSpPr>
          <p:cNvPr id="52289" name="Rectangle 99"/>
          <p:cNvSpPr>
            <a:spLocks noChangeArrowheads="1"/>
          </p:cNvSpPr>
          <p:nvPr/>
        </p:nvSpPr>
        <p:spPr bwMode="auto">
          <a:xfrm>
            <a:off x="6026729" y="2905119"/>
            <a:ext cx="2286000" cy="457200"/>
          </a:xfrm>
          <a:prstGeom prst="rect">
            <a:avLst/>
          </a:prstGeom>
          <a:noFill/>
          <a:ln w="222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75" name="Rectangle 47" descr="5%">
            <a:extLst>
              <a:ext uri="{FF2B5EF4-FFF2-40B4-BE49-F238E27FC236}">
                <a16:creationId xmlns:a16="http://schemas.microsoft.com/office/drawing/2014/main" id="{A204B24B-0161-D54F-9ADC-E0A7C1190A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1529" y="6052031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2012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0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60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60954" grpId="0" animBg="1" autoUpdateAnimBg="0"/>
      <p:bldP spid="1660991" grpId="0" animBg="1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014E732-3A50-1B4A-AA01-672C61A82845}"/>
              </a:ext>
            </a:extLst>
          </p:cNvPr>
          <p:cNvSpPr/>
          <p:nvPr/>
        </p:nvSpPr>
        <p:spPr>
          <a:xfrm>
            <a:off x="2177796" y="2891480"/>
            <a:ext cx="700216" cy="3377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A58982-E84D-8648-BDEE-CFD5AD98859E}"/>
              </a:ext>
            </a:extLst>
          </p:cNvPr>
          <p:cNvSpPr/>
          <p:nvPr/>
        </p:nvSpPr>
        <p:spPr>
          <a:xfrm>
            <a:off x="2878012" y="2891480"/>
            <a:ext cx="700216" cy="3377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1C7581C-964F-9349-A497-9813BBE6CAB3}"/>
              </a:ext>
            </a:extLst>
          </p:cNvPr>
          <p:cNvSpPr/>
          <p:nvPr/>
        </p:nvSpPr>
        <p:spPr>
          <a:xfrm>
            <a:off x="3578228" y="2891480"/>
            <a:ext cx="700216" cy="3377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9152F9-8D01-0942-BE30-6E8EBEC63B57}"/>
              </a:ext>
            </a:extLst>
          </p:cNvPr>
          <p:cNvSpPr/>
          <p:nvPr/>
        </p:nvSpPr>
        <p:spPr>
          <a:xfrm>
            <a:off x="4278444" y="2891480"/>
            <a:ext cx="700216" cy="33775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7F89B0-16EA-F549-AE10-3B89B789F2A4}"/>
              </a:ext>
            </a:extLst>
          </p:cNvPr>
          <p:cNvSpPr/>
          <p:nvPr/>
        </p:nvSpPr>
        <p:spPr>
          <a:xfrm>
            <a:off x="4978661" y="2891480"/>
            <a:ext cx="700216" cy="33775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CD1861-50B0-6545-8384-906B24E9ABAE}"/>
              </a:ext>
            </a:extLst>
          </p:cNvPr>
          <p:cNvSpPr/>
          <p:nvPr/>
        </p:nvSpPr>
        <p:spPr>
          <a:xfrm>
            <a:off x="5678877" y="2891480"/>
            <a:ext cx="700216" cy="33775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29EBB4-B875-0C49-89B3-7A47DCF6FF51}"/>
              </a:ext>
            </a:extLst>
          </p:cNvPr>
          <p:cNvSpPr/>
          <p:nvPr/>
        </p:nvSpPr>
        <p:spPr>
          <a:xfrm>
            <a:off x="6379093" y="2891480"/>
            <a:ext cx="700216" cy="33775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F87748-7D75-A34A-839D-E1FD9E01AB26}"/>
              </a:ext>
            </a:extLst>
          </p:cNvPr>
          <p:cNvSpPr/>
          <p:nvPr/>
        </p:nvSpPr>
        <p:spPr>
          <a:xfrm>
            <a:off x="7079309" y="2891480"/>
            <a:ext cx="700216" cy="337752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D00617D-5203-9F4D-8EF2-68AF66958998}"/>
              </a:ext>
            </a:extLst>
          </p:cNvPr>
          <p:cNvSpPr/>
          <p:nvPr/>
        </p:nvSpPr>
        <p:spPr>
          <a:xfrm>
            <a:off x="7779525" y="2891480"/>
            <a:ext cx="700216" cy="337752"/>
          </a:xfrm>
          <a:prstGeom prst="rect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9EDFCC-50BE-6343-BA81-CDA66A5F8B16}"/>
              </a:ext>
            </a:extLst>
          </p:cNvPr>
          <p:cNvSpPr/>
          <p:nvPr/>
        </p:nvSpPr>
        <p:spPr>
          <a:xfrm>
            <a:off x="8479741" y="2891480"/>
            <a:ext cx="700216" cy="337752"/>
          </a:xfrm>
          <a:prstGeom prst="rect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F9C09F-E125-994B-9C6F-60F5E969F5F3}"/>
              </a:ext>
            </a:extLst>
          </p:cNvPr>
          <p:cNvSpPr/>
          <p:nvPr/>
        </p:nvSpPr>
        <p:spPr>
          <a:xfrm>
            <a:off x="9179957" y="2891480"/>
            <a:ext cx="700216" cy="337752"/>
          </a:xfrm>
          <a:prstGeom prst="rect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875696-C41A-0640-B27D-5A3360C997AD}"/>
              </a:ext>
            </a:extLst>
          </p:cNvPr>
          <p:cNvSpPr/>
          <p:nvPr/>
        </p:nvSpPr>
        <p:spPr>
          <a:xfrm>
            <a:off x="9880173" y="2891480"/>
            <a:ext cx="700216" cy="337752"/>
          </a:xfrm>
          <a:prstGeom prst="rect">
            <a:avLst/>
          </a:prstGeom>
          <a:solidFill>
            <a:schemeClr val="bg2">
              <a:lumMod val="7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83D4A8B8-604E-FC46-81FC-7B9046A2525A}"/>
              </a:ext>
            </a:extLst>
          </p:cNvPr>
          <p:cNvGrpSpPr/>
          <p:nvPr/>
        </p:nvGrpSpPr>
        <p:grpSpPr>
          <a:xfrm>
            <a:off x="2177796" y="2277644"/>
            <a:ext cx="8402593" cy="337752"/>
            <a:chOff x="1845276" y="2417804"/>
            <a:chExt cx="8402593" cy="33775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68D49C2-0FF4-9042-B8B9-090C2AD717BC}"/>
                </a:ext>
              </a:extLst>
            </p:cNvPr>
            <p:cNvSpPr/>
            <p:nvPr/>
          </p:nvSpPr>
          <p:spPr>
            <a:xfrm>
              <a:off x="1845276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0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6310B0A3-1549-F646-986C-BF43BF54AA45}"/>
                </a:ext>
              </a:extLst>
            </p:cNvPr>
            <p:cNvSpPr/>
            <p:nvPr/>
          </p:nvSpPr>
          <p:spPr>
            <a:xfrm>
              <a:off x="2545492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</a:t>
              </a:r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772B4DD-352C-AF4C-AA5D-8BFB6160F0D1}"/>
                </a:ext>
              </a:extLst>
            </p:cNvPr>
            <p:cNvSpPr/>
            <p:nvPr/>
          </p:nvSpPr>
          <p:spPr>
            <a:xfrm>
              <a:off x="3245708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AFCBEBF0-E80E-0542-81F7-4DFEF02BFCB6}"/>
                </a:ext>
              </a:extLst>
            </p:cNvPr>
            <p:cNvSpPr/>
            <p:nvPr/>
          </p:nvSpPr>
          <p:spPr>
            <a:xfrm>
              <a:off x="3945924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273EEBE-7BEF-8645-A5A6-FBB1094456C8}"/>
                </a:ext>
              </a:extLst>
            </p:cNvPr>
            <p:cNvSpPr/>
            <p:nvPr/>
          </p:nvSpPr>
          <p:spPr>
            <a:xfrm>
              <a:off x="4646141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  <a:endParaRPr lang="en-US" dirty="0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5D2E48DE-8B8A-024A-A9C1-7BDAAC3F9C81}"/>
                </a:ext>
              </a:extLst>
            </p:cNvPr>
            <p:cNvSpPr/>
            <p:nvPr/>
          </p:nvSpPr>
          <p:spPr>
            <a:xfrm>
              <a:off x="5346357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  <a:endParaRPr lang="en-US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D8A3E95-3D2A-AE44-8FA1-B975431C1589}"/>
                </a:ext>
              </a:extLst>
            </p:cNvPr>
            <p:cNvSpPr/>
            <p:nvPr/>
          </p:nvSpPr>
          <p:spPr>
            <a:xfrm>
              <a:off x="6046573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</a:t>
              </a:r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DF5F653-82AD-5940-AF58-4AA16984F6D1}"/>
                </a:ext>
              </a:extLst>
            </p:cNvPr>
            <p:cNvSpPr/>
            <p:nvPr/>
          </p:nvSpPr>
          <p:spPr>
            <a:xfrm>
              <a:off x="6746789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  <a:endParaRPr lang="en-US" dirty="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F9733D7-6F90-014F-87ED-BB1361829D87}"/>
                </a:ext>
              </a:extLst>
            </p:cNvPr>
            <p:cNvSpPr/>
            <p:nvPr/>
          </p:nvSpPr>
          <p:spPr>
            <a:xfrm>
              <a:off x="7447005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</a:t>
              </a:r>
              <a:endParaRPr lang="en-US" dirty="0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B4D15C0-0114-244C-B429-F0B1FA67400B}"/>
                </a:ext>
              </a:extLst>
            </p:cNvPr>
            <p:cNvSpPr/>
            <p:nvPr/>
          </p:nvSpPr>
          <p:spPr>
            <a:xfrm>
              <a:off x="8147221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9</a:t>
              </a:r>
              <a:endParaRPr lang="en-US" dirty="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5115BBE3-0334-5E48-97A8-A3FE20B20EB0}"/>
                </a:ext>
              </a:extLst>
            </p:cNvPr>
            <p:cNvSpPr/>
            <p:nvPr/>
          </p:nvSpPr>
          <p:spPr>
            <a:xfrm>
              <a:off x="8847437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10</a:t>
              </a:r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31BFA48-2492-DC4E-8401-53FEE7FF9178}"/>
                </a:ext>
              </a:extLst>
            </p:cNvPr>
            <p:cNvSpPr/>
            <p:nvPr/>
          </p:nvSpPr>
          <p:spPr>
            <a:xfrm>
              <a:off x="9547653" y="241780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11</a:t>
              </a:r>
              <a:endParaRPr lang="en-US" dirty="0"/>
            </a:p>
          </p:txBody>
        </p:sp>
      </p:grpSp>
      <p:grpSp>
        <p:nvGrpSpPr>
          <p:cNvPr id="115" name="Group 114">
            <a:extLst>
              <a:ext uri="{FF2B5EF4-FFF2-40B4-BE49-F238E27FC236}">
                <a16:creationId xmlns:a16="http://schemas.microsoft.com/office/drawing/2014/main" id="{C9B4386E-C55E-DF47-9EA6-E92368B8C72B}"/>
              </a:ext>
            </a:extLst>
          </p:cNvPr>
          <p:cNvGrpSpPr/>
          <p:nvPr/>
        </p:nvGrpSpPr>
        <p:grpSpPr>
          <a:xfrm>
            <a:off x="2177796" y="3459893"/>
            <a:ext cx="8402593" cy="337752"/>
            <a:chOff x="1845276" y="3459893"/>
            <a:chExt cx="8402593" cy="337752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A376B1BD-DC45-E543-9E75-A8BBF1B60364}"/>
                </a:ext>
              </a:extLst>
            </p:cNvPr>
            <p:cNvSpPr/>
            <p:nvPr/>
          </p:nvSpPr>
          <p:spPr>
            <a:xfrm>
              <a:off x="1845276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000000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24E2FB9A-EA56-5B47-B145-3C338C8C79DB}"/>
                </a:ext>
              </a:extLst>
            </p:cNvPr>
            <p:cNvSpPr/>
            <p:nvPr/>
          </p:nvSpPr>
          <p:spPr>
            <a:xfrm>
              <a:off x="2545492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000001</a:t>
              </a:r>
              <a:endParaRPr lang="en-US" sz="1200" dirty="0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60E3B6C-D011-3F4B-8727-3062C588F41A}"/>
                </a:ext>
              </a:extLst>
            </p:cNvPr>
            <p:cNvSpPr/>
            <p:nvPr/>
          </p:nvSpPr>
          <p:spPr>
            <a:xfrm>
              <a:off x="3245708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000010</a:t>
              </a:r>
              <a:endParaRPr lang="en-US" sz="1200" dirty="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F4FB10C-A6C2-4F47-99DD-55D9225935F7}"/>
                </a:ext>
              </a:extLst>
            </p:cNvPr>
            <p:cNvSpPr/>
            <p:nvPr/>
          </p:nvSpPr>
          <p:spPr>
            <a:xfrm>
              <a:off x="3945924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000011</a:t>
              </a:r>
              <a:endParaRPr lang="en-US" sz="1200" dirty="0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C3CF77D-661C-BB45-BF1B-041F4E5FAF8D}"/>
                </a:ext>
              </a:extLst>
            </p:cNvPr>
            <p:cNvSpPr/>
            <p:nvPr/>
          </p:nvSpPr>
          <p:spPr>
            <a:xfrm>
              <a:off x="4646141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000100</a:t>
              </a:r>
              <a:endParaRPr lang="en-US" sz="1200" dirty="0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75934CE-9A02-0C47-AA78-0C77756826FB}"/>
                </a:ext>
              </a:extLst>
            </p:cNvPr>
            <p:cNvSpPr/>
            <p:nvPr/>
          </p:nvSpPr>
          <p:spPr>
            <a:xfrm>
              <a:off x="5346357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000101</a:t>
              </a:r>
              <a:endParaRPr lang="en-US" sz="1200" dirty="0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BE452812-5649-0D46-89A6-BB509EF47C36}"/>
                </a:ext>
              </a:extLst>
            </p:cNvPr>
            <p:cNvSpPr/>
            <p:nvPr/>
          </p:nvSpPr>
          <p:spPr>
            <a:xfrm>
              <a:off x="6046573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000110</a:t>
              </a:r>
              <a:endParaRPr lang="en-US" sz="1200" dirty="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6615779-E1ED-5241-944E-406294020215}"/>
                </a:ext>
              </a:extLst>
            </p:cNvPr>
            <p:cNvSpPr/>
            <p:nvPr/>
          </p:nvSpPr>
          <p:spPr>
            <a:xfrm>
              <a:off x="6746789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000111</a:t>
              </a:r>
              <a:endParaRPr lang="en-US" sz="1200" dirty="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37440495-6346-224D-AFC5-259576604BC3}"/>
                </a:ext>
              </a:extLst>
            </p:cNvPr>
            <p:cNvSpPr/>
            <p:nvPr/>
          </p:nvSpPr>
          <p:spPr>
            <a:xfrm>
              <a:off x="7447005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001000</a:t>
              </a:r>
              <a:endParaRPr lang="en-US" sz="1200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3F36FE71-277D-8F44-B750-A8E4A8C98A95}"/>
                </a:ext>
              </a:extLst>
            </p:cNvPr>
            <p:cNvSpPr/>
            <p:nvPr/>
          </p:nvSpPr>
          <p:spPr>
            <a:xfrm>
              <a:off x="8147221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001001</a:t>
              </a:r>
              <a:endParaRPr lang="en-US" sz="1200" dirty="0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1040B490-CBD7-AF4B-9659-E27A267B7EB6}"/>
                </a:ext>
              </a:extLst>
            </p:cNvPr>
            <p:cNvSpPr/>
            <p:nvPr/>
          </p:nvSpPr>
          <p:spPr>
            <a:xfrm>
              <a:off x="8847437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001010</a:t>
              </a:r>
              <a:endParaRPr lang="en-US" sz="12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59E62BEC-4ED9-C744-929E-590769C99BCD}"/>
                </a:ext>
              </a:extLst>
            </p:cNvPr>
            <p:cNvSpPr/>
            <p:nvPr/>
          </p:nvSpPr>
          <p:spPr>
            <a:xfrm>
              <a:off x="9547653" y="3459893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001011</a:t>
              </a:r>
              <a:endParaRPr lang="en-US" sz="1200" dirty="0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AC50A4B3-6C02-CE4F-AA93-E65C9B1781CF}"/>
              </a:ext>
            </a:extLst>
          </p:cNvPr>
          <p:cNvGrpSpPr/>
          <p:nvPr/>
        </p:nvGrpSpPr>
        <p:grpSpPr>
          <a:xfrm>
            <a:off x="2177796" y="4089991"/>
            <a:ext cx="8402593" cy="337752"/>
            <a:chOff x="1845276" y="3991237"/>
            <a:chExt cx="8402593" cy="337752"/>
          </a:xfrm>
        </p:grpSpPr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B6F33B36-28AD-B046-BAFD-F0A2EC242474}"/>
                </a:ext>
              </a:extLst>
            </p:cNvPr>
            <p:cNvSpPr/>
            <p:nvPr/>
          </p:nvSpPr>
          <p:spPr>
            <a:xfrm>
              <a:off x="1845276" y="3991237"/>
              <a:ext cx="700216" cy="33775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rgbClr val="FF0000"/>
                  </a:solidFill>
                </a:rPr>
                <a:t>0000</a:t>
              </a:r>
              <a:r>
                <a:rPr lang="en-US" sz="1200" dirty="0">
                  <a:solidFill>
                    <a:schemeClr val="tx1"/>
                  </a:solidFill>
                </a:rPr>
                <a:t>00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24439DC0-FF5C-454C-8752-6692439CC714}"/>
                </a:ext>
              </a:extLst>
            </p:cNvPr>
            <p:cNvSpPr/>
            <p:nvPr/>
          </p:nvSpPr>
          <p:spPr>
            <a:xfrm>
              <a:off x="2545492" y="3991237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000001</a:t>
              </a:r>
              <a:endParaRPr lang="en-US" sz="1200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0581D206-A601-4C4D-BB33-67C0F678C213}"/>
                </a:ext>
              </a:extLst>
            </p:cNvPr>
            <p:cNvSpPr/>
            <p:nvPr/>
          </p:nvSpPr>
          <p:spPr>
            <a:xfrm>
              <a:off x="3245708" y="3991237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000010</a:t>
              </a:r>
              <a:endParaRPr lang="en-US" sz="1200" dirty="0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F2CAAB3C-603A-3D42-B29D-5B0C846334AB}"/>
                </a:ext>
              </a:extLst>
            </p:cNvPr>
            <p:cNvSpPr/>
            <p:nvPr/>
          </p:nvSpPr>
          <p:spPr>
            <a:xfrm>
              <a:off x="3945924" y="3991237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000011</a:t>
              </a:r>
              <a:endParaRPr lang="en-US" sz="1200" dirty="0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EE1F86F-ECA8-A943-80DB-CADEF8AE1FFC}"/>
                </a:ext>
              </a:extLst>
            </p:cNvPr>
            <p:cNvSpPr/>
            <p:nvPr/>
          </p:nvSpPr>
          <p:spPr>
            <a:xfrm>
              <a:off x="4646141" y="3991237"/>
              <a:ext cx="700216" cy="33775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rgbClr val="FF0000"/>
                  </a:solidFill>
                </a:rPr>
                <a:t>0001</a:t>
              </a:r>
              <a:r>
                <a:rPr lang="en-US" sz="1200" dirty="0">
                  <a:solidFill>
                    <a:schemeClr val="tx1"/>
                  </a:solidFill>
                </a:rPr>
                <a:t>00</a:t>
              </a:r>
              <a:endParaRPr lang="en-US" sz="1200" dirty="0"/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00C7A2E1-85C7-684B-978C-2974577895C4}"/>
                </a:ext>
              </a:extLst>
            </p:cNvPr>
            <p:cNvSpPr/>
            <p:nvPr/>
          </p:nvSpPr>
          <p:spPr>
            <a:xfrm>
              <a:off x="5346357" y="3991237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000101</a:t>
              </a:r>
              <a:endParaRPr lang="en-US" sz="1200" dirty="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02D60797-5F38-BA41-AE83-6B64B25F13E0}"/>
                </a:ext>
              </a:extLst>
            </p:cNvPr>
            <p:cNvSpPr/>
            <p:nvPr/>
          </p:nvSpPr>
          <p:spPr>
            <a:xfrm>
              <a:off x="6046573" y="3991237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000110</a:t>
              </a:r>
              <a:endParaRPr lang="en-US" sz="1200" dirty="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BB24199-BA11-AA40-9785-1AF394DE60D3}"/>
                </a:ext>
              </a:extLst>
            </p:cNvPr>
            <p:cNvSpPr/>
            <p:nvPr/>
          </p:nvSpPr>
          <p:spPr>
            <a:xfrm>
              <a:off x="6746789" y="3991237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00111</a:t>
              </a:r>
              <a:endParaRPr lang="en-US" sz="1200" dirty="0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56970DA-E83F-E442-80EB-F9F45B3C26D0}"/>
                </a:ext>
              </a:extLst>
            </p:cNvPr>
            <p:cNvSpPr/>
            <p:nvPr/>
          </p:nvSpPr>
          <p:spPr>
            <a:xfrm>
              <a:off x="7447005" y="3991237"/>
              <a:ext cx="700216" cy="337752"/>
            </a:xfrm>
            <a:prstGeom prst="rect">
              <a:avLst/>
            </a:prstGeom>
            <a:solidFill>
              <a:schemeClr val="bg2">
                <a:lumMod val="75000"/>
              </a:schemeClr>
            </a:solidFill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rgbClr val="FF0000"/>
                  </a:solidFill>
                </a:rPr>
                <a:t>0010</a:t>
              </a:r>
              <a:r>
                <a:rPr lang="en-US" sz="1200" dirty="0">
                  <a:solidFill>
                    <a:schemeClr val="tx1"/>
                  </a:solidFill>
                </a:rPr>
                <a:t>00</a:t>
              </a:r>
              <a:endParaRPr lang="en-US" sz="1200" dirty="0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1746AA5E-B330-2140-ABF1-81454640F182}"/>
                </a:ext>
              </a:extLst>
            </p:cNvPr>
            <p:cNvSpPr/>
            <p:nvPr/>
          </p:nvSpPr>
          <p:spPr>
            <a:xfrm>
              <a:off x="8147221" y="3991237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001001</a:t>
              </a:r>
              <a:endParaRPr lang="en-US" sz="1200" dirty="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90625E45-D18F-1D43-94E6-05C91FCB68A9}"/>
                </a:ext>
              </a:extLst>
            </p:cNvPr>
            <p:cNvSpPr/>
            <p:nvPr/>
          </p:nvSpPr>
          <p:spPr>
            <a:xfrm>
              <a:off x="8847437" y="3991237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001010</a:t>
              </a:r>
              <a:endParaRPr lang="en-US" sz="1200" dirty="0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7B73F985-F4E8-7E4D-9D4F-029C3719D37C}"/>
                </a:ext>
              </a:extLst>
            </p:cNvPr>
            <p:cNvSpPr/>
            <p:nvPr/>
          </p:nvSpPr>
          <p:spPr>
            <a:xfrm>
              <a:off x="9547653" y="3991237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001011</a:t>
              </a:r>
              <a:endParaRPr lang="en-US" sz="1200" dirty="0"/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2377428E-C0D3-9046-B58E-2B68C3B6ED31}"/>
              </a:ext>
            </a:extLst>
          </p:cNvPr>
          <p:cNvGrpSpPr/>
          <p:nvPr/>
        </p:nvGrpSpPr>
        <p:grpSpPr>
          <a:xfrm>
            <a:off x="2177796" y="4783249"/>
            <a:ext cx="8402593" cy="337752"/>
            <a:chOff x="1845276" y="4518464"/>
            <a:chExt cx="8402593" cy="337752"/>
          </a:xfrm>
        </p:grpSpPr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5EA1E421-8CA2-9642-9E78-2A753CF8D2D4}"/>
                </a:ext>
              </a:extLst>
            </p:cNvPr>
            <p:cNvSpPr/>
            <p:nvPr/>
          </p:nvSpPr>
          <p:spPr>
            <a:xfrm>
              <a:off x="1845276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</a:t>
              </a:r>
              <a:r>
                <a:rPr lang="en-US" sz="1200" dirty="0">
                  <a:solidFill>
                    <a:srgbClr val="FF0000"/>
                  </a:solidFill>
                </a:rPr>
                <a:t>00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731E6044-A33A-2C47-90DE-DA59469A96CA}"/>
                </a:ext>
              </a:extLst>
            </p:cNvPr>
            <p:cNvSpPr/>
            <p:nvPr/>
          </p:nvSpPr>
          <p:spPr>
            <a:xfrm>
              <a:off x="2545492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</a:t>
              </a:r>
              <a:r>
                <a:rPr lang="en-US" sz="1200" dirty="0">
                  <a:solidFill>
                    <a:srgbClr val="FF0000"/>
                  </a:solidFill>
                </a:rPr>
                <a:t>01</a:t>
              </a: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EA6D44ED-AB4E-1A4E-92FE-3368A169751E}"/>
                </a:ext>
              </a:extLst>
            </p:cNvPr>
            <p:cNvSpPr/>
            <p:nvPr/>
          </p:nvSpPr>
          <p:spPr>
            <a:xfrm>
              <a:off x="3245708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</a:t>
              </a:r>
              <a:r>
                <a:rPr lang="en-US" sz="1200" dirty="0">
                  <a:solidFill>
                    <a:srgbClr val="FF0000"/>
                  </a:solidFill>
                </a:rPr>
                <a:t>10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5B8BCEE6-4E07-744D-9980-2AB99B140CF1}"/>
                </a:ext>
              </a:extLst>
            </p:cNvPr>
            <p:cNvSpPr/>
            <p:nvPr/>
          </p:nvSpPr>
          <p:spPr>
            <a:xfrm>
              <a:off x="3945924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0000</a:t>
              </a:r>
              <a:r>
                <a:rPr lang="en-US" sz="1200" dirty="0">
                  <a:solidFill>
                    <a:srgbClr val="FF0000"/>
                  </a:solidFill>
                </a:rPr>
                <a:t>11</a:t>
              </a: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8CABC63E-8B2E-274D-AA88-EAE938F51CE2}"/>
                </a:ext>
              </a:extLst>
            </p:cNvPr>
            <p:cNvSpPr/>
            <p:nvPr/>
          </p:nvSpPr>
          <p:spPr>
            <a:xfrm>
              <a:off x="4646141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0001</a:t>
              </a:r>
              <a:r>
                <a:rPr lang="en-US" sz="1200" dirty="0">
                  <a:solidFill>
                    <a:srgbClr val="FF0000"/>
                  </a:solidFill>
                </a:rPr>
                <a:t>00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7457EF38-363A-D94D-8DDD-40DE02EAA4C8}"/>
                </a:ext>
              </a:extLst>
            </p:cNvPr>
            <p:cNvSpPr/>
            <p:nvPr/>
          </p:nvSpPr>
          <p:spPr>
            <a:xfrm>
              <a:off x="5346357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0001</a:t>
              </a:r>
              <a:r>
                <a:rPr lang="en-US" sz="1200" dirty="0">
                  <a:solidFill>
                    <a:srgbClr val="FF0000"/>
                  </a:solidFill>
                </a:rPr>
                <a:t>01</a:t>
              </a: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7858145D-0DFA-DE4F-A274-B1DD00868A39}"/>
                </a:ext>
              </a:extLst>
            </p:cNvPr>
            <p:cNvSpPr/>
            <p:nvPr/>
          </p:nvSpPr>
          <p:spPr>
            <a:xfrm>
              <a:off x="6046573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0001</a:t>
              </a:r>
              <a:r>
                <a:rPr lang="en-US" sz="1200" dirty="0">
                  <a:solidFill>
                    <a:srgbClr val="FF0000"/>
                  </a:solidFill>
                </a:rPr>
                <a:t>10</a:t>
              </a: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3D9E41CF-26A1-B84F-BF55-E04B9343B824}"/>
                </a:ext>
              </a:extLst>
            </p:cNvPr>
            <p:cNvSpPr/>
            <p:nvPr/>
          </p:nvSpPr>
          <p:spPr>
            <a:xfrm>
              <a:off x="6746789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</a:t>
              </a:r>
              <a:r>
                <a:rPr lang="en-US" sz="1200" dirty="0">
                  <a:solidFill>
                    <a:srgbClr val="FF0000"/>
                  </a:solidFill>
                </a:rPr>
                <a:t>11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37ED8F2E-C11E-2942-83A7-C854039393CD}"/>
                </a:ext>
              </a:extLst>
            </p:cNvPr>
            <p:cNvSpPr/>
            <p:nvPr/>
          </p:nvSpPr>
          <p:spPr>
            <a:xfrm>
              <a:off x="7447005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</a:t>
              </a:r>
              <a:r>
                <a:rPr lang="en-US" sz="1200" dirty="0">
                  <a:solidFill>
                    <a:srgbClr val="FF0000"/>
                  </a:solidFill>
                </a:rPr>
                <a:t>00</a:t>
              </a: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CCAECB9E-B734-E04A-963E-EF2AAA175292}"/>
                </a:ext>
              </a:extLst>
            </p:cNvPr>
            <p:cNvSpPr/>
            <p:nvPr/>
          </p:nvSpPr>
          <p:spPr>
            <a:xfrm>
              <a:off x="8147221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</a:t>
              </a:r>
              <a:r>
                <a:rPr lang="en-US" sz="1200" dirty="0">
                  <a:solidFill>
                    <a:srgbClr val="FF0000"/>
                  </a:solidFill>
                </a:rPr>
                <a:t>01</a:t>
              </a: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44388D01-5F41-7D4D-91E0-B18C1198A4B4}"/>
                </a:ext>
              </a:extLst>
            </p:cNvPr>
            <p:cNvSpPr/>
            <p:nvPr/>
          </p:nvSpPr>
          <p:spPr>
            <a:xfrm>
              <a:off x="8847437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</a:t>
              </a:r>
              <a:r>
                <a:rPr lang="en-US" sz="1200" dirty="0">
                  <a:solidFill>
                    <a:srgbClr val="FF0000"/>
                  </a:solidFill>
                </a:rPr>
                <a:t>10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2D3E1605-A121-9A4A-892D-3406C2CC5DB0}"/>
                </a:ext>
              </a:extLst>
            </p:cNvPr>
            <p:cNvSpPr/>
            <p:nvPr/>
          </p:nvSpPr>
          <p:spPr>
            <a:xfrm>
              <a:off x="9547653" y="4518464"/>
              <a:ext cx="700216" cy="337752"/>
            </a:xfrm>
            <a:prstGeom prst="rect">
              <a:avLst/>
            </a:prstGeom>
            <a:noFill/>
            <a:ln w="127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0010</a:t>
              </a:r>
              <a:r>
                <a:rPr lang="en-US" sz="1200" dirty="0">
                  <a:solidFill>
                    <a:srgbClr val="FF0000"/>
                  </a:solidFill>
                </a:rPr>
                <a:t>11</a:t>
              </a:r>
            </a:p>
          </p:txBody>
        </p:sp>
      </p:grpSp>
      <p:sp>
        <p:nvSpPr>
          <p:cNvPr id="113" name="Title 112">
            <a:extLst>
              <a:ext uri="{FF2B5EF4-FFF2-40B4-BE49-F238E27FC236}">
                <a16:creationId xmlns:a16="http://schemas.microsoft.com/office/drawing/2014/main" id="{0CE67711-5CE8-4B48-943A-84D58A6E4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vs Byte Address (and offsets)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8BAFAA90-210A-E94C-AC39-416BF7FFD4FC}"/>
              </a:ext>
            </a:extLst>
          </p:cNvPr>
          <p:cNvSpPr txBox="1"/>
          <p:nvPr/>
        </p:nvSpPr>
        <p:spPr>
          <a:xfrm>
            <a:off x="618061" y="4751669"/>
            <a:ext cx="1259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 offset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777FD849-5BD9-A54E-9ED5-62005362BDDD}"/>
              </a:ext>
            </a:extLst>
          </p:cNvPr>
          <p:cNvSpPr txBox="1"/>
          <p:nvPr/>
        </p:nvSpPr>
        <p:spPr>
          <a:xfrm>
            <a:off x="618061" y="4089991"/>
            <a:ext cx="1447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word address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E9493F06-6641-5545-8029-817385E7BCED}"/>
              </a:ext>
            </a:extLst>
          </p:cNvPr>
          <p:cNvSpPr txBox="1"/>
          <p:nvPr/>
        </p:nvSpPr>
        <p:spPr>
          <a:xfrm>
            <a:off x="618061" y="3444103"/>
            <a:ext cx="1379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byte address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CCFDE4E-AA5E-AC47-B5C0-AD663FE2CFCB}"/>
              </a:ext>
            </a:extLst>
          </p:cNvPr>
          <p:cNvSpPr txBox="1"/>
          <p:nvPr/>
        </p:nvSpPr>
        <p:spPr>
          <a:xfrm>
            <a:off x="1008103" y="2867721"/>
            <a:ext cx="59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1C1D9F9F-9DED-D146-8991-807784A23F21}"/>
              </a:ext>
            </a:extLst>
          </p:cNvPr>
          <p:cNvSpPr txBox="1"/>
          <p:nvPr/>
        </p:nvSpPr>
        <p:spPr>
          <a:xfrm>
            <a:off x="577178" y="2246064"/>
            <a:ext cx="1410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integer index</a:t>
            </a:r>
          </a:p>
        </p:txBody>
      </p:sp>
    </p:spTree>
    <p:extLst>
      <p:ext uri="{BB962C8B-B14F-4D97-AF65-F5344CB8AC3E}">
        <p14:creationId xmlns:p14="http://schemas.microsoft.com/office/powerpoint/2010/main" val="144712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17" grpId="0"/>
      <p:bldP spid="118" grpId="0"/>
      <p:bldP spid="71" grpId="0"/>
      <p:bldP spid="7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112">
            <a:extLst>
              <a:ext uri="{FF2B5EF4-FFF2-40B4-BE49-F238E27FC236}">
                <a16:creationId xmlns:a16="http://schemas.microsoft.com/office/drawing/2014/main" id="{0CE67711-5CE8-4B48-943A-84D58A6E4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1112"/>
            <a:ext cx="10515600" cy="798376"/>
          </a:xfrm>
        </p:spPr>
        <p:txBody>
          <a:bodyPr/>
          <a:lstStyle/>
          <a:p>
            <a:pPr algn="ctr"/>
            <a:r>
              <a:rPr lang="en-US" dirty="0"/>
              <a:t>Memory Address and Mailing Address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994C81-0EDE-DF47-B559-C2982B282054}"/>
              </a:ext>
            </a:extLst>
          </p:cNvPr>
          <p:cNvSpPr/>
          <p:nvPr/>
        </p:nvSpPr>
        <p:spPr>
          <a:xfrm>
            <a:off x="2355623" y="2594291"/>
            <a:ext cx="4661453" cy="4298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0 1 1 0 0 1 1 0 0 0 0 1 1 0 1 0 1 1 0 1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6AC1111-7227-2C48-8269-D74BD09399BC}"/>
              </a:ext>
            </a:extLst>
          </p:cNvPr>
          <p:cNvSpPr txBox="1"/>
          <p:nvPr/>
        </p:nvSpPr>
        <p:spPr>
          <a:xfrm>
            <a:off x="9213125" y="4498925"/>
            <a:ext cx="1062681" cy="42062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Unit 318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1F4A81-5EBC-BC4C-B924-4FB82753C0F7}"/>
              </a:ext>
            </a:extLst>
          </p:cNvPr>
          <p:cNvSpPr txBox="1"/>
          <p:nvPr/>
        </p:nvSpPr>
        <p:spPr>
          <a:xfrm>
            <a:off x="7432215" y="4498925"/>
            <a:ext cx="1781998" cy="4206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54 Rainey Street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8C6A802-DB24-DF48-9B9D-5A8BA9396AF4}"/>
              </a:ext>
            </a:extLst>
          </p:cNvPr>
          <p:cNvSpPr txBox="1"/>
          <p:nvPr/>
        </p:nvSpPr>
        <p:spPr>
          <a:xfrm>
            <a:off x="5471292" y="4498925"/>
            <a:ext cx="1960922" cy="420624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Austin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9D0A82F-9091-ED4C-847D-DBDF189D11D6}"/>
              </a:ext>
            </a:extLst>
          </p:cNvPr>
          <p:cNvSpPr txBox="1"/>
          <p:nvPr/>
        </p:nvSpPr>
        <p:spPr>
          <a:xfrm>
            <a:off x="2367082" y="4498925"/>
            <a:ext cx="3104210" cy="42062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Kentucky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52CE1CE-ABBE-E745-BC9A-D5CF699C2602}"/>
              </a:ext>
            </a:extLst>
          </p:cNvPr>
          <p:cNvSpPr/>
          <p:nvPr/>
        </p:nvSpPr>
        <p:spPr>
          <a:xfrm>
            <a:off x="7017076" y="2594291"/>
            <a:ext cx="1737360" cy="42983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1 0 0 0 1 1 1 </a:t>
            </a:r>
            <a:endParaRPr lang="en-US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7F89B0-16EA-F549-AE10-3B89B789F2A4}"/>
              </a:ext>
            </a:extLst>
          </p:cNvPr>
          <p:cNvSpPr/>
          <p:nvPr/>
        </p:nvSpPr>
        <p:spPr>
          <a:xfrm>
            <a:off x="8754436" y="2594291"/>
            <a:ext cx="760685" cy="42983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1 0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A58982-E84D-8648-BDEE-CFD5AD98859E}"/>
              </a:ext>
            </a:extLst>
          </p:cNvPr>
          <p:cNvSpPr/>
          <p:nvPr/>
        </p:nvSpPr>
        <p:spPr>
          <a:xfrm>
            <a:off x="9515121" y="2594291"/>
            <a:ext cx="760685" cy="429831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1 1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3391141-C0A6-3C42-8E6D-3AEC91777DD4}"/>
              </a:ext>
            </a:extLst>
          </p:cNvPr>
          <p:cNvSpPr txBox="1"/>
          <p:nvPr/>
        </p:nvSpPr>
        <p:spPr>
          <a:xfrm>
            <a:off x="9201666" y="3471193"/>
            <a:ext cx="1062681" cy="4206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Unit 318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95126E5-5825-254B-85D0-A0FAE87BA53F}"/>
              </a:ext>
            </a:extLst>
          </p:cNvPr>
          <p:cNvSpPr txBox="1"/>
          <p:nvPr/>
        </p:nvSpPr>
        <p:spPr>
          <a:xfrm>
            <a:off x="7420756" y="3471193"/>
            <a:ext cx="1781998" cy="4206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54 Rainey Street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8A1F0BD-0117-1848-952F-154AE9F0366E}"/>
              </a:ext>
            </a:extLst>
          </p:cNvPr>
          <p:cNvSpPr txBox="1"/>
          <p:nvPr/>
        </p:nvSpPr>
        <p:spPr>
          <a:xfrm>
            <a:off x="5459833" y="3471193"/>
            <a:ext cx="1960922" cy="4206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Austin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F2334DB-DBE0-B344-AAAC-2752A10FDCC7}"/>
              </a:ext>
            </a:extLst>
          </p:cNvPr>
          <p:cNvSpPr txBox="1"/>
          <p:nvPr/>
        </p:nvSpPr>
        <p:spPr>
          <a:xfrm>
            <a:off x="2355623" y="3471193"/>
            <a:ext cx="3104210" cy="4206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Texas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096CD2-C36C-7747-A2D6-57D07B069648}"/>
              </a:ext>
            </a:extLst>
          </p:cNvPr>
          <p:cNvSpPr txBox="1"/>
          <p:nvPr/>
        </p:nvSpPr>
        <p:spPr>
          <a:xfrm>
            <a:off x="4446552" y="1981937"/>
            <a:ext cx="478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24A31D-C346-C94D-AE16-8A5E0F916725}"/>
              </a:ext>
            </a:extLst>
          </p:cNvPr>
          <p:cNvSpPr txBox="1"/>
          <p:nvPr/>
        </p:nvSpPr>
        <p:spPr>
          <a:xfrm>
            <a:off x="7539475" y="1981937"/>
            <a:ext cx="692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index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F2EDC6-7442-EB48-9E9B-B34B060FFC94}"/>
              </a:ext>
            </a:extLst>
          </p:cNvPr>
          <p:cNvSpPr txBox="1"/>
          <p:nvPr/>
        </p:nvSpPr>
        <p:spPr>
          <a:xfrm>
            <a:off x="8700439" y="1843438"/>
            <a:ext cx="879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block</a:t>
            </a:r>
          </a:p>
          <a:p>
            <a:pPr algn="ctr"/>
            <a:r>
              <a:rPr lang="en-US" dirty="0"/>
              <a:t>offset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A7F2273-B9BE-F54B-9C9C-646ADA8DC572}"/>
              </a:ext>
            </a:extLst>
          </p:cNvPr>
          <p:cNvSpPr txBox="1"/>
          <p:nvPr/>
        </p:nvSpPr>
        <p:spPr>
          <a:xfrm>
            <a:off x="9455750" y="1843438"/>
            <a:ext cx="879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word offset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B88E27-6095-894B-BCBD-0B7386A628DC}"/>
              </a:ext>
            </a:extLst>
          </p:cNvPr>
          <p:cNvSpPr txBox="1"/>
          <p:nvPr/>
        </p:nvSpPr>
        <p:spPr>
          <a:xfrm>
            <a:off x="999179" y="2463885"/>
            <a:ext cx="976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memory</a:t>
            </a:r>
          </a:p>
          <a:p>
            <a:pPr algn="ctr"/>
            <a:r>
              <a:rPr lang="en-US" dirty="0"/>
              <a:t>address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A7D8C79-90B3-3B42-BC21-69E8904BC6A8}"/>
              </a:ext>
            </a:extLst>
          </p:cNvPr>
          <p:cNvSpPr txBox="1"/>
          <p:nvPr/>
        </p:nvSpPr>
        <p:spPr>
          <a:xfrm>
            <a:off x="999178" y="3327354"/>
            <a:ext cx="9761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street</a:t>
            </a:r>
          </a:p>
          <a:p>
            <a:pPr algn="ctr"/>
            <a:r>
              <a:rPr lang="en-US" dirty="0"/>
              <a:t>address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49EFFC-1B2F-FE49-9FA9-DD2405C2D774}"/>
              </a:ext>
            </a:extLst>
          </p:cNvPr>
          <p:cNvSpPr txBox="1"/>
          <p:nvPr/>
        </p:nvSpPr>
        <p:spPr>
          <a:xfrm>
            <a:off x="2024238" y="5347598"/>
            <a:ext cx="378989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Chalkduster" panose="03050602040202020205" pitchFamily="66" charset="77"/>
              </a:rPr>
              <a:t>high-order bits uniquely distinguishes address</a:t>
            </a:r>
          </a:p>
        </p:txBody>
      </p:sp>
    </p:spTree>
    <p:extLst>
      <p:ext uri="{BB962C8B-B14F-4D97-AF65-F5344CB8AC3E}">
        <p14:creationId xmlns:p14="http://schemas.microsoft.com/office/powerpoint/2010/main" val="387918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AE3F3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2CC"/>
                                      </p:to>
                                    </p:animClr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6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2F1DA"/>
                                      </p:to>
                                    </p:animClr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BE6D6"/>
                                      </p:to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AE3F3"/>
                                      </p:to>
                                    </p:animClr>
                                    <p:set>
                                      <p:cBhvr>
                                        <p:cTn id="6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2CC"/>
                                      </p:to>
                                    </p:animClr>
                                    <p:set>
                                      <p:cBhvr>
                                        <p:cTn id="7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2F1DA"/>
                                      </p:to>
                                    </p:animClr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8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BE6D6"/>
                                      </p:to>
                                    </p:animClr>
                                    <p:set>
                                      <p:cBhvr>
                                        <p:cTn id="8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2" grpId="0"/>
      <p:bldP spid="16" grpId="0"/>
      <p:bldP spid="17" grpId="0"/>
      <p:bldP spid="18" grpId="0"/>
      <p:bldP spid="20" grpId="0"/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469686" y="656229"/>
            <a:ext cx="4648200" cy="762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400" b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Direct Mapping with Word Address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687FA1-B3F2-C14A-83E0-3BADA189552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880725" y="6459538"/>
            <a:ext cx="1311275" cy="365125"/>
          </a:xfrm>
        </p:spPr>
        <p:txBody>
          <a:bodyPr/>
          <a:lstStyle/>
          <a:p>
            <a:fld id="{05159610-9004-7540-803D-C5F815CAC0C5}" type="slidenum">
              <a:rPr lang="en-US" smtClean="0"/>
              <a:t>36</a:t>
            </a:fld>
            <a:endParaRPr lang="en-US"/>
          </a:p>
        </p:txBody>
      </p:sp>
      <p:grpSp>
        <p:nvGrpSpPr>
          <p:cNvPr id="52226" name="Group 3"/>
          <p:cNvGrpSpPr>
            <a:grpSpLocks/>
          </p:cNvGrpSpPr>
          <p:nvPr/>
        </p:nvGrpSpPr>
        <p:grpSpPr bwMode="auto">
          <a:xfrm>
            <a:off x="4274129" y="2659543"/>
            <a:ext cx="990600" cy="1219200"/>
            <a:chOff x="1344" y="1056"/>
            <a:chExt cx="624" cy="768"/>
          </a:xfrm>
        </p:grpSpPr>
        <p:sp>
          <p:nvSpPr>
            <p:cNvPr id="52294" name="Rectangle 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52295" name="Line 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52296" name="Line 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52297" name="Line 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52227" name="Line 8"/>
          <p:cNvSpPr>
            <a:spLocks noChangeShapeType="1"/>
          </p:cNvSpPr>
          <p:nvPr/>
        </p:nvSpPr>
        <p:spPr bwMode="auto">
          <a:xfrm>
            <a:off x="6331529" y="20499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28" name="Line 9"/>
          <p:cNvSpPr>
            <a:spLocks noChangeShapeType="1"/>
          </p:cNvSpPr>
          <p:nvPr/>
        </p:nvSpPr>
        <p:spPr bwMode="auto">
          <a:xfrm>
            <a:off x="6331529" y="17451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29" name="Line 10"/>
          <p:cNvSpPr>
            <a:spLocks noChangeShapeType="1"/>
          </p:cNvSpPr>
          <p:nvPr/>
        </p:nvSpPr>
        <p:spPr bwMode="auto">
          <a:xfrm>
            <a:off x="6331529" y="23547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0" name="Line 11"/>
          <p:cNvSpPr>
            <a:spLocks noChangeShapeType="1"/>
          </p:cNvSpPr>
          <p:nvPr/>
        </p:nvSpPr>
        <p:spPr bwMode="auto">
          <a:xfrm>
            <a:off x="6331529" y="14403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1" name="Line 12"/>
          <p:cNvSpPr>
            <a:spLocks noChangeShapeType="1"/>
          </p:cNvSpPr>
          <p:nvPr/>
        </p:nvSpPr>
        <p:spPr bwMode="auto">
          <a:xfrm>
            <a:off x="6331529" y="1440343"/>
            <a:ext cx="0" cy="36576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2" name="Line 13"/>
          <p:cNvSpPr>
            <a:spLocks noChangeShapeType="1"/>
          </p:cNvSpPr>
          <p:nvPr/>
        </p:nvSpPr>
        <p:spPr bwMode="auto">
          <a:xfrm>
            <a:off x="7322129" y="1440343"/>
            <a:ext cx="0" cy="36576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3" name="Line 14"/>
          <p:cNvSpPr>
            <a:spLocks noChangeShapeType="1"/>
          </p:cNvSpPr>
          <p:nvPr/>
        </p:nvSpPr>
        <p:spPr bwMode="auto">
          <a:xfrm flipH="1" flipV="1">
            <a:off x="6331529" y="57075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4" name="Line 15"/>
          <p:cNvSpPr>
            <a:spLocks noChangeShapeType="1"/>
          </p:cNvSpPr>
          <p:nvPr/>
        </p:nvSpPr>
        <p:spPr bwMode="auto">
          <a:xfrm flipH="1" flipV="1">
            <a:off x="6331529" y="60123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5" name="Line 16"/>
          <p:cNvSpPr>
            <a:spLocks noChangeShapeType="1"/>
          </p:cNvSpPr>
          <p:nvPr/>
        </p:nvSpPr>
        <p:spPr bwMode="auto">
          <a:xfrm flipH="1" flipV="1">
            <a:off x="6331529" y="54027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6" name="Line 17"/>
          <p:cNvSpPr>
            <a:spLocks noChangeShapeType="1"/>
          </p:cNvSpPr>
          <p:nvPr/>
        </p:nvSpPr>
        <p:spPr bwMode="auto">
          <a:xfrm flipH="1" flipV="1">
            <a:off x="6331529" y="63171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7" name="Line 18"/>
          <p:cNvSpPr>
            <a:spLocks noChangeShapeType="1"/>
          </p:cNvSpPr>
          <p:nvPr/>
        </p:nvSpPr>
        <p:spPr bwMode="auto">
          <a:xfrm flipH="1" flipV="1">
            <a:off x="7322129" y="5097943"/>
            <a:ext cx="0" cy="12192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38" name="Text Box 19"/>
          <p:cNvSpPr txBox="1">
            <a:spLocks noChangeArrowheads="1"/>
          </p:cNvSpPr>
          <p:nvPr/>
        </p:nvSpPr>
        <p:spPr bwMode="auto">
          <a:xfrm>
            <a:off x="2731079" y="2578583"/>
            <a:ext cx="4191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00</a:t>
            </a:r>
          </a:p>
        </p:txBody>
      </p:sp>
      <p:sp>
        <p:nvSpPr>
          <p:cNvPr id="52239" name="Text Box 20"/>
          <p:cNvSpPr txBox="1">
            <a:spLocks noChangeArrowheads="1"/>
          </p:cNvSpPr>
          <p:nvPr/>
        </p:nvSpPr>
        <p:spPr bwMode="auto">
          <a:xfrm>
            <a:off x="2750129" y="2964343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01</a:t>
            </a:r>
          </a:p>
        </p:txBody>
      </p:sp>
      <p:sp>
        <p:nvSpPr>
          <p:cNvPr id="52240" name="Text Box 21"/>
          <p:cNvSpPr txBox="1">
            <a:spLocks noChangeArrowheads="1"/>
          </p:cNvSpPr>
          <p:nvPr/>
        </p:nvSpPr>
        <p:spPr bwMode="auto">
          <a:xfrm>
            <a:off x="2750129" y="3269143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10</a:t>
            </a:r>
          </a:p>
        </p:txBody>
      </p:sp>
      <p:sp>
        <p:nvSpPr>
          <p:cNvPr id="52241" name="Text Box 22"/>
          <p:cNvSpPr txBox="1">
            <a:spLocks noChangeArrowheads="1"/>
          </p:cNvSpPr>
          <p:nvPr/>
        </p:nvSpPr>
        <p:spPr bwMode="auto">
          <a:xfrm>
            <a:off x="2750129" y="3573943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11</a:t>
            </a:r>
          </a:p>
        </p:txBody>
      </p:sp>
      <p:sp>
        <p:nvSpPr>
          <p:cNvPr id="52242" name="Text Box 23"/>
          <p:cNvSpPr txBox="1">
            <a:spLocks noChangeArrowheads="1"/>
          </p:cNvSpPr>
          <p:nvPr/>
        </p:nvSpPr>
        <p:spPr bwMode="auto">
          <a:xfrm>
            <a:off x="3435929" y="1483427"/>
            <a:ext cx="762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>
                <a:solidFill>
                  <a:srgbClr val="000000"/>
                </a:solidFill>
                <a:latin typeface="Calibri" charset="0"/>
              </a:rPr>
              <a:t>Cache</a:t>
            </a:r>
          </a:p>
        </p:txBody>
      </p:sp>
      <p:sp>
        <p:nvSpPr>
          <p:cNvPr id="52243" name="Text Box 25"/>
          <p:cNvSpPr txBox="1">
            <a:spLocks noChangeArrowheads="1"/>
          </p:cNvSpPr>
          <p:nvPr/>
        </p:nvSpPr>
        <p:spPr bwMode="auto">
          <a:xfrm>
            <a:off x="7550729" y="833368"/>
            <a:ext cx="15573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>
                <a:solidFill>
                  <a:srgbClr val="000000"/>
                </a:solidFill>
                <a:latin typeface="Calibri" charset="0"/>
              </a:rPr>
              <a:t>Main Memory</a:t>
            </a:r>
          </a:p>
        </p:txBody>
      </p:sp>
      <p:sp>
        <p:nvSpPr>
          <p:cNvPr id="1660954" name="Text Box 26"/>
          <p:cNvSpPr txBox="1">
            <a:spLocks noChangeArrowheads="1"/>
          </p:cNvSpPr>
          <p:nvPr/>
        </p:nvSpPr>
        <p:spPr bwMode="auto">
          <a:xfrm>
            <a:off x="8312729" y="3761512"/>
            <a:ext cx="2743200" cy="18161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>
                <a:solidFill>
                  <a:srgbClr val="C00000"/>
                </a:solidFill>
                <a:latin typeface="Calibri" charset="0"/>
              </a:rPr>
              <a:t>How do we find it?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600" i="1">
              <a:solidFill>
                <a:srgbClr val="C00000"/>
              </a:solidFill>
              <a:latin typeface="Calibri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>
                <a:solidFill>
                  <a:srgbClr val="C00000"/>
                </a:solidFill>
                <a:latin typeface="Calibri" charset="0"/>
              </a:rPr>
              <a:t>Use next 2 low-order memory address bits to determine which cache block (i.e., modulo the number of blocks in the cache)</a:t>
            </a:r>
          </a:p>
        </p:txBody>
      </p:sp>
      <p:sp>
        <p:nvSpPr>
          <p:cNvPr id="52245" name="Line 27"/>
          <p:cNvSpPr>
            <a:spLocks noChangeShapeType="1"/>
          </p:cNvSpPr>
          <p:nvPr/>
        </p:nvSpPr>
        <p:spPr bwMode="auto">
          <a:xfrm>
            <a:off x="6331529" y="26595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46" name="Line 28"/>
          <p:cNvSpPr>
            <a:spLocks noChangeShapeType="1"/>
          </p:cNvSpPr>
          <p:nvPr/>
        </p:nvSpPr>
        <p:spPr bwMode="auto">
          <a:xfrm>
            <a:off x="6331529" y="29643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47" name="Line 29"/>
          <p:cNvSpPr>
            <a:spLocks noChangeShapeType="1"/>
          </p:cNvSpPr>
          <p:nvPr/>
        </p:nvSpPr>
        <p:spPr bwMode="auto">
          <a:xfrm>
            <a:off x="6331529" y="32691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48" name="Line 30"/>
          <p:cNvSpPr>
            <a:spLocks noChangeShapeType="1"/>
          </p:cNvSpPr>
          <p:nvPr/>
        </p:nvSpPr>
        <p:spPr bwMode="auto">
          <a:xfrm>
            <a:off x="6331529" y="35739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49" name="Line 31"/>
          <p:cNvSpPr>
            <a:spLocks noChangeShapeType="1"/>
          </p:cNvSpPr>
          <p:nvPr/>
        </p:nvSpPr>
        <p:spPr bwMode="auto">
          <a:xfrm>
            <a:off x="6331529" y="38787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50" name="Line 32"/>
          <p:cNvSpPr>
            <a:spLocks noChangeShapeType="1"/>
          </p:cNvSpPr>
          <p:nvPr/>
        </p:nvSpPr>
        <p:spPr bwMode="auto">
          <a:xfrm>
            <a:off x="6331529" y="41835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51" name="Line 33"/>
          <p:cNvSpPr>
            <a:spLocks noChangeShapeType="1"/>
          </p:cNvSpPr>
          <p:nvPr/>
        </p:nvSpPr>
        <p:spPr bwMode="auto">
          <a:xfrm>
            <a:off x="6331529" y="50979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52" name="Line 34"/>
          <p:cNvSpPr>
            <a:spLocks noChangeShapeType="1"/>
          </p:cNvSpPr>
          <p:nvPr/>
        </p:nvSpPr>
        <p:spPr bwMode="auto">
          <a:xfrm>
            <a:off x="6331529" y="44883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52253" name="Line 35"/>
          <p:cNvSpPr>
            <a:spLocks noChangeShapeType="1"/>
          </p:cNvSpPr>
          <p:nvPr/>
        </p:nvSpPr>
        <p:spPr bwMode="auto">
          <a:xfrm>
            <a:off x="6331529" y="4793143"/>
            <a:ext cx="99060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grpSp>
        <p:nvGrpSpPr>
          <p:cNvPr id="52254" name="Group 36"/>
          <p:cNvGrpSpPr>
            <a:grpSpLocks/>
          </p:cNvGrpSpPr>
          <p:nvPr/>
        </p:nvGrpSpPr>
        <p:grpSpPr bwMode="auto">
          <a:xfrm>
            <a:off x="3664529" y="2659543"/>
            <a:ext cx="609600" cy="1219200"/>
            <a:chOff x="1344" y="1056"/>
            <a:chExt cx="624" cy="768"/>
          </a:xfrm>
        </p:grpSpPr>
        <p:sp>
          <p:nvSpPr>
            <p:cNvPr id="52290" name="Rectangle 37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52291" name="Line 38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52292" name="Line 39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52293" name="Line 40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52255" name="Text Box 41"/>
          <p:cNvSpPr txBox="1">
            <a:spLocks noChangeArrowheads="1"/>
          </p:cNvSpPr>
          <p:nvPr/>
        </p:nvSpPr>
        <p:spPr bwMode="auto">
          <a:xfrm>
            <a:off x="3664530" y="2202343"/>
            <a:ext cx="4984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F06157"/>
                </a:solidFill>
                <a:latin typeface="Calibri" charset="0"/>
              </a:rPr>
              <a:t>Tag</a:t>
            </a:r>
          </a:p>
        </p:txBody>
      </p:sp>
      <p:sp>
        <p:nvSpPr>
          <p:cNvPr id="52256" name="Text Box 42"/>
          <p:cNvSpPr txBox="1">
            <a:spLocks noChangeArrowheads="1"/>
          </p:cNvSpPr>
          <p:nvPr/>
        </p:nvSpPr>
        <p:spPr bwMode="auto">
          <a:xfrm>
            <a:off x="4426530" y="2202343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Data</a:t>
            </a:r>
          </a:p>
        </p:txBody>
      </p:sp>
      <p:sp>
        <p:nvSpPr>
          <p:cNvPr id="52257" name="Rectangle 43" descr="5%"/>
          <p:cNvSpPr>
            <a:spLocks noChangeArrowheads="1"/>
          </p:cNvSpPr>
          <p:nvPr/>
        </p:nvSpPr>
        <p:spPr bwMode="auto">
          <a:xfrm>
            <a:off x="6331529" y="1440343"/>
            <a:ext cx="990600" cy="3048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59" name="Rectangle 45" descr="5%"/>
          <p:cNvSpPr>
            <a:spLocks noChangeArrowheads="1"/>
          </p:cNvSpPr>
          <p:nvPr/>
        </p:nvSpPr>
        <p:spPr bwMode="auto">
          <a:xfrm>
            <a:off x="6331529" y="2354745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0" name="Rectangle 46" descr="5%"/>
          <p:cNvSpPr>
            <a:spLocks noChangeArrowheads="1"/>
          </p:cNvSpPr>
          <p:nvPr/>
        </p:nvSpPr>
        <p:spPr bwMode="auto">
          <a:xfrm>
            <a:off x="6331529" y="3573945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1" name="Rectangle 47" descr="5%"/>
          <p:cNvSpPr>
            <a:spLocks noChangeArrowheads="1"/>
          </p:cNvSpPr>
          <p:nvPr/>
        </p:nvSpPr>
        <p:spPr bwMode="auto">
          <a:xfrm>
            <a:off x="6331529" y="4793145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2" name="Rectangle 48" descr="5%"/>
          <p:cNvSpPr>
            <a:spLocks noChangeArrowheads="1"/>
          </p:cNvSpPr>
          <p:nvPr/>
        </p:nvSpPr>
        <p:spPr bwMode="auto">
          <a:xfrm>
            <a:off x="6331529" y="5707545"/>
            <a:ext cx="990600" cy="304800"/>
          </a:xfrm>
          <a:prstGeom prst="rect">
            <a:avLst/>
          </a:prstGeom>
          <a:solidFill>
            <a:srgbClr val="FFF5D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3" name="Rectangle 49" descr="5%"/>
          <p:cNvSpPr>
            <a:spLocks noChangeArrowheads="1"/>
          </p:cNvSpPr>
          <p:nvPr/>
        </p:nvSpPr>
        <p:spPr bwMode="auto">
          <a:xfrm>
            <a:off x="6331529" y="4488345"/>
            <a:ext cx="990600" cy="304800"/>
          </a:xfrm>
          <a:prstGeom prst="rect">
            <a:avLst/>
          </a:prstGeom>
          <a:solidFill>
            <a:srgbClr val="FFF5D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4" name="Rectangle 50" descr="5%"/>
          <p:cNvSpPr>
            <a:spLocks noChangeArrowheads="1"/>
          </p:cNvSpPr>
          <p:nvPr/>
        </p:nvSpPr>
        <p:spPr bwMode="auto">
          <a:xfrm>
            <a:off x="6331529" y="3269145"/>
            <a:ext cx="990600" cy="304800"/>
          </a:xfrm>
          <a:prstGeom prst="rect">
            <a:avLst/>
          </a:prstGeom>
          <a:solidFill>
            <a:srgbClr val="FFF5D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5" name="Rectangle 51" descr="5%"/>
          <p:cNvSpPr>
            <a:spLocks noChangeArrowheads="1"/>
          </p:cNvSpPr>
          <p:nvPr/>
        </p:nvSpPr>
        <p:spPr bwMode="auto">
          <a:xfrm>
            <a:off x="6331529" y="2049945"/>
            <a:ext cx="990600" cy="304800"/>
          </a:xfrm>
          <a:prstGeom prst="rect">
            <a:avLst/>
          </a:prstGeom>
          <a:solidFill>
            <a:srgbClr val="FFF5D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7" name="Rectangle 53" descr="5%"/>
          <p:cNvSpPr>
            <a:spLocks noChangeArrowheads="1"/>
          </p:cNvSpPr>
          <p:nvPr/>
        </p:nvSpPr>
        <p:spPr bwMode="auto">
          <a:xfrm>
            <a:off x="6331529" y="1440345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69" name="Rectangle 55" descr="5%"/>
          <p:cNvSpPr>
            <a:spLocks noChangeArrowheads="1"/>
          </p:cNvSpPr>
          <p:nvPr/>
        </p:nvSpPr>
        <p:spPr bwMode="auto">
          <a:xfrm>
            <a:off x="6331529" y="2659545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0" name="Rectangle 56" descr="5%"/>
          <p:cNvSpPr>
            <a:spLocks noChangeArrowheads="1"/>
          </p:cNvSpPr>
          <p:nvPr/>
        </p:nvSpPr>
        <p:spPr bwMode="auto">
          <a:xfrm>
            <a:off x="6331529" y="3878745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1" name="Rectangle 57" descr="5%"/>
          <p:cNvSpPr>
            <a:spLocks noChangeArrowheads="1"/>
          </p:cNvSpPr>
          <p:nvPr/>
        </p:nvSpPr>
        <p:spPr bwMode="auto">
          <a:xfrm>
            <a:off x="6331529" y="5097945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2" name="Rectangle 58" descr="5%"/>
          <p:cNvSpPr>
            <a:spLocks noChangeArrowheads="1"/>
          </p:cNvSpPr>
          <p:nvPr/>
        </p:nvSpPr>
        <p:spPr bwMode="auto">
          <a:xfrm>
            <a:off x="6331529" y="5402745"/>
            <a:ext cx="990600" cy="304800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3" name="Rectangle 59" descr="5%"/>
          <p:cNvSpPr>
            <a:spLocks noChangeArrowheads="1"/>
          </p:cNvSpPr>
          <p:nvPr/>
        </p:nvSpPr>
        <p:spPr bwMode="auto">
          <a:xfrm>
            <a:off x="6331529" y="4183545"/>
            <a:ext cx="990600" cy="304800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4" name="Rectangle 60" descr="5%"/>
          <p:cNvSpPr>
            <a:spLocks noChangeArrowheads="1"/>
          </p:cNvSpPr>
          <p:nvPr/>
        </p:nvSpPr>
        <p:spPr bwMode="auto">
          <a:xfrm>
            <a:off x="6331529" y="2964345"/>
            <a:ext cx="990600" cy="304800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75" name="Rectangle 61" descr="5%"/>
          <p:cNvSpPr>
            <a:spLocks noChangeArrowheads="1"/>
          </p:cNvSpPr>
          <p:nvPr/>
        </p:nvSpPr>
        <p:spPr bwMode="auto">
          <a:xfrm>
            <a:off x="6331529" y="1745145"/>
            <a:ext cx="990600" cy="304800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1660991" name="Text Box 63"/>
          <p:cNvSpPr txBox="1">
            <a:spLocks noChangeArrowheads="1"/>
          </p:cNvSpPr>
          <p:nvPr/>
        </p:nvSpPr>
        <p:spPr bwMode="auto">
          <a:xfrm>
            <a:off x="845129" y="4634393"/>
            <a:ext cx="2819400" cy="15700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>
                <a:solidFill>
                  <a:srgbClr val="C00000"/>
                </a:solidFill>
                <a:latin typeface="Calibri" charset="0"/>
              </a:rPr>
              <a:t>Do we have the right value?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600" i="1">
              <a:solidFill>
                <a:srgbClr val="C00000"/>
              </a:solidFill>
              <a:latin typeface="Calibri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>
                <a:solidFill>
                  <a:srgbClr val="C00000"/>
                </a:solidFill>
                <a:latin typeface="Calibri" charset="0"/>
              </a:rPr>
              <a:t>Compare the cache tag to the high order 2 memory address bits to tell if the memory block is in the cache</a:t>
            </a:r>
          </a:p>
        </p:txBody>
      </p:sp>
      <p:sp>
        <p:nvSpPr>
          <p:cNvPr id="52278" name="Text Box 69"/>
          <p:cNvSpPr txBox="1">
            <a:spLocks noChangeArrowheads="1"/>
          </p:cNvSpPr>
          <p:nvPr/>
        </p:nvSpPr>
        <p:spPr bwMode="auto">
          <a:xfrm>
            <a:off x="3054929" y="2202343"/>
            <a:ext cx="6413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Valid</a:t>
            </a:r>
          </a:p>
        </p:txBody>
      </p:sp>
      <p:sp>
        <p:nvSpPr>
          <p:cNvPr id="52279" name="Text Box 91"/>
          <p:cNvSpPr txBox="1">
            <a:spLocks noChangeArrowheads="1"/>
          </p:cNvSpPr>
          <p:nvPr/>
        </p:nvSpPr>
        <p:spPr bwMode="auto">
          <a:xfrm>
            <a:off x="7322129" y="1457927"/>
            <a:ext cx="990600" cy="496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11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</p:txBody>
      </p:sp>
      <p:sp>
        <p:nvSpPr>
          <p:cNvPr id="52280" name="Text Box 92"/>
          <p:cNvSpPr txBox="1">
            <a:spLocks noChangeArrowheads="1"/>
          </p:cNvSpPr>
          <p:nvPr/>
        </p:nvSpPr>
        <p:spPr bwMode="auto">
          <a:xfrm>
            <a:off x="8312729" y="1704113"/>
            <a:ext cx="2743200" cy="10779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 dirty="0">
                <a:solidFill>
                  <a:srgbClr val="C00000"/>
                </a:solidFill>
                <a:latin typeface="Calibri" charset="0"/>
              </a:rPr>
              <a:t>One-word blocks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600" i="1" dirty="0">
              <a:solidFill>
                <a:srgbClr val="C00000"/>
              </a:solidFill>
              <a:latin typeface="Calibri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600" i="1" dirty="0">
                <a:solidFill>
                  <a:srgbClr val="C00000"/>
                </a:solidFill>
                <a:latin typeface="Calibri" charset="0"/>
              </a:rPr>
              <a:t>Two low-order bits define the byte in the word (32-bit words)</a:t>
            </a:r>
          </a:p>
        </p:txBody>
      </p:sp>
      <p:sp>
        <p:nvSpPr>
          <p:cNvPr id="52281" name="Text Box 95"/>
          <p:cNvSpPr txBox="1">
            <a:spLocks noChangeArrowheads="1"/>
          </p:cNvSpPr>
          <p:nvPr/>
        </p:nvSpPr>
        <p:spPr bwMode="auto">
          <a:xfrm>
            <a:off x="2445330" y="2202343"/>
            <a:ext cx="6969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Index</a:t>
            </a:r>
          </a:p>
        </p:txBody>
      </p:sp>
      <p:sp>
        <p:nvSpPr>
          <p:cNvPr id="52282" name="Rectangle 95"/>
          <p:cNvSpPr>
            <a:spLocks noChangeArrowheads="1"/>
          </p:cNvSpPr>
          <p:nvPr/>
        </p:nvSpPr>
        <p:spPr bwMode="auto">
          <a:xfrm>
            <a:off x="3816929" y="33453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3" name="Rectangle 94"/>
          <p:cNvSpPr>
            <a:spLocks noChangeArrowheads="1"/>
          </p:cNvSpPr>
          <p:nvPr/>
        </p:nvSpPr>
        <p:spPr bwMode="auto">
          <a:xfrm>
            <a:off x="7398329" y="56313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4" name="Rectangle 94"/>
          <p:cNvSpPr>
            <a:spLocks noChangeArrowheads="1"/>
          </p:cNvSpPr>
          <p:nvPr/>
        </p:nvSpPr>
        <p:spPr bwMode="auto">
          <a:xfrm>
            <a:off x="7398329" y="44121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5" name="Rectangle 95"/>
          <p:cNvSpPr>
            <a:spLocks noChangeArrowheads="1"/>
          </p:cNvSpPr>
          <p:nvPr/>
        </p:nvSpPr>
        <p:spPr bwMode="auto">
          <a:xfrm>
            <a:off x="7398329" y="32691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6" name="Rectangle 96"/>
          <p:cNvSpPr>
            <a:spLocks noChangeArrowheads="1"/>
          </p:cNvSpPr>
          <p:nvPr/>
        </p:nvSpPr>
        <p:spPr bwMode="auto">
          <a:xfrm>
            <a:off x="7398329" y="2049943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2287" name="Text Box 20"/>
          <p:cNvSpPr txBox="1">
            <a:spLocks noChangeArrowheads="1"/>
          </p:cNvSpPr>
          <p:nvPr/>
        </p:nvSpPr>
        <p:spPr bwMode="auto">
          <a:xfrm>
            <a:off x="3664529" y="2964343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F06157"/>
                </a:solidFill>
                <a:latin typeface="Calibri" charset="0"/>
              </a:rPr>
              <a:t>01</a:t>
            </a:r>
          </a:p>
        </p:txBody>
      </p:sp>
      <p:sp>
        <p:nvSpPr>
          <p:cNvPr id="52288" name="Text Box 20"/>
          <p:cNvSpPr txBox="1">
            <a:spLocks noChangeArrowheads="1"/>
          </p:cNvSpPr>
          <p:nvPr/>
        </p:nvSpPr>
        <p:spPr bwMode="auto">
          <a:xfrm>
            <a:off x="3207329" y="2964343"/>
            <a:ext cx="312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1</a:t>
            </a:r>
          </a:p>
        </p:txBody>
      </p:sp>
      <p:sp>
        <p:nvSpPr>
          <p:cNvPr id="52289" name="Rectangle 99"/>
          <p:cNvSpPr>
            <a:spLocks noChangeArrowheads="1"/>
          </p:cNvSpPr>
          <p:nvPr/>
        </p:nvSpPr>
        <p:spPr bwMode="auto">
          <a:xfrm>
            <a:off x="6026729" y="2905119"/>
            <a:ext cx="2286000" cy="457200"/>
          </a:xfrm>
          <a:prstGeom prst="rect">
            <a:avLst/>
          </a:prstGeom>
          <a:noFill/>
          <a:ln w="2222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  <a:latin typeface="Calibri" charset="0"/>
            </a:endParaRPr>
          </a:p>
        </p:txBody>
      </p:sp>
      <p:sp>
        <p:nvSpPr>
          <p:cNvPr id="75" name="Rectangle 47" descr="5%">
            <a:extLst>
              <a:ext uri="{FF2B5EF4-FFF2-40B4-BE49-F238E27FC236}">
                <a16:creationId xmlns:a16="http://schemas.microsoft.com/office/drawing/2014/main" id="{A204B24B-0161-D54F-9ADC-E0A7C1190A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1529" y="6052031"/>
            <a:ext cx="990600" cy="304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3" name="Rectangle 44" descr="5%">
            <a:extLst>
              <a:ext uri="{FF2B5EF4-FFF2-40B4-BE49-F238E27FC236}">
                <a16:creationId xmlns:a16="http://schemas.microsoft.com/office/drawing/2014/main" id="{D4016A60-5CCF-5DD9-5287-EE22DED438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9053" y="2600319"/>
            <a:ext cx="990600" cy="304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chemeClr val="accent2">
                  <a:lumMod val="75000"/>
                </a:schemeClr>
              </a:solidFill>
              <a:latin typeface="Calibri" charset="0"/>
            </a:endParaRPr>
          </a:p>
        </p:txBody>
      </p:sp>
      <p:sp>
        <p:nvSpPr>
          <p:cNvPr id="4" name="Rectangle 52" descr="5%">
            <a:extLst>
              <a:ext uri="{FF2B5EF4-FFF2-40B4-BE49-F238E27FC236}">
                <a16:creationId xmlns:a16="http://schemas.microsoft.com/office/drawing/2014/main" id="{C5640787-02F7-54AC-0167-6C17D057FD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9053" y="3514719"/>
            <a:ext cx="990600" cy="304800"/>
          </a:xfrm>
          <a:prstGeom prst="rect">
            <a:avLst/>
          </a:prstGeom>
          <a:solidFill>
            <a:srgbClr val="ADC9DD"/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5" name="Rectangle 54" descr="5%">
            <a:extLst>
              <a:ext uri="{FF2B5EF4-FFF2-40B4-BE49-F238E27FC236}">
                <a16:creationId xmlns:a16="http://schemas.microsoft.com/office/drawing/2014/main" id="{E0A4CCE9-FB08-6AE3-D584-32739D0696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9053" y="2905119"/>
            <a:ext cx="990600" cy="304800"/>
          </a:xfrm>
          <a:prstGeom prst="rect">
            <a:avLst/>
          </a:prstGeom>
          <a:solidFill>
            <a:srgbClr val="C9FFC4"/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6" name="Rectangle 62" descr="5%">
            <a:extLst>
              <a:ext uri="{FF2B5EF4-FFF2-40B4-BE49-F238E27FC236}">
                <a16:creationId xmlns:a16="http://schemas.microsoft.com/office/drawing/2014/main" id="{D619E8DF-2289-0C6B-4435-88BA757C06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09053" y="3209919"/>
            <a:ext cx="990600" cy="304800"/>
          </a:xfrm>
          <a:prstGeom prst="rect">
            <a:avLst/>
          </a:prstGeom>
          <a:solidFill>
            <a:srgbClr val="FFF5DD"/>
          </a:solidFill>
          <a:ln>
            <a:noFill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4752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28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2"/>
          <p:cNvSpPr>
            <a:spLocks noChangeArrowheads="1"/>
          </p:cNvSpPr>
          <p:nvPr/>
        </p:nvSpPr>
        <p:spPr bwMode="auto">
          <a:xfrm>
            <a:off x="1749425" y="659108"/>
            <a:ext cx="316865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/>
          </a:p>
        </p:txBody>
      </p:sp>
      <p:sp>
        <p:nvSpPr>
          <p:cNvPr id="50178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Retrieving Data from Cache with Word Address</a:t>
            </a: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3200401" y="2156120"/>
            <a:ext cx="2982913" cy="3408363"/>
            <a:chOff x="1056" y="1183"/>
            <a:chExt cx="1879" cy="2147"/>
          </a:xfrm>
        </p:grpSpPr>
        <p:sp>
          <p:nvSpPr>
            <p:cNvPr id="50226" name="Freeform 12"/>
            <p:cNvSpPr>
              <a:spLocks/>
            </p:cNvSpPr>
            <p:nvPr/>
          </p:nvSpPr>
          <p:spPr bwMode="auto">
            <a:xfrm>
              <a:off x="2430" y="3165"/>
              <a:ext cx="249" cy="165"/>
            </a:xfrm>
            <a:custGeom>
              <a:avLst/>
              <a:gdLst>
                <a:gd name="T0" fmla="*/ 125 w 249"/>
                <a:gd name="T1" fmla="*/ 162 h 165"/>
                <a:gd name="T2" fmla="*/ 145 w 249"/>
                <a:gd name="T3" fmla="*/ 162 h 165"/>
                <a:gd name="T4" fmla="*/ 165 w 249"/>
                <a:gd name="T5" fmla="*/ 160 h 165"/>
                <a:gd name="T6" fmla="*/ 182 w 249"/>
                <a:gd name="T7" fmla="*/ 154 h 165"/>
                <a:gd name="T8" fmla="*/ 199 w 249"/>
                <a:gd name="T9" fmla="*/ 147 h 165"/>
                <a:gd name="T10" fmla="*/ 216 w 249"/>
                <a:gd name="T11" fmla="*/ 140 h 165"/>
                <a:gd name="T12" fmla="*/ 226 w 249"/>
                <a:gd name="T13" fmla="*/ 130 h 165"/>
                <a:gd name="T14" fmla="*/ 236 w 249"/>
                <a:gd name="T15" fmla="*/ 121 h 165"/>
                <a:gd name="T16" fmla="*/ 246 w 249"/>
                <a:gd name="T17" fmla="*/ 108 h 165"/>
                <a:gd name="T18" fmla="*/ 249 w 249"/>
                <a:gd name="T19" fmla="*/ 94 h 165"/>
                <a:gd name="T20" fmla="*/ 249 w 249"/>
                <a:gd name="T21" fmla="*/ 81 h 165"/>
                <a:gd name="T22" fmla="*/ 249 w 249"/>
                <a:gd name="T23" fmla="*/ 68 h 165"/>
                <a:gd name="T24" fmla="*/ 246 w 249"/>
                <a:gd name="T25" fmla="*/ 57 h 165"/>
                <a:gd name="T26" fmla="*/ 236 w 249"/>
                <a:gd name="T27" fmla="*/ 44 h 165"/>
                <a:gd name="T28" fmla="*/ 226 w 249"/>
                <a:gd name="T29" fmla="*/ 35 h 165"/>
                <a:gd name="T30" fmla="*/ 216 w 249"/>
                <a:gd name="T31" fmla="*/ 24 h 165"/>
                <a:gd name="T32" fmla="*/ 199 w 249"/>
                <a:gd name="T33" fmla="*/ 15 h 165"/>
                <a:gd name="T34" fmla="*/ 182 w 249"/>
                <a:gd name="T35" fmla="*/ 9 h 165"/>
                <a:gd name="T36" fmla="*/ 165 w 249"/>
                <a:gd name="T37" fmla="*/ 4 h 165"/>
                <a:gd name="T38" fmla="*/ 145 w 249"/>
                <a:gd name="T39" fmla="*/ 2 h 165"/>
                <a:gd name="T40" fmla="*/ 125 w 249"/>
                <a:gd name="T41" fmla="*/ 0 h 165"/>
                <a:gd name="T42" fmla="*/ 105 w 249"/>
                <a:gd name="T43" fmla="*/ 2 h 165"/>
                <a:gd name="T44" fmla="*/ 88 w 249"/>
                <a:gd name="T45" fmla="*/ 4 h 165"/>
                <a:gd name="T46" fmla="*/ 68 w 249"/>
                <a:gd name="T47" fmla="*/ 9 h 165"/>
                <a:gd name="T48" fmla="*/ 51 w 249"/>
                <a:gd name="T49" fmla="*/ 15 h 165"/>
                <a:gd name="T50" fmla="*/ 37 w 249"/>
                <a:gd name="T51" fmla="*/ 24 h 165"/>
                <a:gd name="T52" fmla="*/ 24 w 249"/>
                <a:gd name="T53" fmla="*/ 35 h 165"/>
                <a:gd name="T54" fmla="*/ 14 w 249"/>
                <a:gd name="T55" fmla="*/ 44 h 165"/>
                <a:gd name="T56" fmla="*/ 7 w 249"/>
                <a:gd name="T57" fmla="*/ 57 h 165"/>
                <a:gd name="T58" fmla="*/ 4 w 249"/>
                <a:gd name="T59" fmla="*/ 68 h 165"/>
                <a:gd name="T60" fmla="*/ 0 w 249"/>
                <a:gd name="T61" fmla="*/ 81 h 165"/>
                <a:gd name="T62" fmla="*/ 4 w 249"/>
                <a:gd name="T63" fmla="*/ 94 h 165"/>
                <a:gd name="T64" fmla="*/ 7 w 249"/>
                <a:gd name="T65" fmla="*/ 108 h 165"/>
                <a:gd name="T66" fmla="*/ 14 w 249"/>
                <a:gd name="T67" fmla="*/ 121 h 165"/>
                <a:gd name="T68" fmla="*/ 24 w 249"/>
                <a:gd name="T69" fmla="*/ 130 h 165"/>
                <a:gd name="T70" fmla="*/ 37 w 249"/>
                <a:gd name="T71" fmla="*/ 140 h 165"/>
                <a:gd name="T72" fmla="*/ 51 w 249"/>
                <a:gd name="T73" fmla="*/ 147 h 165"/>
                <a:gd name="T74" fmla="*/ 68 w 249"/>
                <a:gd name="T75" fmla="*/ 154 h 165"/>
                <a:gd name="T76" fmla="*/ 88 w 249"/>
                <a:gd name="T77" fmla="*/ 160 h 165"/>
                <a:gd name="T78" fmla="*/ 105 w 249"/>
                <a:gd name="T79" fmla="*/ 162 h 165"/>
                <a:gd name="T80" fmla="*/ 125 w 249"/>
                <a:gd name="T81" fmla="*/ 165 h 165"/>
                <a:gd name="T82" fmla="*/ 125 w 249"/>
                <a:gd name="T83" fmla="*/ 165 h 16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49"/>
                <a:gd name="T127" fmla="*/ 0 h 165"/>
                <a:gd name="T128" fmla="*/ 249 w 249"/>
                <a:gd name="T129" fmla="*/ 165 h 16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49" h="165">
                  <a:moveTo>
                    <a:pt x="125" y="162"/>
                  </a:moveTo>
                  <a:lnTo>
                    <a:pt x="145" y="162"/>
                  </a:lnTo>
                  <a:lnTo>
                    <a:pt x="165" y="160"/>
                  </a:lnTo>
                  <a:lnTo>
                    <a:pt x="182" y="154"/>
                  </a:lnTo>
                  <a:lnTo>
                    <a:pt x="199" y="147"/>
                  </a:lnTo>
                  <a:lnTo>
                    <a:pt x="216" y="140"/>
                  </a:lnTo>
                  <a:lnTo>
                    <a:pt x="226" y="130"/>
                  </a:lnTo>
                  <a:lnTo>
                    <a:pt x="236" y="121"/>
                  </a:lnTo>
                  <a:lnTo>
                    <a:pt x="246" y="108"/>
                  </a:lnTo>
                  <a:lnTo>
                    <a:pt x="249" y="94"/>
                  </a:lnTo>
                  <a:lnTo>
                    <a:pt x="249" y="81"/>
                  </a:lnTo>
                  <a:lnTo>
                    <a:pt x="249" y="68"/>
                  </a:lnTo>
                  <a:lnTo>
                    <a:pt x="246" y="57"/>
                  </a:lnTo>
                  <a:lnTo>
                    <a:pt x="236" y="44"/>
                  </a:lnTo>
                  <a:lnTo>
                    <a:pt x="226" y="35"/>
                  </a:lnTo>
                  <a:lnTo>
                    <a:pt x="216" y="24"/>
                  </a:lnTo>
                  <a:lnTo>
                    <a:pt x="199" y="15"/>
                  </a:lnTo>
                  <a:lnTo>
                    <a:pt x="182" y="9"/>
                  </a:lnTo>
                  <a:lnTo>
                    <a:pt x="165" y="4"/>
                  </a:lnTo>
                  <a:lnTo>
                    <a:pt x="145" y="2"/>
                  </a:lnTo>
                  <a:lnTo>
                    <a:pt x="125" y="0"/>
                  </a:lnTo>
                  <a:lnTo>
                    <a:pt x="105" y="2"/>
                  </a:lnTo>
                  <a:lnTo>
                    <a:pt x="88" y="4"/>
                  </a:lnTo>
                  <a:lnTo>
                    <a:pt x="68" y="9"/>
                  </a:lnTo>
                  <a:lnTo>
                    <a:pt x="51" y="15"/>
                  </a:lnTo>
                  <a:lnTo>
                    <a:pt x="37" y="24"/>
                  </a:lnTo>
                  <a:lnTo>
                    <a:pt x="24" y="35"/>
                  </a:lnTo>
                  <a:lnTo>
                    <a:pt x="14" y="44"/>
                  </a:lnTo>
                  <a:lnTo>
                    <a:pt x="7" y="57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4" y="94"/>
                  </a:lnTo>
                  <a:lnTo>
                    <a:pt x="7" y="108"/>
                  </a:lnTo>
                  <a:lnTo>
                    <a:pt x="14" y="121"/>
                  </a:lnTo>
                  <a:lnTo>
                    <a:pt x="24" y="130"/>
                  </a:lnTo>
                  <a:lnTo>
                    <a:pt x="37" y="140"/>
                  </a:lnTo>
                  <a:lnTo>
                    <a:pt x="51" y="147"/>
                  </a:lnTo>
                  <a:lnTo>
                    <a:pt x="68" y="154"/>
                  </a:lnTo>
                  <a:lnTo>
                    <a:pt x="88" y="160"/>
                  </a:lnTo>
                  <a:lnTo>
                    <a:pt x="105" y="162"/>
                  </a:lnTo>
                  <a:lnTo>
                    <a:pt x="125" y="165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27" name="Freeform 13"/>
            <p:cNvSpPr>
              <a:spLocks noEditPoints="1"/>
            </p:cNvSpPr>
            <p:nvPr/>
          </p:nvSpPr>
          <p:spPr bwMode="auto">
            <a:xfrm>
              <a:off x="2518" y="3237"/>
              <a:ext cx="74" cy="25"/>
            </a:xfrm>
            <a:custGeom>
              <a:avLst/>
              <a:gdLst>
                <a:gd name="T0" fmla="*/ 0 w 74"/>
                <a:gd name="T1" fmla="*/ 0 h 25"/>
                <a:gd name="T2" fmla="*/ 74 w 74"/>
                <a:gd name="T3" fmla="*/ 0 h 25"/>
                <a:gd name="T4" fmla="*/ 74 w 74"/>
                <a:gd name="T5" fmla="*/ 7 h 25"/>
                <a:gd name="T6" fmla="*/ 3 w 74"/>
                <a:gd name="T7" fmla="*/ 7 h 25"/>
                <a:gd name="T8" fmla="*/ 3 w 74"/>
                <a:gd name="T9" fmla="*/ 0 h 25"/>
                <a:gd name="T10" fmla="*/ 3 w 74"/>
                <a:gd name="T11" fmla="*/ 0 h 25"/>
                <a:gd name="T12" fmla="*/ 0 w 74"/>
                <a:gd name="T13" fmla="*/ 0 h 25"/>
                <a:gd name="T14" fmla="*/ 3 w 74"/>
                <a:gd name="T15" fmla="*/ 18 h 25"/>
                <a:gd name="T16" fmla="*/ 74 w 74"/>
                <a:gd name="T17" fmla="*/ 18 h 25"/>
                <a:gd name="T18" fmla="*/ 74 w 74"/>
                <a:gd name="T19" fmla="*/ 25 h 25"/>
                <a:gd name="T20" fmla="*/ 3 w 74"/>
                <a:gd name="T21" fmla="*/ 25 h 25"/>
                <a:gd name="T22" fmla="*/ 3 w 74"/>
                <a:gd name="T23" fmla="*/ 18 h 25"/>
                <a:gd name="T24" fmla="*/ 3 w 74"/>
                <a:gd name="T25" fmla="*/ 18 h 2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74"/>
                <a:gd name="T40" fmla="*/ 0 h 25"/>
                <a:gd name="T41" fmla="*/ 74 w 74"/>
                <a:gd name="T42" fmla="*/ 25 h 25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74" h="25">
                  <a:moveTo>
                    <a:pt x="0" y="0"/>
                  </a:moveTo>
                  <a:lnTo>
                    <a:pt x="74" y="0"/>
                  </a:lnTo>
                  <a:lnTo>
                    <a:pt x="74" y="7"/>
                  </a:lnTo>
                  <a:lnTo>
                    <a:pt x="3" y="7"/>
                  </a:lnTo>
                  <a:lnTo>
                    <a:pt x="3" y="0"/>
                  </a:lnTo>
                  <a:lnTo>
                    <a:pt x="0" y="0"/>
                  </a:lnTo>
                  <a:close/>
                  <a:moveTo>
                    <a:pt x="3" y="18"/>
                  </a:moveTo>
                  <a:lnTo>
                    <a:pt x="74" y="18"/>
                  </a:lnTo>
                  <a:lnTo>
                    <a:pt x="74" y="25"/>
                  </a:lnTo>
                  <a:lnTo>
                    <a:pt x="3" y="25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000000"/>
            </a:solidFill>
            <a:ln w="19050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grpSp>
          <p:nvGrpSpPr>
            <p:cNvPr id="50228" name="Group 14"/>
            <p:cNvGrpSpPr>
              <a:grpSpLocks/>
            </p:cNvGrpSpPr>
            <p:nvPr/>
          </p:nvGrpSpPr>
          <p:grpSpPr bwMode="auto">
            <a:xfrm>
              <a:off x="1056" y="1183"/>
              <a:ext cx="1879" cy="2070"/>
              <a:chOff x="1056" y="1183"/>
              <a:chExt cx="1879" cy="2070"/>
            </a:xfrm>
          </p:grpSpPr>
          <p:sp>
            <p:nvSpPr>
              <p:cNvPr id="50229" name="Text Box 15"/>
              <p:cNvSpPr txBox="1">
                <a:spLocks noChangeArrowheads="1"/>
              </p:cNvSpPr>
              <p:nvPr/>
            </p:nvSpPr>
            <p:spPr bwMode="auto">
              <a:xfrm>
                <a:off x="2688" y="1200"/>
                <a:ext cx="247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9050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>
                    <a:solidFill>
                      <a:schemeClr val="tx1"/>
                    </a:solidFill>
                    <a:latin typeface="Calibri" charset="0"/>
                  </a:rPr>
                  <a:t>20</a:t>
                </a:r>
              </a:p>
            </p:txBody>
          </p:sp>
          <p:grpSp>
            <p:nvGrpSpPr>
              <p:cNvPr id="50230" name="Group 16"/>
              <p:cNvGrpSpPr>
                <a:grpSpLocks/>
              </p:cNvGrpSpPr>
              <p:nvPr/>
            </p:nvGrpSpPr>
            <p:grpSpPr bwMode="auto">
              <a:xfrm>
                <a:off x="1056" y="1183"/>
                <a:ext cx="1681" cy="2070"/>
                <a:chOff x="1056" y="1183"/>
                <a:chExt cx="1681" cy="2070"/>
              </a:xfrm>
            </p:grpSpPr>
            <p:sp>
              <p:nvSpPr>
                <p:cNvPr id="50231" name="Line 17"/>
                <p:cNvSpPr>
                  <a:spLocks noChangeShapeType="1"/>
                </p:cNvSpPr>
                <p:nvPr/>
              </p:nvSpPr>
              <p:spPr bwMode="auto">
                <a:xfrm>
                  <a:off x="2592" y="1296"/>
                  <a:ext cx="145" cy="55"/>
                </a:xfrm>
                <a:prstGeom prst="line">
                  <a:avLst/>
                </a:prstGeom>
                <a:noFill/>
                <a:ln w="1905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32" name="Freeform 18"/>
                <p:cNvSpPr>
                  <a:spLocks/>
                </p:cNvSpPr>
                <p:nvPr/>
              </p:nvSpPr>
              <p:spPr bwMode="auto">
                <a:xfrm>
                  <a:off x="1056" y="1200"/>
                  <a:ext cx="1620" cy="2053"/>
                </a:xfrm>
                <a:custGeom>
                  <a:avLst/>
                  <a:gdLst>
                    <a:gd name="T0" fmla="*/ 10039 w 1544"/>
                    <a:gd name="T1" fmla="*/ 0 h 2040"/>
                    <a:gd name="T2" fmla="*/ 10061 w 1544"/>
                    <a:gd name="T3" fmla="*/ 282 h 2040"/>
                    <a:gd name="T4" fmla="*/ 0 w 1544"/>
                    <a:gd name="T5" fmla="*/ 282 h 2040"/>
                    <a:gd name="T6" fmla="*/ 0 w 1544"/>
                    <a:gd name="T7" fmla="*/ 2612 h 2040"/>
                    <a:gd name="T8" fmla="*/ 8649 w 1544"/>
                    <a:gd name="T9" fmla="*/ 2612 h 204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  <a:gd name="T15" fmla="*/ 0 w 1544"/>
                    <a:gd name="T16" fmla="*/ 0 h 2040"/>
                    <a:gd name="T17" fmla="*/ 1544 w 1544"/>
                    <a:gd name="T18" fmla="*/ 2040 h 2040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T15" t="T16" r="T17" b="T18"/>
                  <a:pathLst>
                    <a:path w="1544" h="2040">
                      <a:moveTo>
                        <a:pt x="1540" y="0"/>
                      </a:moveTo>
                      <a:lnTo>
                        <a:pt x="1544" y="220"/>
                      </a:lnTo>
                      <a:lnTo>
                        <a:pt x="0" y="220"/>
                      </a:lnTo>
                      <a:lnTo>
                        <a:pt x="0" y="2040"/>
                      </a:lnTo>
                      <a:lnTo>
                        <a:pt x="1328" y="2040"/>
                      </a:lnTo>
                    </a:path>
                  </a:pathLst>
                </a:custGeom>
                <a:noFill/>
                <a:ln w="1905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50233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1632" y="1183"/>
                  <a:ext cx="292" cy="213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905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 eaLnBrk="0" hangingPunct="0"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chemeClr val="accent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r>
                    <a:rPr lang="en-US" altLang="en-US" sz="1600">
                      <a:solidFill>
                        <a:schemeClr val="tx1"/>
                      </a:solidFill>
                      <a:latin typeface="Calibri" charset="0"/>
                    </a:rPr>
                    <a:t>Tag</a:t>
                  </a:r>
                </a:p>
              </p:txBody>
            </p:sp>
          </p:grpSp>
        </p:grpSp>
      </p:grpSp>
      <p:grpSp>
        <p:nvGrpSpPr>
          <p:cNvPr id="5" name="Group 20"/>
          <p:cNvGrpSpPr>
            <a:grpSpLocks/>
          </p:cNvGrpSpPr>
          <p:nvPr/>
        </p:nvGrpSpPr>
        <p:grpSpPr bwMode="auto">
          <a:xfrm>
            <a:off x="3551238" y="2192633"/>
            <a:ext cx="3763962" cy="1811337"/>
            <a:chOff x="1277" y="1206"/>
            <a:chExt cx="2371" cy="1141"/>
          </a:xfrm>
        </p:grpSpPr>
        <p:sp>
          <p:nvSpPr>
            <p:cNvPr id="50222" name="Line 21"/>
            <p:cNvSpPr>
              <a:spLocks noChangeShapeType="1"/>
            </p:cNvSpPr>
            <p:nvPr/>
          </p:nvSpPr>
          <p:spPr bwMode="auto">
            <a:xfrm>
              <a:off x="3282" y="1291"/>
              <a:ext cx="148" cy="57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23" name="Freeform 22"/>
            <p:cNvSpPr>
              <a:spLocks/>
            </p:cNvSpPr>
            <p:nvPr/>
          </p:nvSpPr>
          <p:spPr bwMode="auto">
            <a:xfrm>
              <a:off x="1277" y="1206"/>
              <a:ext cx="2053" cy="1141"/>
            </a:xfrm>
            <a:custGeom>
              <a:avLst/>
              <a:gdLst>
                <a:gd name="T0" fmla="*/ 9116 w 1974"/>
                <a:gd name="T1" fmla="*/ 0 h 1110"/>
                <a:gd name="T2" fmla="*/ 9116 w 1974"/>
                <a:gd name="T3" fmla="*/ 1046 h 1110"/>
                <a:gd name="T4" fmla="*/ 0 w 1974"/>
                <a:gd name="T5" fmla="*/ 1046 h 1110"/>
                <a:gd name="T6" fmla="*/ 0 w 1974"/>
                <a:gd name="T7" fmla="*/ 3255 h 1110"/>
                <a:gd name="T8" fmla="*/ 4082 w 1974"/>
                <a:gd name="T9" fmla="*/ 3255 h 111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  <a:gd name="T15" fmla="*/ 0 w 1974"/>
                <a:gd name="T16" fmla="*/ 0 h 1110"/>
                <a:gd name="T17" fmla="*/ 1974 w 1974"/>
                <a:gd name="T18" fmla="*/ 1110 h 1110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T15" t="T16" r="T17" b="T18"/>
              <a:pathLst>
                <a:path w="1974" h="1110">
                  <a:moveTo>
                    <a:pt x="1974" y="0"/>
                  </a:moveTo>
                  <a:lnTo>
                    <a:pt x="1974" y="358"/>
                  </a:lnTo>
                  <a:lnTo>
                    <a:pt x="0" y="358"/>
                  </a:lnTo>
                  <a:lnTo>
                    <a:pt x="0" y="1110"/>
                  </a:lnTo>
                  <a:lnTo>
                    <a:pt x="884" y="111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24" name="Text Box 23"/>
            <p:cNvSpPr txBox="1">
              <a:spLocks noChangeArrowheads="1"/>
            </p:cNvSpPr>
            <p:nvPr/>
          </p:nvSpPr>
          <p:spPr bwMode="auto">
            <a:xfrm>
              <a:off x="3401" y="1243"/>
              <a:ext cx="247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10</a:t>
              </a:r>
            </a:p>
          </p:txBody>
        </p:sp>
        <p:sp>
          <p:nvSpPr>
            <p:cNvPr id="50225" name="Text Box 24"/>
            <p:cNvSpPr txBox="1">
              <a:spLocks noChangeArrowheads="1"/>
            </p:cNvSpPr>
            <p:nvPr/>
          </p:nvSpPr>
          <p:spPr bwMode="auto">
            <a:xfrm>
              <a:off x="2754" y="1370"/>
              <a:ext cx="407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Index</a:t>
              </a:r>
            </a:p>
          </p:txBody>
        </p:sp>
      </p:grpSp>
      <p:grpSp>
        <p:nvGrpSpPr>
          <p:cNvPr id="50181" name="Group 25"/>
          <p:cNvGrpSpPr>
            <a:grpSpLocks/>
          </p:cNvGrpSpPr>
          <p:nvPr/>
        </p:nvGrpSpPr>
        <p:grpSpPr bwMode="auto">
          <a:xfrm>
            <a:off x="4143375" y="2860969"/>
            <a:ext cx="4267200" cy="2222500"/>
            <a:chOff x="1650" y="1627"/>
            <a:chExt cx="2688" cy="1400"/>
          </a:xfrm>
        </p:grpSpPr>
        <p:sp>
          <p:nvSpPr>
            <p:cNvPr id="50204" name="Freeform 26"/>
            <p:cNvSpPr>
              <a:spLocks/>
            </p:cNvSpPr>
            <p:nvPr/>
          </p:nvSpPr>
          <p:spPr bwMode="auto">
            <a:xfrm>
              <a:off x="2208" y="1824"/>
              <a:ext cx="2130" cy="1103"/>
            </a:xfrm>
            <a:custGeom>
              <a:avLst/>
              <a:gdLst>
                <a:gd name="T0" fmla="*/ 92880388 w 1608"/>
                <a:gd name="T1" fmla="*/ 1101 h 1103"/>
                <a:gd name="T2" fmla="*/ 92880388 w 1608"/>
                <a:gd name="T3" fmla="*/ 0 h 1103"/>
                <a:gd name="T4" fmla="*/ 0 w 1608"/>
                <a:gd name="T5" fmla="*/ 0 h 1103"/>
                <a:gd name="T6" fmla="*/ 0 w 1608"/>
                <a:gd name="T7" fmla="*/ 1103 h 1103"/>
                <a:gd name="T8" fmla="*/ 92880388 w 1608"/>
                <a:gd name="T9" fmla="*/ 1103 h 1103"/>
                <a:gd name="T10" fmla="*/ 92880388 w 1608"/>
                <a:gd name="T11" fmla="*/ 1103 h 110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3"/>
                <a:gd name="T20" fmla="*/ 1608 w 1608"/>
                <a:gd name="T21" fmla="*/ 1103 h 110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3">
                  <a:moveTo>
                    <a:pt x="1608" y="1101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3"/>
                  </a:lnTo>
                  <a:lnTo>
                    <a:pt x="1608" y="1103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05" name="Freeform 27"/>
            <p:cNvSpPr>
              <a:spLocks/>
            </p:cNvSpPr>
            <p:nvPr/>
          </p:nvSpPr>
          <p:spPr bwMode="auto">
            <a:xfrm>
              <a:off x="2208" y="2263"/>
              <a:ext cx="2130" cy="110"/>
            </a:xfrm>
            <a:custGeom>
              <a:avLst/>
              <a:gdLst>
                <a:gd name="T0" fmla="*/ 92880388 w 1608"/>
                <a:gd name="T1" fmla="*/ 110 h 110"/>
                <a:gd name="T2" fmla="*/ 92880388 w 1608"/>
                <a:gd name="T3" fmla="*/ 0 h 110"/>
                <a:gd name="T4" fmla="*/ 0 w 1608"/>
                <a:gd name="T5" fmla="*/ 0 h 110"/>
                <a:gd name="T6" fmla="*/ 0 w 1608"/>
                <a:gd name="T7" fmla="*/ 110 h 110"/>
                <a:gd name="T8" fmla="*/ 92880388 w 1608"/>
                <a:gd name="T9" fmla="*/ 110 h 110"/>
                <a:gd name="T10" fmla="*/ 92880388 w 1608"/>
                <a:gd name="T11" fmla="*/ 110 h 1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"/>
                <a:gd name="T20" fmla="*/ 1608 w 1608"/>
                <a:gd name="T21" fmla="*/ 110 h 1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">
                  <a:moveTo>
                    <a:pt x="1608" y="110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"/>
                  </a:lnTo>
                  <a:lnTo>
                    <a:pt x="1608" y="110"/>
                  </a:ln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0206" name="Freeform 28"/>
            <p:cNvSpPr>
              <a:spLocks/>
            </p:cNvSpPr>
            <p:nvPr/>
          </p:nvSpPr>
          <p:spPr bwMode="auto">
            <a:xfrm>
              <a:off x="2208" y="2263"/>
              <a:ext cx="2130" cy="110"/>
            </a:xfrm>
            <a:custGeom>
              <a:avLst/>
              <a:gdLst>
                <a:gd name="T0" fmla="*/ 92880388 w 1608"/>
                <a:gd name="T1" fmla="*/ 110 h 110"/>
                <a:gd name="T2" fmla="*/ 92880388 w 1608"/>
                <a:gd name="T3" fmla="*/ 0 h 110"/>
                <a:gd name="T4" fmla="*/ 0 w 1608"/>
                <a:gd name="T5" fmla="*/ 0 h 110"/>
                <a:gd name="T6" fmla="*/ 0 w 1608"/>
                <a:gd name="T7" fmla="*/ 110 h 110"/>
                <a:gd name="T8" fmla="*/ 92880388 w 1608"/>
                <a:gd name="T9" fmla="*/ 110 h 110"/>
                <a:gd name="T10" fmla="*/ 92880388 w 1608"/>
                <a:gd name="T11" fmla="*/ 110 h 1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"/>
                <a:gd name="T20" fmla="*/ 1608 w 1608"/>
                <a:gd name="T21" fmla="*/ 110 h 1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">
                  <a:moveTo>
                    <a:pt x="1608" y="110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"/>
                  </a:lnTo>
                  <a:lnTo>
                    <a:pt x="1608" y="110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07" name="Line 29"/>
            <p:cNvSpPr>
              <a:spLocks noChangeShapeType="1"/>
            </p:cNvSpPr>
            <p:nvPr/>
          </p:nvSpPr>
          <p:spPr bwMode="auto">
            <a:xfrm flipH="1">
              <a:off x="2208" y="1920"/>
              <a:ext cx="2130" cy="2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08" name="Line 30"/>
            <p:cNvSpPr>
              <a:spLocks noChangeShapeType="1"/>
            </p:cNvSpPr>
            <p:nvPr/>
          </p:nvSpPr>
          <p:spPr bwMode="auto">
            <a:xfrm flipH="1">
              <a:off x="2208" y="2044"/>
              <a:ext cx="2130" cy="2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09" name="Line 31"/>
            <p:cNvSpPr>
              <a:spLocks noChangeShapeType="1"/>
            </p:cNvSpPr>
            <p:nvPr/>
          </p:nvSpPr>
          <p:spPr bwMode="auto">
            <a:xfrm flipH="1">
              <a:off x="2208" y="2154"/>
              <a:ext cx="2130" cy="1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10" name="Line 32"/>
            <p:cNvSpPr>
              <a:spLocks noChangeShapeType="1"/>
            </p:cNvSpPr>
            <p:nvPr/>
          </p:nvSpPr>
          <p:spPr bwMode="auto">
            <a:xfrm flipH="1">
              <a:off x="2208" y="2373"/>
              <a:ext cx="2130" cy="1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11" name="Line 33"/>
            <p:cNvSpPr>
              <a:spLocks noChangeShapeType="1"/>
            </p:cNvSpPr>
            <p:nvPr/>
          </p:nvSpPr>
          <p:spPr bwMode="auto">
            <a:xfrm flipH="1">
              <a:off x="2208" y="2483"/>
              <a:ext cx="2130" cy="1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12" name="Line 34"/>
            <p:cNvSpPr>
              <a:spLocks noChangeShapeType="1"/>
            </p:cNvSpPr>
            <p:nvPr/>
          </p:nvSpPr>
          <p:spPr bwMode="auto">
            <a:xfrm flipH="1">
              <a:off x="2208" y="2593"/>
              <a:ext cx="2130" cy="1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13" name="Line 35"/>
            <p:cNvSpPr>
              <a:spLocks noChangeShapeType="1"/>
            </p:cNvSpPr>
            <p:nvPr/>
          </p:nvSpPr>
          <p:spPr bwMode="auto">
            <a:xfrm flipH="1">
              <a:off x="2208" y="2703"/>
              <a:ext cx="2130" cy="1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14" name="Line 36"/>
            <p:cNvSpPr>
              <a:spLocks noChangeShapeType="1"/>
            </p:cNvSpPr>
            <p:nvPr/>
          </p:nvSpPr>
          <p:spPr bwMode="auto">
            <a:xfrm flipH="1">
              <a:off x="2208" y="2813"/>
              <a:ext cx="2130" cy="1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15" name="Line 37"/>
            <p:cNvSpPr>
              <a:spLocks noChangeShapeType="1"/>
            </p:cNvSpPr>
            <p:nvPr/>
          </p:nvSpPr>
          <p:spPr bwMode="auto">
            <a:xfrm>
              <a:off x="2299" y="1830"/>
              <a:ext cx="5" cy="110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16" name="Line 38"/>
            <p:cNvSpPr>
              <a:spLocks noChangeShapeType="1"/>
            </p:cNvSpPr>
            <p:nvPr/>
          </p:nvSpPr>
          <p:spPr bwMode="auto">
            <a:xfrm>
              <a:off x="3186" y="1819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17" name="Text Box 39"/>
            <p:cNvSpPr txBox="1">
              <a:spLocks noChangeArrowheads="1"/>
            </p:cNvSpPr>
            <p:nvPr/>
          </p:nvSpPr>
          <p:spPr bwMode="auto">
            <a:xfrm>
              <a:off x="3522" y="1627"/>
              <a:ext cx="330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Calibri" charset="0"/>
                </a:rPr>
                <a:t>Data</a:t>
              </a:r>
            </a:p>
          </p:txBody>
        </p:sp>
        <p:sp>
          <p:nvSpPr>
            <p:cNvPr id="50218" name="Text Box 40"/>
            <p:cNvSpPr txBox="1">
              <a:spLocks noChangeArrowheads="1"/>
            </p:cNvSpPr>
            <p:nvPr/>
          </p:nvSpPr>
          <p:spPr bwMode="auto">
            <a:xfrm>
              <a:off x="1650" y="1627"/>
              <a:ext cx="418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Calibri" charset="0"/>
                </a:rPr>
                <a:t>  Index</a:t>
              </a:r>
            </a:p>
          </p:txBody>
        </p:sp>
        <p:sp>
          <p:nvSpPr>
            <p:cNvPr id="50219" name="Text Box 41"/>
            <p:cNvSpPr txBox="1">
              <a:spLocks noChangeArrowheads="1"/>
            </p:cNvSpPr>
            <p:nvPr/>
          </p:nvSpPr>
          <p:spPr bwMode="auto">
            <a:xfrm>
              <a:off x="2466" y="1627"/>
              <a:ext cx="270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Calibri" charset="0"/>
                </a:rPr>
                <a:t>Tag</a:t>
              </a:r>
            </a:p>
          </p:txBody>
        </p:sp>
        <p:sp>
          <p:nvSpPr>
            <p:cNvPr id="50220" name="Text Box 42"/>
            <p:cNvSpPr txBox="1">
              <a:spLocks noChangeArrowheads="1"/>
            </p:cNvSpPr>
            <p:nvPr/>
          </p:nvSpPr>
          <p:spPr bwMode="auto">
            <a:xfrm>
              <a:off x="2034" y="1627"/>
              <a:ext cx="340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Calibri" charset="0"/>
                </a:rPr>
                <a:t>Valid</a:t>
              </a:r>
            </a:p>
          </p:txBody>
        </p:sp>
        <p:sp>
          <p:nvSpPr>
            <p:cNvPr id="50221" name="Text Box 43"/>
            <p:cNvSpPr txBox="1">
              <a:spLocks noChangeArrowheads="1"/>
            </p:cNvSpPr>
            <p:nvPr/>
          </p:nvSpPr>
          <p:spPr bwMode="auto">
            <a:xfrm>
              <a:off x="1776" y="1819"/>
              <a:ext cx="432" cy="12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  <a:latin typeface="Calibri" charset="0"/>
                </a:rPr>
                <a:t>0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  <a:latin typeface="Calibri" charset="0"/>
                </a:rPr>
                <a:t>1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  <a:latin typeface="Calibri" charset="0"/>
                </a:rPr>
                <a:t>2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  <a:latin typeface="Calibri" charset="0"/>
                </a:rPr>
                <a:t>1021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  <a:latin typeface="Calibri" charset="0"/>
                </a:rPr>
                <a:t>1022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  <a:latin typeface="Calibri" charset="0"/>
                </a:rPr>
                <a:t>1023</a:t>
              </a:r>
            </a:p>
          </p:txBody>
        </p:sp>
      </p:grpSp>
      <p:grpSp>
        <p:nvGrpSpPr>
          <p:cNvPr id="50182" name="Group 44"/>
          <p:cNvGrpSpPr>
            <a:grpSpLocks/>
          </p:cNvGrpSpPr>
          <p:nvPr/>
        </p:nvGrpSpPr>
        <p:grpSpPr bwMode="auto">
          <a:xfrm>
            <a:off x="4949825" y="1489370"/>
            <a:ext cx="3460750" cy="709613"/>
            <a:chOff x="2158" y="763"/>
            <a:chExt cx="2180" cy="447"/>
          </a:xfrm>
        </p:grpSpPr>
        <p:sp>
          <p:nvSpPr>
            <p:cNvPr id="50198" name="Line 45"/>
            <p:cNvSpPr>
              <a:spLocks noChangeShapeType="1"/>
            </p:cNvSpPr>
            <p:nvPr/>
          </p:nvSpPr>
          <p:spPr bwMode="auto">
            <a:xfrm flipV="1">
              <a:off x="3026" y="1061"/>
              <a:ext cx="3" cy="149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99" name="Line 46"/>
            <p:cNvSpPr>
              <a:spLocks noChangeShapeType="1"/>
            </p:cNvSpPr>
            <p:nvPr/>
          </p:nvSpPr>
          <p:spPr bwMode="auto">
            <a:xfrm flipV="1">
              <a:off x="3570" y="1051"/>
              <a:ext cx="1" cy="145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00" name="Freeform 47"/>
            <p:cNvSpPr>
              <a:spLocks/>
            </p:cNvSpPr>
            <p:nvPr/>
          </p:nvSpPr>
          <p:spPr bwMode="auto">
            <a:xfrm>
              <a:off x="2158" y="1059"/>
              <a:ext cx="1570" cy="151"/>
            </a:xfrm>
            <a:custGeom>
              <a:avLst/>
              <a:gdLst>
                <a:gd name="T0" fmla="*/ 0 w 1570"/>
                <a:gd name="T1" fmla="*/ 149 h 151"/>
                <a:gd name="T2" fmla="*/ 3 w 1570"/>
                <a:gd name="T3" fmla="*/ 0 h 151"/>
                <a:gd name="T4" fmla="*/ 1570 w 1570"/>
                <a:gd name="T5" fmla="*/ 0 h 151"/>
                <a:gd name="T6" fmla="*/ 1570 w 1570"/>
                <a:gd name="T7" fmla="*/ 151 h 151"/>
                <a:gd name="T8" fmla="*/ 3 w 1570"/>
                <a:gd name="T9" fmla="*/ 151 h 151"/>
                <a:gd name="T10" fmla="*/ 3 w 1570"/>
                <a:gd name="T11" fmla="*/ 151 h 15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70"/>
                <a:gd name="T19" fmla="*/ 0 h 151"/>
                <a:gd name="T20" fmla="*/ 1570 w 1570"/>
                <a:gd name="T21" fmla="*/ 151 h 15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70" h="151">
                  <a:moveTo>
                    <a:pt x="0" y="149"/>
                  </a:moveTo>
                  <a:lnTo>
                    <a:pt x="3" y="0"/>
                  </a:lnTo>
                  <a:lnTo>
                    <a:pt x="1570" y="0"/>
                  </a:lnTo>
                  <a:lnTo>
                    <a:pt x="1570" y="151"/>
                  </a:lnTo>
                  <a:lnTo>
                    <a:pt x="3" y="151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201" name="Text Box 48"/>
            <p:cNvSpPr txBox="1">
              <a:spLocks noChangeArrowheads="1"/>
            </p:cNvSpPr>
            <p:nvPr/>
          </p:nvSpPr>
          <p:spPr bwMode="auto">
            <a:xfrm>
              <a:off x="2160" y="896"/>
              <a:ext cx="1786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000">
                  <a:solidFill>
                    <a:schemeClr val="tx1"/>
                  </a:solidFill>
                  <a:latin typeface="Calibri" charset="0"/>
                </a:rPr>
                <a:t>31 30       . . .        13 12  11     . . .              2  1  0</a:t>
              </a:r>
            </a:p>
          </p:txBody>
        </p:sp>
        <p:sp>
          <p:nvSpPr>
            <p:cNvPr id="50202" name="Text Box 49"/>
            <p:cNvSpPr txBox="1">
              <a:spLocks noChangeArrowheads="1"/>
            </p:cNvSpPr>
            <p:nvPr/>
          </p:nvSpPr>
          <p:spPr bwMode="auto">
            <a:xfrm>
              <a:off x="3810" y="763"/>
              <a:ext cx="528" cy="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Word offset</a:t>
              </a:r>
            </a:p>
          </p:txBody>
        </p:sp>
        <p:sp>
          <p:nvSpPr>
            <p:cNvPr id="50203" name="Line 50"/>
            <p:cNvSpPr>
              <a:spLocks noChangeShapeType="1"/>
            </p:cNvSpPr>
            <p:nvPr/>
          </p:nvSpPr>
          <p:spPr bwMode="auto">
            <a:xfrm flipH="1">
              <a:off x="3666" y="955"/>
              <a:ext cx="192" cy="192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8" name="Group 52"/>
          <p:cNvGrpSpPr>
            <a:grpSpLocks/>
          </p:cNvGrpSpPr>
          <p:nvPr/>
        </p:nvGrpSpPr>
        <p:grpSpPr bwMode="auto">
          <a:xfrm>
            <a:off x="5410200" y="3935707"/>
            <a:ext cx="603250" cy="1371600"/>
            <a:chOff x="2477" y="2299"/>
            <a:chExt cx="380" cy="864"/>
          </a:xfrm>
        </p:grpSpPr>
        <p:sp>
          <p:nvSpPr>
            <p:cNvPr id="50195" name="Line 53"/>
            <p:cNvSpPr>
              <a:spLocks noChangeShapeType="1"/>
            </p:cNvSpPr>
            <p:nvPr/>
          </p:nvSpPr>
          <p:spPr bwMode="auto">
            <a:xfrm>
              <a:off x="2477" y="2976"/>
              <a:ext cx="196" cy="54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96" name="Line 54"/>
            <p:cNvSpPr>
              <a:spLocks noChangeShapeType="1"/>
            </p:cNvSpPr>
            <p:nvPr/>
          </p:nvSpPr>
          <p:spPr bwMode="auto">
            <a:xfrm>
              <a:off x="2562" y="2299"/>
              <a:ext cx="0" cy="864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 type="oval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97" name="Text Box 55"/>
            <p:cNvSpPr txBox="1">
              <a:spLocks noChangeArrowheads="1"/>
            </p:cNvSpPr>
            <p:nvPr/>
          </p:nvSpPr>
          <p:spPr bwMode="auto">
            <a:xfrm>
              <a:off x="2610" y="2923"/>
              <a:ext cx="247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20</a:t>
              </a:r>
            </a:p>
          </p:txBody>
        </p:sp>
      </p:grpSp>
      <p:grpSp>
        <p:nvGrpSpPr>
          <p:cNvPr id="9" name="Group 56"/>
          <p:cNvGrpSpPr>
            <a:grpSpLocks/>
          </p:cNvGrpSpPr>
          <p:nvPr/>
        </p:nvGrpSpPr>
        <p:grpSpPr bwMode="auto">
          <a:xfrm>
            <a:off x="7267575" y="2224383"/>
            <a:ext cx="2019300" cy="3043237"/>
            <a:chOff x="3618" y="1226"/>
            <a:chExt cx="1272" cy="1917"/>
          </a:xfrm>
        </p:grpSpPr>
        <p:sp>
          <p:nvSpPr>
            <p:cNvPr id="50191" name="Freeform 57"/>
            <p:cNvSpPr>
              <a:spLocks/>
            </p:cNvSpPr>
            <p:nvPr/>
          </p:nvSpPr>
          <p:spPr bwMode="auto">
            <a:xfrm>
              <a:off x="3714" y="1404"/>
              <a:ext cx="996" cy="1739"/>
            </a:xfrm>
            <a:custGeom>
              <a:avLst/>
              <a:gdLst>
                <a:gd name="T0" fmla="*/ 0 w 1432"/>
                <a:gd name="T1" fmla="*/ 919 h 1739"/>
                <a:gd name="T2" fmla="*/ 1 w 1432"/>
                <a:gd name="T3" fmla="*/ 1739 h 1739"/>
                <a:gd name="T4" fmla="*/ 1 w 1432"/>
                <a:gd name="T5" fmla="*/ 1739 h 1739"/>
                <a:gd name="T6" fmla="*/ 1 w 1432"/>
                <a:gd name="T7" fmla="*/ 0 h 173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32"/>
                <a:gd name="T13" fmla="*/ 0 h 1739"/>
                <a:gd name="T14" fmla="*/ 1432 w 1432"/>
                <a:gd name="T15" fmla="*/ 1739 h 173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32" h="1739">
                  <a:moveTo>
                    <a:pt x="0" y="919"/>
                  </a:moveTo>
                  <a:lnTo>
                    <a:pt x="3" y="1739"/>
                  </a:lnTo>
                  <a:lnTo>
                    <a:pt x="1432" y="1739"/>
                  </a:lnTo>
                  <a:lnTo>
                    <a:pt x="1432" y="0"/>
                  </a:lnTo>
                </a:path>
              </a:pathLst>
            </a:custGeom>
            <a:noFill/>
            <a:ln w="19050">
              <a:solidFill>
                <a:srgbClr val="000000"/>
              </a:solidFill>
              <a:round/>
              <a:headEnd type="oval" w="sm" len="sm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92" name="Line 58"/>
            <p:cNvSpPr>
              <a:spLocks noChangeShapeType="1"/>
            </p:cNvSpPr>
            <p:nvPr/>
          </p:nvSpPr>
          <p:spPr bwMode="auto">
            <a:xfrm>
              <a:off x="3618" y="3019"/>
              <a:ext cx="192" cy="57"/>
            </a:xfrm>
            <a:prstGeom prst="line">
              <a:avLst/>
            </a:prstGeom>
            <a:noFill/>
            <a:ln w="19050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93" name="Text Box 59"/>
            <p:cNvSpPr txBox="1">
              <a:spLocks noChangeArrowheads="1"/>
            </p:cNvSpPr>
            <p:nvPr/>
          </p:nvSpPr>
          <p:spPr bwMode="auto">
            <a:xfrm>
              <a:off x="4530" y="1226"/>
              <a:ext cx="360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Data</a:t>
              </a:r>
            </a:p>
          </p:txBody>
        </p:sp>
        <p:sp>
          <p:nvSpPr>
            <p:cNvPr id="50194" name="Text Box 60"/>
            <p:cNvSpPr txBox="1">
              <a:spLocks noChangeArrowheads="1"/>
            </p:cNvSpPr>
            <p:nvPr/>
          </p:nvSpPr>
          <p:spPr bwMode="auto">
            <a:xfrm>
              <a:off x="3762" y="2923"/>
              <a:ext cx="247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905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32</a:t>
              </a:r>
            </a:p>
          </p:txBody>
        </p:sp>
      </p:grpSp>
      <p:grpSp>
        <p:nvGrpSpPr>
          <p:cNvPr id="10" name="Group 5"/>
          <p:cNvGrpSpPr>
            <a:grpSpLocks/>
          </p:cNvGrpSpPr>
          <p:nvPr/>
        </p:nvGrpSpPr>
        <p:grpSpPr bwMode="auto">
          <a:xfrm>
            <a:off x="2667001" y="2259307"/>
            <a:ext cx="2913063" cy="3905250"/>
            <a:chOff x="720" y="1248"/>
            <a:chExt cx="1835" cy="2460"/>
          </a:xfrm>
        </p:grpSpPr>
        <p:sp>
          <p:nvSpPr>
            <p:cNvPr id="50186" name="Freeform 6"/>
            <p:cNvSpPr>
              <a:spLocks/>
            </p:cNvSpPr>
            <p:nvPr/>
          </p:nvSpPr>
          <p:spPr bwMode="auto">
            <a:xfrm>
              <a:off x="2222" y="3468"/>
              <a:ext cx="222" cy="172"/>
            </a:xfrm>
            <a:custGeom>
              <a:avLst/>
              <a:gdLst>
                <a:gd name="T0" fmla="*/ 0 w 222"/>
                <a:gd name="T1" fmla="*/ 101 h 172"/>
                <a:gd name="T2" fmla="*/ 3 w 222"/>
                <a:gd name="T3" fmla="*/ 114 h 172"/>
                <a:gd name="T4" fmla="*/ 7 w 222"/>
                <a:gd name="T5" fmla="*/ 125 h 172"/>
                <a:gd name="T6" fmla="*/ 13 w 222"/>
                <a:gd name="T7" fmla="*/ 134 h 172"/>
                <a:gd name="T8" fmla="*/ 23 w 222"/>
                <a:gd name="T9" fmla="*/ 143 h 172"/>
                <a:gd name="T10" fmla="*/ 33 w 222"/>
                <a:gd name="T11" fmla="*/ 152 h 172"/>
                <a:gd name="T12" fmla="*/ 47 w 222"/>
                <a:gd name="T13" fmla="*/ 158 h 172"/>
                <a:gd name="T14" fmla="*/ 60 w 222"/>
                <a:gd name="T15" fmla="*/ 165 h 172"/>
                <a:gd name="T16" fmla="*/ 77 w 222"/>
                <a:gd name="T17" fmla="*/ 169 h 172"/>
                <a:gd name="T18" fmla="*/ 94 w 222"/>
                <a:gd name="T19" fmla="*/ 172 h 172"/>
                <a:gd name="T20" fmla="*/ 111 w 222"/>
                <a:gd name="T21" fmla="*/ 172 h 172"/>
                <a:gd name="T22" fmla="*/ 131 w 222"/>
                <a:gd name="T23" fmla="*/ 172 h 172"/>
                <a:gd name="T24" fmla="*/ 148 w 222"/>
                <a:gd name="T25" fmla="*/ 169 h 172"/>
                <a:gd name="T26" fmla="*/ 161 w 222"/>
                <a:gd name="T27" fmla="*/ 165 h 172"/>
                <a:gd name="T28" fmla="*/ 178 w 222"/>
                <a:gd name="T29" fmla="*/ 158 h 172"/>
                <a:gd name="T30" fmla="*/ 188 w 222"/>
                <a:gd name="T31" fmla="*/ 152 h 172"/>
                <a:gd name="T32" fmla="*/ 202 w 222"/>
                <a:gd name="T33" fmla="*/ 143 h 172"/>
                <a:gd name="T34" fmla="*/ 208 w 222"/>
                <a:gd name="T35" fmla="*/ 134 h 172"/>
                <a:gd name="T36" fmla="*/ 215 w 222"/>
                <a:gd name="T37" fmla="*/ 125 h 172"/>
                <a:gd name="T38" fmla="*/ 222 w 222"/>
                <a:gd name="T39" fmla="*/ 114 h 172"/>
                <a:gd name="T40" fmla="*/ 222 w 222"/>
                <a:gd name="T41" fmla="*/ 104 h 172"/>
                <a:gd name="T42" fmla="*/ 222 w 222"/>
                <a:gd name="T43" fmla="*/ 0 h 172"/>
                <a:gd name="T44" fmla="*/ 3 w 222"/>
                <a:gd name="T45" fmla="*/ 0 h 172"/>
                <a:gd name="T46" fmla="*/ 3 w 222"/>
                <a:gd name="T47" fmla="*/ 104 h 172"/>
                <a:gd name="T48" fmla="*/ 3 w 222"/>
                <a:gd name="T49" fmla="*/ 104 h 17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222"/>
                <a:gd name="T76" fmla="*/ 0 h 172"/>
                <a:gd name="T77" fmla="*/ 222 w 222"/>
                <a:gd name="T78" fmla="*/ 172 h 17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222" h="172">
                  <a:moveTo>
                    <a:pt x="0" y="101"/>
                  </a:moveTo>
                  <a:lnTo>
                    <a:pt x="3" y="114"/>
                  </a:lnTo>
                  <a:lnTo>
                    <a:pt x="7" y="125"/>
                  </a:lnTo>
                  <a:lnTo>
                    <a:pt x="13" y="134"/>
                  </a:lnTo>
                  <a:lnTo>
                    <a:pt x="23" y="143"/>
                  </a:lnTo>
                  <a:lnTo>
                    <a:pt x="33" y="152"/>
                  </a:lnTo>
                  <a:lnTo>
                    <a:pt x="47" y="158"/>
                  </a:lnTo>
                  <a:lnTo>
                    <a:pt x="60" y="165"/>
                  </a:lnTo>
                  <a:lnTo>
                    <a:pt x="77" y="169"/>
                  </a:lnTo>
                  <a:lnTo>
                    <a:pt x="94" y="172"/>
                  </a:lnTo>
                  <a:lnTo>
                    <a:pt x="111" y="172"/>
                  </a:lnTo>
                  <a:lnTo>
                    <a:pt x="131" y="172"/>
                  </a:lnTo>
                  <a:lnTo>
                    <a:pt x="148" y="169"/>
                  </a:lnTo>
                  <a:lnTo>
                    <a:pt x="161" y="165"/>
                  </a:lnTo>
                  <a:lnTo>
                    <a:pt x="178" y="158"/>
                  </a:lnTo>
                  <a:lnTo>
                    <a:pt x="188" y="152"/>
                  </a:lnTo>
                  <a:lnTo>
                    <a:pt x="202" y="143"/>
                  </a:lnTo>
                  <a:lnTo>
                    <a:pt x="208" y="134"/>
                  </a:lnTo>
                  <a:lnTo>
                    <a:pt x="215" y="125"/>
                  </a:lnTo>
                  <a:lnTo>
                    <a:pt x="222" y="114"/>
                  </a:lnTo>
                  <a:lnTo>
                    <a:pt x="222" y="104"/>
                  </a:lnTo>
                  <a:lnTo>
                    <a:pt x="222" y="0"/>
                  </a:lnTo>
                  <a:lnTo>
                    <a:pt x="3" y="0"/>
                  </a:lnTo>
                  <a:lnTo>
                    <a:pt x="3" y="104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87" name="Line 7"/>
            <p:cNvSpPr>
              <a:spLocks noChangeShapeType="1"/>
            </p:cNvSpPr>
            <p:nvPr/>
          </p:nvSpPr>
          <p:spPr bwMode="auto">
            <a:xfrm>
              <a:off x="2252" y="2316"/>
              <a:ext cx="7" cy="1150"/>
            </a:xfrm>
            <a:prstGeom prst="line">
              <a:avLst/>
            </a:prstGeom>
            <a:noFill/>
            <a:ln w="20701">
              <a:solidFill>
                <a:srgbClr val="000000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88" name="Freeform 8"/>
            <p:cNvSpPr>
              <a:spLocks/>
            </p:cNvSpPr>
            <p:nvPr/>
          </p:nvSpPr>
          <p:spPr bwMode="auto">
            <a:xfrm>
              <a:off x="2303" y="3330"/>
              <a:ext cx="252" cy="136"/>
            </a:xfrm>
            <a:custGeom>
              <a:avLst/>
              <a:gdLst>
                <a:gd name="T0" fmla="*/ 248 w 252"/>
                <a:gd name="T1" fmla="*/ 0 h 136"/>
                <a:gd name="T2" fmla="*/ 252 w 252"/>
                <a:gd name="T3" fmla="*/ 68 h 136"/>
                <a:gd name="T4" fmla="*/ 0 w 252"/>
                <a:gd name="T5" fmla="*/ 68 h 136"/>
                <a:gd name="T6" fmla="*/ 0 w 252"/>
                <a:gd name="T7" fmla="*/ 136 h 13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52"/>
                <a:gd name="T13" fmla="*/ 0 h 136"/>
                <a:gd name="T14" fmla="*/ 252 w 252"/>
                <a:gd name="T15" fmla="*/ 136 h 1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52" h="136">
                  <a:moveTo>
                    <a:pt x="248" y="0"/>
                  </a:moveTo>
                  <a:lnTo>
                    <a:pt x="252" y="68"/>
                  </a:lnTo>
                  <a:lnTo>
                    <a:pt x="0" y="68"/>
                  </a:lnTo>
                  <a:lnTo>
                    <a:pt x="0" y="136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89" name="Freeform 9"/>
            <p:cNvSpPr>
              <a:spLocks/>
            </p:cNvSpPr>
            <p:nvPr/>
          </p:nvSpPr>
          <p:spPr bwMode="auto">
            <a:xfrm>
              <a:off x="857" y="1410"/>
              <a:ext cx="1476" cy="2298"/>
            </a:xfrm>
            <a:custGeom>
              <a:avLst/>
              <a:gdLst>
                <a:gd name="T0" fmla="*/ 1476 w 1476"/>
                <a:gd name="T1" fmla="*/ 2230 h 2298"/>
                <a:gd name="T2" fmla="*/ 1476 w 1476"/>
                <a:gd name="T3" fmla="*/ 2298 h 2298"/>
                <a:gd name="T4" fmla="*/ 0 w 1476"/>
                <a:gd name="T5" fmla="*/ 2298 h 2298"/>
                <a:gd name="T6" fmla="*/ 0 w 1476"/>
                <a:gd name="T7" fmla="*/ 0 h 229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76"/>
                <a:gd name="T13" fmla="*/ 0 h 2298"/>
                <a:gd name="T14" fmla="*/ 1476 w 1476"/>
                <a:gd name="T15" fmla="*/ 2298 h 229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76" h="2298">
                  <a:moveTo>
                    <a:pt x="1476" y="2230"/>
                  </a:moveTo>
                  <a:lnTo>
                    <a:pt x="1476" y="2298"/>
                  </a:lnTo>
                  <a:lnTo>
                    <a:pt x="0" y="2298"/>
                  </a:lnTo>
                  <a:lnTo>
                    <a:pt x="0" y="0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190" name="Text Box 10"/>
            <p:cNvSpPr txBox="1">
              <a:spLocks noChangeArrowheads="1"/>
            </p:cNvSpPr>
            <p:nvPr/>
          </p:nvSpPr>
          <p:spPr bwMode="auto">
            <a:xfrm>
              <a:off x="720" y="1248"/>
              <a:ext cx="27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Hit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E115AF3-15BD-354D-B746-829422925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0814"/>
      </p:ext>
    </p:extLst>
  </p:cSld>
  <p:clrMapOvr>
    <a:masterClrMapping/>
  </p:clrMapOvr>
  <p:transition advTm="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B2F3EC-04D6-904B-863F-1DF965A9376B}"/>
              </a:ext>
            </a:extLst>
          </p:cNvPr>
          <p:cNvSpPr txBox="1"/>
          <p:nvPr/>
        </p:nvSpPr>
        <p:spPr>
          <a:xfrm>
            <a:off x="1729211" y="2919329"/>
            <a:ext cx="9164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  <a:latin typeface="Chalkduster" panose="03050602040202020205" pitchFamily="66" charset="77"/>
              </a:rPr>
              <a:t>Improving Cache Performance</a:t>
            </a:r>
          </a:p>
        </p:txBody>
      </p:sp>
    </p:spTree>
    <p:extLst>
      <p:ext uri="{BB962C8B-B14F-4D97-AF65-F5344CB8AC3E}">
        <p14:creationId xmlns:p14="http://schemas.microsoft.com/office/powerpoint/2010/main" val="25366184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Cache Hits and Misses</a:t>
            </a:r>
          </a:p>
        </p:txBody>
      </p:sp>
      <p:sp>
        <p:nvSpPr>
          <p:cNvPr id="5734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When the value we are looking for is found in the cache, it is called a </a:t>
            </a:r>
            <a:r>
              <a:rPr lang="en-US" altLang="en-US" b="1" dirty="0">
                <a:solidFill>
                  <a:srgbClr val="C00000"/>
                </a:solidFill>
              </a:rPr>
              <a:t>cache hit</a:t>
            </a:r>
          </a:p>
          <a:p>
            <a:pPr lvl="1"/>
            <a:r>
              <a:rPr lang="en-US" altLang="en-US" dirty="0"/>
              <a:t>On a cache hit the data is delivered to the next higher-level memory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When the value is not found in the cache, it is a </a:t>
            </a:r>
            <a:r>
              <a:rPr lang="en-US" altLang="en-US" b="1" dirty="0">
                <a:solidFill>
                  <a:srgbClr val="C00000"/>
                </a:solidFill>
              </a:rPr>
              <a:t>cache miss</a:t>
            </a:r>
          </a:p>
          <a:p>
            <a:pPr lvl="1"/>
            <a:r>
              <a:rPr lang="en-US" altLang="en-US" dirty="0"/>
              <a:t>On a cache miss data is brought in from the next lower level into the current level and then delivered to the next higher-level memory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9C785A-72F9-1749-925D-12A4D1D93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39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D94C43A-2D82-0D44-95A2-1673AED3EE6B}"/>
              </a:ext>
            </a:extLst>
          </p:cNvPr>
          <p:cNvSpPr/>
          <p:nvPr/>
        </p:nvSpPr>
        <p:spPr>
          <a:xfrm>
            <a:off x="4679373" y="2451208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algn="ctr"/>
            <a:r>
              <a:rPr lang="en-US" altLang="en-US" dirty="0">
                <a:solidFill>
                  <a:srgbClr val="C00000"/>
                </a:solidFill>
                <a:latin typeface="Chalkduster" panose="03050602040202020205" pitchFamily="66" charset="77"/>
              </a:rPr>
              <a:t>Found bottle in cooler; bottle transferred from cooler to hand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003E92-C7D7-1D4F-84B2-7482B55F6A67}"/>
              </a:ext>
            </a:extLst>
          </p:cNvPr>
          <p:cNvSpPr/>
          <p:nvPr/>
        </p:nvSpPr>
        <p:spPr>
          <a:xfrm>
            <a:off x="4048644" y="4991784"/>
            <a:ext cx="73574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/>
            <a:r>
              <a:rPr lang="en-US" altLang="en-US" dirty="0">
                <a:solidFill>
                  <a:srgbClr val="C00000"/>
                </a:solidFill>
                <a:latin typeface="Chalkduster" panose="03050602040202020205" pitchFamily="66" charset="77"/>
              </a:rPr>
              <a:t>Didn’</a:t>
            </a:r>
            <a:r>
              <a:rPr lang="en-US" altLang="ja-JP" dirty="0">
                <a:solidFill>
                  <a:srgbClr val="C00000"/>
                </a:solidFill>
                <a:latin typeface="Chalkduster" panose="03050602040202020205" pitchFamily="66" charset="77"/>
              </a:rPr>
              <a:t>t find bottle in cooler; go to fridge and refill cooler; transfer bottle from cooler to hand</a:t>
            </a:r>
            <a:endParaRPr lang="en-US" altLang="en-US" dirty="0">
              <a:solidFill>
                <a:srgbClr val="C00000"/>
              </a:solidFill>
              <a:latin typeface="Chalkduster" panose="03050602040202020205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2903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TL;DR</a:t>
            </a: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sz="2000" dirty="0"/>
              <a:t>Memory Wall and Memory hierarchy </a:t>
            </a:r>
          </a:p>
          <a:p>
            <a:pPr lvl="1"/>
            <a:r>
              <a:rPr lang="en-US" altLang="en-US" sz="1600" b="1" dirty="0">
                <a:solidFill>
                  <a:srgbClr val="0432FF"/>
                </a:solidFill>
              </a:rPr>
              <a:t>registers, L1, L2, L3, DRAM</a:t>
            </a:r>
          </a:p>
          <a:p>
            <a:r>
              <a:rPr lang="en-US" altLang="en-US" sz="2000" dirty="0"/>
              <a:t>Principle of Locality</a:t>
            </a:r>
          </a:p>
          <a:p>
            <a:pPr lvl="1"/>
            <a:r>
              <a:rPr lang="en-US" altLang="en-US" sz="1600" b="1" dirty="0">
                <a:solidFill>
                  <a:srgbClr val="0432FF"/>
                </a:solidFill>
              </a:rPr>
              <a:t>temporal locality, spatial locality</a:t>
            </a:r>
          </a:p>
          <a:p>
            <a:r>
              <a:rPr lang="en-US" altLang="en-US" sz="2000" dirty="0"/>
              <a:t>Cache organization</a:t>
            </a:r>
          </a:p>
          <a:p>
            <a:pPr lvl="1"/>
            <a:r>
              <a:rPr lang="en-US" altLang="en-US" sz="1800" dirty="0"/>
              <a:t>placing and retrieving a data</a:t>
            </a:r>
          </a:p>
          <a:p>
            <a:r>
              <a:rPr lang="en-US" altLang="en-US" sz="2000" dirty="0"/>
              <a:t>Cache performance</a:t>
            </a:r>
          </a:p>
          <a:p>
            <a:pPr lvl="1"/>
            <a:r>
              <a:rPr lang="en-US" altLang="en-US" sz="1800" b="1" dirty="0">
                <a:solidFill>
                  <a:srgbClr val="0432FF"/>
                </a:solidFill>
              </a:rPr>
              <a:t>hit rate, miss rate </a:t>
            </a:r>
            <a:endParaRPr lang="en-US" altLang="en-US" sz="2000" b="1" dirty="0">
              <a:solidFill>
                <a:srgbClr val="0432FF"/>
              </a:solidFill>
            </a:endParaRPr>
          </a:p>
          <a:p>
            <a:r>
              <a:rPr lang="en-US" altLang="en-US" sz="2200" dirty="0"/>
              <a:t>Types of cache misses</a:t>
            </a:r>
          </a:p>
          <a:p>
            <a:pPr lvl="1"/>
            <a:r>
              <a:rPr lang="en-US" altLang="en-US" sz="1800" b="1" dirty="0">
                <a:solidFill>
                  <a:srgbClr val="0432FF"/>
                </a:solidFill>
              </a:rPr>
              <a:t>capacity, compulsory, conflict misses</a:t>
            </a:r>
          </a:p>
          <a:p>
            <a:r>
              <a:rPr lang="en-US" altLang="en-US" sz="2000" dirty="0"/>
              <a:t>HW techniques for improving cache performance</a:t>
            </a:r>
          </a:p>
          <a:p>
            <a:pPr lvl="1"/>
            <a:r>
              <a:rPr lang="en-US" altLang="en-US" sz="1800" b="1" dirty="0">
                <a:solidFill>
                  <a:srgbClr val="0432FF"/>
                </a:solidFill>
              </a:rPr>
              <a:t>cache blocks, set associativity </a:t>
            </a:r>
            <a:endParaRPr lang="en-US" altLang="en-US" b="1" dirty="0">
              <a:solidFill>
                <a:srgbClr val="0432FF"/>
              </a:solidFill>
            </a:endParaRPr>
          </a:p>
          <a:p>
            <a:endParaRPr lang="en-US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91CA71-45D9-0943-A18F-F2ED9D0E8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71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997"/>
    </mc:Choice>
    <mc:Fallback xmlns="">
      <p:transition spd="slow" advTm="50997"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Cache Performance Metrics</a:t>
            </a:r>
          </a:p>
        </p:txBody>
      </p:sp>
      <p:sp>
        <p:nvSpPr>
          <p:cNvPr id="5939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b="1" dirty="0">
                <a:solidFill>
                  <a:srgbClr val="C00000"/>
                </a:solidFill>
              </a:rPr>
              <a:t>Hit Rate </a:t>
            </a:r>
            <a:r>
              <a:rPr lang="en-US" altLang="en-US" dirty="0"/>
              <a:t>the fraction of memory accesses found in cache during program execution</a:t>
            </a:r>
          </a:p>
          <a:p>
            <a:pPr lvl="1"/>
            <a:r>
              <a:rPr lang="en-US" altLang="en-US" dirty="0"/>
              <a:t>Hits to Access ratio</a:t>
            </a:r>
          </a:p>
          <a:p>
            <a:pPr lvl="1"/>
            <a:r>
              <a:rPr lang="en-US" altLang="en-US" dirty="0"/>
              <a:t>Can be generalized to any level of the memory hierarchy</a:t>
            </a:r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b="1" dirty="0">
                <a:solidFill>
                  <a:srgbClr val="C00000"/>
                </a:solidFill>
              </a:rPr>
              <a:t>Hit Time </a:t>
            </a:r>
            <a:r>
              <a:rPr lang="en-US" altLang="en-US" dirty="0"/>
              <a:t>time to access value from cache</a:t>
            </a:r>
          </a:p>
          <a:p>
            <a:pPr marL="685800" lvl="2" indent="0" algn="ctr">
              <a:buNone/>
            </a:pPr>
            <a:r>
              <a:rPr lang="en-US" altLang="en-US" sz="2400" dirty="0"/>
              <a:t>  time to access the block + time to determine hit/miss</a:t>
            </a:r>
          </a:p>
        </p:txBody>
      </p:sp>
      <p:sp>
        <p:nvSpPr>
          <p:cNvPr id="53252" name="Rectangle 3"/>
          <p:cNvSpPr>
            <a:spLocks noChangeArrowheads="1"/>
          </p:cNvSpPr>
          <p:nvPr/>
        </p:nvSpPr>
        <p:spPr bwMode="auto">
          <a:xfrm>
            <a:off x="8335109" y="2043547"/>
            <a:ext cx="2513002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>
              <a:buFont typeface="Times" charset="0"/>
              <a:buNone/>
            </a:pPr>
            <a:r>
              <a:rPr lang="en-US" altLang="en-US" sz="1800" i="1">
                <a:solidFill>
                  <a:srgbClr val="C00000"/>
                </a:solidFill>
                <a:latin typeface="Calibri" charset="0"/>
              </a:rPr>
              <a:t>Goal is to increase hit rate or reduce miss rate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5FCA097-5F47-EA4B-9D66-38021CAD0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68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Cache Performance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b="1" dirty="0">
                <a:solidFill>
                  <a:srgbClr val="C00000"/>
                </a:solidFill>
              </a:rPr>
              <a:t>Miss Rate </a:t>
            </a:r>
            <a:r>
              <a:rPr lang="en-US" altLang="en-US" dirty="0"/>
              <a:t>the fraction of memory accesses not found in a level of the memory hierarchy    </a:t>
            </a:r>
            <a:r>
              <a:rPr lang="en-US" altLang="en-US" dirty="0">
                <a:sym typeface="Symbol" charset="2"/>
              </a:rPr>
              <a:t>  </a:t>
            </a:r>
            <a:r>
              <a:rPr lang="en-US" altLang="en-US" dirty="0"/>
              <a:t> 1 - (Hit Rate)</a:t>
            </a:r>
          </a:p>
          <a:p>
            <a:pPr lvl="1"/>
            <a:r>
              <a:rPr lang="en-US" altLang="en-US" dirty="0"/>
              <a:t>Need to be careful about relating this to overall performance</a:t>
            </a:r>
          </a:p>
          <a:p>
            <a:pPr lvl="1"/>
            <a:r>
              <a:rPr lang="en-US" altLang="en-US" dirty="0"/>
              <a:t>A 1% miss rate is considered very high! </a:t>
            </a:r>
          </a:p>
          <a:p>
            <a:pPr lvl="1"/>
            <a:endParaRPr lang="en-US" altLang="en-US" dirty="0"/>
          </a:p>
          <a:p>
            <a:r>
              <a:rPr lang="en-US" altLang="en-US" b="1" dirty="0">
                <a:solidFill>
                  <a:srgbClr val="C00000"/>
                </a:solidFill>
              </a:rPr>
              <a:t>Miss Penalty </a:t>
            </a:r>
            <a:r>
              <a:rPr lang="en-US" altLang="en-US" dirty="0"/>
              <a:t>time to replace a block in cache with the corresponding block from a lower level which consists of</a:t>
            </a:r>
          </a:p>
          <a:p>
            <a:pPr marL="868680" lvl="3" indent="0">
              <a:buNone/>
            </a:pPr>
            <a:r>
              <a:rPr lang="en-US" altLang="en-US" sz="2000" dirty="0"/>
              <a:t>time to access the block in the lower level </a:t>
            </a:r>
          </a:p>
          <a:p>
            <a:pPr marL="868680" lvl="3" indent="0">
              <a:buNone/>
            </a:pPr>
            <a:r>
              <a:rPr lang="en-US" altLang="en-US" sz="2000" dirty="0"/>
              <a:t>+ time to transmit that block to the level that experienced the miss </a:t>
            </a:r>
          </a:p>
          <a:p>
            <a:pPr marL="868680" lvl="3" indent="0">
              <a:buNone/>
            </a:pPr>
            <a:r>
              <a:rPr lang="en-US" altLang="en-US" sz="2000" dirty="0"/>
              <a:t>+ time to insert the block in that level </a:t>
            </a:r>
          </a:p>
          <a:p>
            <a:pPr marL="868680" lvl="3" indent="0">
              <a:buNone/>
            </a:pPr>
            <a:r>
              <a:rPr lang="en-US" altLang="en-US" sz="2000" dirty="0"/>
              <a:t>+ time to pass the block to the requestor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D203C-509D-3444-B328-EB6C4BDA1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3098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Types of Cache Misses</a:t>
            </a:r>
          </a:p>
        </p:txBody>
      </p:sp>
      <p:sp>
        <p:nvSpPr>
          <p:cNvPr id="9728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137160" indent="0">
              <a:buNone/>
            </a:pPr>
            <a:r>
              <a:rPr lang="en-US" altLang="en-US" dirty="0"/>
              <a:t>The three C’</a:t>
            </a:r>
            <a:r>
              <a:rPr lang="en-US" altLang="ja-JP" dirty="0"/>
              <a:t>s </a:t>
            </a:r>
          </a:p>
          <a:p>
            <a:pPr lvl="1"/>
            <a:r>
              <a:rPr lang="en-US" altLang="en-US" sz="2400" dirty="0"/>
              <a:t>Compulsory or “</a:t>
            </a:r>
            <a:r>
              <a:rPr lang="en-US" altLang="ja-JP" sz="2400" dirty="0"/>
              <a:t>cold” Misses</a:t>
            </a:r>
          </a:p>
          <a:p>
            <a:pPr lvl="1"/>
            <a:r>
              <a:rPr lang="en-US" altLang="en-US" sz="2400" dirty="0"/>
              <a:t>Capacity Misses</a:t>
            </a:r>
          </a:p>
          <a:p>
            <a:pPr lvl="1"/>
            <a:r>
              <a:rPr lang="en-US" altLang="en-US" sz="2400" dirty="0"/>
              <a:t>Conflict Misses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299323-28B0-664B-AC55-77B5AED97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405845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2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Compulsory Misses</a:t>
            </a:r>
          </a:p>
        </p:txBody>
      </p:sp>
      <p:sp>
        <p:nvSpPr>
          <p:cNvPr id="16025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Initially, all data and instructions for a program are in main memory</a:t>
            </a:r>
          </a:p>
          <a:p>
            <a:r>
              <a:rPr lang="en-US" altLang="en-US" dirty="0"/>
              <a:t>First access to any memory location is always a miss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Bad news : Not a whole lot we can do about it  </a:t>
            </a:r>
          </a:p>
          <a:p>
            <a:r>
              <a:rPr lang="en-US" altLang="en-US" dirty="0"/>
              <a:t>Good news : For programs with millions of dynamic instructions, compulsory misses often become insignificant</a:t>
            </a:r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3F412F5-03DB-6F4C-BC3C-D40795CDA086}"/>
              </a:ext>
            </a:extLst>
          </p:cNvPr>
          <p:cNvSpPr txBox="1"/>
          <p:nvPr/>
        </p:nvSpPr>
        <p:spPr>
          <a:xfrm>
            <a:off x="6299671" y="2705807"/>
            <a:ext cx="5205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Need to go to the fridge to fill up the cooler for the first time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C53DB78-FC3C-8C4D-980F-DD0BEBD53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730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Capacity Misses</a:t>
            </a:r>
          </a:p>
        </p:txBody>
      </p:sp>
      <p:sp>
        <p:nvSpPr>
          <p:cNvPr id="96259" name="Content Placeholder 2"/>
          <p:cNvSpPr>
            <a:spLocks noGrp="1"/>
          </p:cNvSpPr>
          <p:nvPr>
            <p:ph idx="1"/>
          </p:nvPr>
        </p:nvSpPr>
        <p:spPr>
          <a:xfrm>
            <a:off x="1097279" y="1543049"/>
            <a:ext cx="10058401" cy="4622223"/>
          </a:xfrm>
        </p:spPr>
        <p:txBody>
          <a:bodyPr>
            <a:noAutofit/>
          </a:bodyPr>
          <a:lstStyle/>
          <a:p>
            <a:r>
              <a:rPr lang="en-US" altLang="en-US" dirty="0"/>
              <a:t>If the amount of data accessed between two references to the same memory location M is greater than the cache capacity then the second reference to M is going to be a miss. This type of miss is considered a capacity miss</a:t>
            </a:r>
          </a:p>
          <a:p>
            <a:endParaRPr lang="en-US" altLang="en-US" dirty="0"/>
          </a:p>
          <a:p>
            <a:r>
              <a:rPr lang="en-US" altLang="en-US" dirty="0"/>
              <a:t>Most cache misses are capacity misses 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FEBAED-F4A6-A348-8635-C6B764F8D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44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3C1070C-8246-0548-B32E-83908B4EE84C}"/>
              </a:ext>
            </a:extLst>
          </p:cNvPr>
          <p:cNvSpPr/>
          <p:nvPr/>
        </p:nvSpPr>
        <p:spPr>
          <a:xfrm>
            <a:off x="3854423" y="3689213"/>
            <a:ext cx="735806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Cooler holds 12 beers; </a:t>
            </a:r>
          </a:p>
          <a:p>
            <a:pPr algn="ctr"/>
            <a:endParaRPr lang="en-US" i="1" dirty="0">
              <a:solidFill>
                <a:srgbClr val="C00000"/>
              </a:solidFill>
              <a:latin typeface="Chalkduster" panose="03050602040202020205" pitchFamily="66" charset="77"/>
            </a:endParaRP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You have 5 friends. Each will drink 3 beers</a:t>
            </a:r>
          </a:p>
          <a:p>
            <a:pPr algn="ctr"/>
            <a:endParaRPr lang="en-US" i="1" dirty="0">
              <a:solidFill>
                <a:srgbClr val="C00000"/>
              </a:solidFill>
              <a:latin typeface="Chalkduster" panose="03050602040202020205" pitchFamily="66" charset="77"/>
            </a:endParaRP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Assuming, your alcoholic friend Chad consumes beer at a faster rate, their request for the third beer will not be satisfied by the cooler.</a:t>
            </a:r>
            <a:b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</a:br>
            <a:endParaRPr lang="en-US" i="1" dirty="0">
              <a:solidFill>
                <a:srgbClr val="C00000"/>
              </a:solidFill>
              <a:latin typeface="Chalkduster" panose="03050602040202020205" pitchFamily="66" charset="77"/>
            </a:endParaRP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They will need to go to the fridge</a:t>
            </a:r>
          </a:p>
        </p:txBody>
      </p:sp>
    </p:spTree>
    <p:extLst>
      <p:ext uri="{BB962C8B-B14F-4D97-AF65-F5344CB8AC3E}">
        <p14:creationId xmlns:p14="http://schemas.microsoft.com/office/powerpoint/2010/main" val="520585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Conflict Misses</a:t>
            </a:r>
          </a:p>
        </p:txBody>
      </p:sp>
      <p:sp>
        <p:nvSpPr>
          <p:cNvPr id="9728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sz="2000" dirty="0"/>
              <a:t>Conflict misses occur when </a:t>
            </a:r>
          </a:p>
          <a:p>
            <a:pPr lvl="1"/>
            <a:r>
              <a:rPr lang="en-US" altLang="en-US" sz="1800" dirty="0"/>
              <a:t>Two memory locations M and M’</a:t>
            </a:r>
            <a:r>
              <a:rPr lang="en-US" altLang="ja-JP" sz="1800" dirty="0"/>
              <a:t> map to the same cache block</a:t>
            </a:r>
          </a:p>
          <a:p>
            <a:pPr lvl="1"/>
            <a:r>
              <a:rPr lang="en-US" altLang="en-US" sz="1800" dirty="0"/>
              <a:t>M’</a:t>
            </a:r>
            <a:r>
              <a:rPr lang="en-US" altLang="ja-JP" sz="1800" dirty="0"/>
              <a:t> evicts M before the second reference to M</a:t>
            </a:r>
          </a:p>
          <a:p>
            <a:r>
              <a:rPr lang="en-US" altLang="en-US" sz="2000" dirty="0"/>
              <a:t>No conflict miss if M is not reused</a:t>
            </a:r>
          </a:p>
          <a:p>
            <a:pPr lvl="1"/>
            <a:endParaRPr lang="en-US" altLang="en-US" sz="1800" dirty="0"/>
          </a:p>
          <a:p>
            <a:pPr lvl="1"/>
            <a:endParaRPr lang="en-US" altLang="en-US" sz="1800" dirty="0"/>
          </a:p>
          <a:p>
            <a:endParaRPr lang="en-US" altLang="en-US" sz="2000" dirty="0"/>
          </a:p>
          <a:p>
            <a:endParaRPr lang="en-US" altLang="en-US" sz="2000" dirty="0"/>
          </a:p>
          <a:p>
            <a:endParaRPr lang="en-US" altLang="en-US" sz="2000" dirty="0"/>
          </a:p>
          <a:p>
            <a:endParaRPr lang="en-US" altLang="en-US" sz="2000" dirty="0"/>
          </a:p>
          <a:p>
            <a:endParaRPr lang="en-US" altLang="en-US" sz="20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7D87758-1231-BF43-949F-148ADA8D0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8EC82F1-7B3E-8A4B-849E-0C102EFCFAB2}"/>
              </a:ext>
            </a:extLst>
          </p:cNvPr>
          <p:cNvSpPr/>
          <p:nvPr/>
        </p:nvSpPr>
        <p:spPr>
          <a:xfrm>
            <a:off x="4637987" y="3175679"/>
            <a:ext cx="687301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Cooler has designated slots for beer and wine </a:t>
            </a: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Your friend drinks Porter and you prefer IPAs;</a:t>
            </a: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 </a:t>
            </a: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Friend fills up beer slots with Porters</a:t>
            </a: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Room in the cooler but no IPA for you;</a:t>
            </a:r>
          </a:p>
          <a:p>
            <a:pPr algn="ctr"/>
            <a:endParaRPr lang="en-US" i="1" dirty="0">
              <a:solidFill>
                <a:srgbClr val="C00000"/>
              </a:solidFill>
              <a:latin typeface="Chalkduster" panose="03050602040202020205" pitchFamily="66" charset="77"/>
            </a:endParaRP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You fill up beer slots with IPAs</a:t>
            </a: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Room in the cooler but no Porter for your friend</a:t>
            </a:r>
          </a:p>
          <a:p>
            <a:pPr algn="ctr"/>
            <a:endParaRPr lang="en-US" i="1" dirty="0">
              <a:solidFill>
                <a:srgbClr val="C00000"/>
              </a:solidFill>
              <a:latin typeface="Chalkduster" panose="03050602040202020205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821763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Memory References in One-word Blocks</a:t>
            </a:r>
          </a:p>
        </p:txBody>
      </p:sp>
      <p:sp>
        <p:nvSpPr>
          <p:cNvPr id="61442" name="Rectangle 91"/>
          <p:cNvSpPr>
            <a:spLocks noGrp="1" noChangeArrowheads="1"/>
          </p:cNvSpPr>
          <p:nvPr>
            <p:ph idx="1"/>
          </p:nvPr>
        </p:nvSpPr>
        <p:spPr>
          <a:xfrm>
            <a:off x="1097279" y="1543050"/>
            <a:ext cx="10058401" cy="847611"/>
          </a:xfrm>
        </p:spPr>
        <p:txBody>
          <a:bodyPr>
            <a:normAutofit lnSpcReduction="10000"/>
          </a:bodyPr>
          <a:lstStyle/>
          <a:p>
            <a:r>
              <a:rPr lang="en-US" altLang="en-US" dirty="0"/>
              <a:t>Consider the main memory word reference string    0   1   2   3   4   3   4   15</a:t>
            </a:r>
          </a:p>
          <a:p>
            <a:r>
              <a:rPr lang="en-US" altLang="en-US" dirty="0"/>
              <a:t>In binary, mem address </a:t>
            </a:r>
            <a:r>
              <a:rPr lang="en-US" altLang="en-US" b="1" dirty="0"/>
              <a:t>2 = </a:t>
            </a:r>
            <a:r>
              <a:rPr lang="en-US" altLang="en-US" b="1" dirty="0">
                <a:solidFill>
                  <a:srgbClr val="00B050"/>
                </a:solidFill>
              </a:rPr>
              <a:t>00</a:t>
            </a:r>
            <a:r>
              <a:rPr lang="en-US" altLang="en-US" b="1" dirty="0">
                <a:solidFill>
                  <a:srgbClr val="C00000"/>
                </a:solidFill>
              </a:rPr>
              <a:t>10 </a:t>
            </a:r>
            <a:r>
              <a:rPr lang="en-US" altLang="en-US" b="1" dirty="0">
                <a:solidFill>
                  <a:schemeClr val="tx1"/>
                </a:solidFill>
              </a:rPr>
              <a:t>, 4 = </a:t>
            </a:r>
            <a:r>
              <a:rPr lang="en-US" altLang="en-US" b="1" dirty="0">
                <a:solidFill>
                  <a:srgbClr val="00B050"/>
                </a:solidFill>
              </a:rPr>
              <a:t>01</a:t>
            </a:r>
            <a:r>
              <a:rPr lang="en-US" altLang="en-US" b="1" dirty="0">
                <a:solidFill>
                  <a:srgbClr val="C00000"/>
                </a:solidFill>
              </a:rPr>
              <a:t>00</a:t>
            </a:r>
            <a:r>
              <a:rPr lang="en-US" altLang="en-US" b="1" dirty="0">
                <a:solidFill>
                  <a:schemeClr val="tx1"/>
                </a:solidFill>
              </a:rPr>
              <a:t> and 15 = </a:t>
            </a:r>
            <a:r>
              <a:rPr lang="en-US" altLang="en-US" b="1" dirty="0">
                <a:solidFill>
                  <a:srgbClr val="00B050"/>
                </a:solidFill>
              </a:rPr>
              <a:t>11</a:t>
            </a:r>
            <a:r>
              <a:rPr lang="en-US" altLang="en-US" b="1" dirty="0">
                <a:solidFill>
                  <a:srgbClr val="C00000"/>
                </a:solidFill>
              </a:rPr>
              <a:t>11</a:t>
            </a:r>
            <a:endParaRPr lang="en-US" altLang="en-US" dirty="0">
              <a:solidFill>
                <a:srgbClr val="C00000"/>
              </a:solidFill>
            </a:endParaRPr>
          </a:p>
          <a:p>
            <a:endParaRPr lang="en-US" altLang="en-US" dirty="0"/>
          </a:p>
        </p:txBody>
      </p:sp>
      <p:grpSp>
        <p:nvGrpSpPr>
          <p:cNvPr id="61443" name="Group 3"/>
          <p:cNvGrpSpPr>
            <a:grpSpLocks/>
          </p:cNvGrpSpPr>
          <p:nvPr/>
        </p:nvGrpSpPr>
        <p:grpSpPr bwMode="auto">
          <a:xfrm>
            <a:off x="2819400" y="2919136"/>
            <a:ext cx="990600" cy="1219200"/>
            <a:chOff x="1344" y="1056"/>
            <a:chExt cx="624" cy="768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1557" name="Rectangle 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 dirty="0">
                <a:latin typeface="Calibri" charset="0"/>
              </a:endParaRPr>
            </a:p>
          </p:txBody>
        </p:sp>
        <p:sp>
          <p:nvSpPr>
            <p:cNvPr id="61558" name="Line 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59" name="Line 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60" name="Line 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44" name="Group 8"/>
          <p:cNvGrpSpPr>
            <a:grpSpLocks/>
          </p:cNvGrpSpPr>
          <p:nvPr/>
        </p:nvGrpSpPr>
        <p:grpSpPr bwMode="auto">
          <a:xfrm>
            <a:off x="4800600" y="2919136"/>
            <a:ext cx="990600" cy="1219200"/>
            <a:chOff x="1344" y="1056"/>
            <a:chExt cx="624" cy="768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1553" name="Rectangle 9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54" name="Line 10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55" name="Line 11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56" name="Line 12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45" name="Group 13"/>
          <p:cNvGrpSpPr>
            <a:grpSpLocks/>
          </p:cNvGrpSpPr>
          <p:nvPr/>
        </p:nvGrpSpPr>
        <p:grpSpPr bwMode="auto">
          <a:xfrm>
            <a:off x="6858000" y="2919136"/>
            <a:ext cx="990600" cy="1219200"/>
            <a:chOff x="1344" y="1056"/>
            <a:chExt cx="624" cy="768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1549" name="Rectangle 1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50" name="Line 1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51" name="Line 1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52" name="Line 1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46" name="Group 18"/>
          <p:cNvGrpSpPr>
            <a:grpSpLocks/>
          </p:cNvGrpSpPr>
          <p:nvPr/>
        </p:nvGrpSpPr>
        <p:grpSpPr bwMode="auto">
          <a:xfrm>
            <a:off x="8915400" y="2919136"/>
            <a:ext cx="990600" cy="1219200"/>
            <a:chOff x="1344" y="1056"/>
            <a:chExt cx="624" cy="768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1545" name="Rectangle 19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46" name="Line 20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47" name="Line 21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48" name="Line 22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47" name="Group 23"/>
          <p:cNvGrpSpPr>
            <a:grpSpLocks/>
          </p:cNvGrpSpPr>
          <p:nvPr/>
        </p:nvGrpSpPr>
        <p:grpSpPr bwMode="auto">
          <a:xfrm>
            <a:off x="8915400" y="4747936"/>
            <a:ext cx="990600" cy="1219200"/>
            <a:chOff x="1344" y="1056"/>
            <a:chExt cx="624" cy="768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1541" name="Rectangle 2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42" name="Line 2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43" name="Line 2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44" name="Line 2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48" name="Group 28"/>
          <p:cNvGrpSpPr>
            <a:grpSpLocks/>
          </p:cNvGrpSpPr>
          <p:nvPr/>
        </p:nvGrpSpPr>
        <p:grpSpPr bwMode="auto">
          <a:xfrm>
            <a:off x="6858000" y="4747936"/>
            <a:ext cx="990600" cy="1219200"/>
            <a:chOff x="1344" y="1056"/>
            <a:chExt cx="624" cy="768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1537" name="Rectangle 29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38" name="Line 30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39" name="Line 31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40" name="Line 32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49" name="Group 33"/>
          <p:cNvGrpSpPr>
            <a:grpSpLocks/>
          </p:cNvGrpSpPr>
          <p:nvPr/>
        </p:nvGrpSpPr>
        <p:grpSpPr bwMode="auto">
          <a:xfrm>
            <a:off x="4876800" y="4747936"/>
            <a:ext cx="990600" cy="1219200"/>
            <a:chOff x="1344" y="1056"/>
            <a:chExt cx="624" cy="768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1533" name="Rectangle 3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34" name="Line 3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35" name="Line 3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36" name="Line 3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50" name="Group 38"/>
          <p:cNvGrpSpPr>
            <a:grpSpLocks/>
          </p:cNvGrpSpPr>
          <p:nvPr/>
        </p:nvGrpSpPr>
        <p:grpSpPr bwMode="auto">
          <a:xfrm>
            <a:off x="2819400" y="4747936"/>
            <a:ext cx="990600" cy="1219200"/>
            <a:chOff x="1344" y="1056"/>
            <a:chExt cx="624" cy="768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1529" name="Rectangle 39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30" name="Line 40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31" name="Line 41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32" name="Line 42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61451" name="Text Box 43"/>
          <p:cNvSpPr txBox="1">
            <a:spLocks noChangeArrowheads="1"/>
          </p:cNvSpPr>
          <p:nvPr/>
        </p:nvSpPr>
        <p:spPr bwMode="auto">
          <a:xfrm>
            <a:off x="2879726" y="2498448"/>
            <a:ext cx="2889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0</a:t>
            </a:r>
          </a:p>
        </p:txBody>
      </p:sp>
      <p:sp>
        <p:nvSpPr>
          <p:cNvPr id="61452" name="Text Box 44"/>
          <p:cNvSpPr txBox="1">
            <a:spLocks noChangeArrowheads="1"/>
          </p:cNvSpPr>
          <p:nvPr/>
        </p:nvSpPr>
        <p:spPr bwMode="auto">
          <a:xfrm>
            <a:off x="4784726" y="2498448"/>
            <a:ext cx="2889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1</a:t>
            </a:r>
          </a:p>
        </p:txBody>
      </p:sp>
      <p:sp>
        <p:nvSpPr>
          <p:cNvPr id="61453" name="Text Box 45"/>
          <p:cNvSpPr txBox="1">
            <a:spLocks noChangeArrowheads="1"/>
          </p:cNvSpPr>
          <p:nvPr/>
        </p:nvSpPr>
        <p:spPr bwMode="auto">
          <a:xfrm>
            <a:off x="6765926" y="2498448"/>
            <a:ext cx="2889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2</a:t>
            </a:r>
          </a:p>
        </p:txBody>
      </p:sp>
      <p:sp>
        <p:nvSpPr>
          <p:cNvPr id="61454" name="Text Box 46"/>
          <p:cNvSpPr txBox="1">
            <a:spLocks noChangeArrowheads="1"/>
          </p:cNvSpPr>
          <p:nvPr/>
        </p:nvSpPr>
        <p:spPr bwMode="auto">
          <a:xfrm>
            <a:off x="8899526" y="2498448"/>
            <a:ext cx="2889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3</a:t>
            </a:r>
          </a:p>
        </p:txBody>
      </p:sp>
      <p:sp>
        <p:nvSpPr>
          <p:cNvPr id="61455" name="Text Box 47"/>
          <p:cNvSpPr txBox="1">
            <a:spLocks noChangeArrowheads="1"/>
          </p:cNvSpPr>
          <p:nvPr/>
        </p:nvSpPr>
        <p:spPr bwMode="auto">
          <a:xfrm>
            <a:off x="2743201" y="4366937"/>
            <a:ext cx="288925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4</a:t>
            </a:r>
          </a:p>
        </p:txBody>
      </p:sp>
      <p:sp>
        <p:nvSpPr>
          <p:cNvPr id="61456" name="Text Box 48"/>
          <p:cNvSpPr txBox="1">
            <a:spLocks noChangeArrowheads="1"/>
          </p:cNvSpPr>
          <p:nvPr/>
        </p:nvSpPr>
        <p:spPr bwMode="auto">
          <a:xfrm>
            <a:off x="4784726" y="4327248"/>
            <a:ext cx="2889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3</a:t>
            </a:r>
          </a:p>
        </p:txBody>
      </p:sp>
      <p:sp>
        <p:nvSpPr>
          <p:cNvPr id="61457" name="Text Box 49"/>
          <p:cNvSpPr txBox="1">
            <a:spLocks noChangeArrowheads="1"/>
          </p:cNvSpPr>
          <p:nvPr/>
        </p:nvSpPr>
        <p:spPr bwMode="auto">
          <a:xfrm>
            <a:off x="6842126" y="4327248"/>
            <a:ext cx="28892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4</a:t>
            </a:r>
          </a:p>
        </p:txBody>
      </p:sp>
      <p:sp>
        <p:nvSpPr>
          <p:cNvPr id="61458" name="Text Box 50"/>
          <p:cNvSpPr txBox="1">
            <a:spLocks noChangeArrowheads="1"/>
          </p:cNvSpPr>
          <p:nvPr/>
        </p:nvSpPr>
        <p:spPr bwMode="auto">
          <a:xfrm>
            <a:off x="8823326" y="4327248"/>
            <a:ext cx="3921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15</a:t>
            </a:r>
          </a:p>
        </p:txBody>
      </p:sp>
      <p:grpSp>
        <p:nvGrpSpPr>
          <p:cNvPr id="61459" name="Group 51"/>
          <p:cNvGrpSpPr>
            <a:grpSpLocks/>
          </p:cNvGrpSpPr>
          <p:nvPr/>
        </p:nvGrpSpPr>
        <p:grpSpPr bwMode="auto">
          <a:xfrm>
            <a:off x="2286000" y="2919136"/>
            <a:ext cx="533400" cy="1219200"/>
            <a:chOff x="1344" y="1056"/>
            <a:chExt cx="624" cy="768"/>
          </a:xfrm>
        </p:grpSpPr>
        <p:sp>
          <p:nvSpPr>
            <p:cNvPr id="61525" name="Rectangle 52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26" name="Line 53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27" name="Line 54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28" name="Line 55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60" name="Group 56"/>
          <p:cNvGrpSpPr>
            <a:grpSpLocks/>
          </p:cNvGrpSpPr>
          <p:nvPr/>
        </p:nvGrpSpPr>
        <p:grpSpPr bwMode="auto">
          <a:xfrm>
            <a:off x="4267200" y="2919136"/>
            <a:ext cx="533400" cy="1219200"/>
            <a:chOff x="1344" y="1056"/>
            <a:chExt cx="624" cy="768"/>
          </a:xfrm>
        </p:grpSpPr>
        <p:sp>
          <p:nvSpPr>
            <p:cNvPr id="61521" name="Rectangle 57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22" name="Line 58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23" name="Line 59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24" name="Line 60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61" name="Group 61"/>
          <p:cNvGrpSpPr>
            <a:grpSpLocks/>
          </p:cNvGrpSpPr>
          <p:nvPr/>
        </p:nvGrpSpPr>
        <p:grpSpPr bwMode="auto">
          <a:xfrm>
            <a:off x="6324600" y="2919136"/>
            <a:ext cx="533400" cy="1219200"/>
            <a:chOff x="1344" y="1056"/>
            <a:chExt cx="624" cy="768"/>
          </a:xfrm>
        </p:grpSpPr>
        <p:sp>
          <p:nvSpPr>
            <p:cNvPr id="61517" name="Rectangle 62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18" name="Line 63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19" name="Line 64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20" name="Line 65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62" name="Group 66"/>
          <p:cNvGrpSpPr>
            <a:grpSpLocks/>
          </p:cNvGrpSpPr>
          <p:nvPr/>
        </p:nvGrpSpPr>
        <p:grpSpPr bwMode="auto">
          <a:xfrm>
            <a:off x="8382000" y="2919136"/>
            <a:ext cx="533400" cy="1219200"/>
            <a:chOff x="1344" y="1056"/>
            <a:chExt cx="624" cy="768"/>
          </a:xfrm>
        </p:grpSpPr>
        <p:sp>
          <p:nvSpPr>
            <p:cNvPr id="61513" name="Rectangle 67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14" name="Line 68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15" name="Line 69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16" name="Line 70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63" name="Group 71"/>
          <p:cNvGrpSpPr>
            <a:grpSpLocks/>
          </p:cNvGrpSpPr>
          <p:nvPr/>
        </p:nvGrpSpPr>
        <p:grpSpPr bwMode="auto">
          <a:xfrm>
            <a:off x="2286000" y="4747936"/>
            <a:ext cx="533400" cy="1219200"/>
            <a:chOff x="1344" y="1056"/>
            <a:chExt cx="624" cy="768"/>
          </a:xfrm>
        </p:grpSpPr>
        <p:sp>
          <p:nvSpPr>
            <p:cNvPr id="61509" name="Rectangle 72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10" name="Line 73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11" name="Line 74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12" name="Line 75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64" name="Group 76"/>
          <p:cNvGrpSpPr>
            <a:grpSpLocks/>
          </p:cNvGrpSpPr>
          <p:nvPr/>
        </p:nvGrpSpPr>
        <p:grpSpPr bwMode="auto">
          <a:xfrm>
            <a:off x="4343400" y="4747936"/>
            <a:ext cx="533400" cy="1219200"/>
            <a:chOff x="1344" y="1056"/>
            <a:chExt cx="624" cy="768"/>
          </a:xfrm>
        </p:grpSpPr>
        <p:sp>
          <p:nvSpPr>
            <p:cNvPr id="61505" name="Rectangle 77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06" name="Line 78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07" name="Line 79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08" name="Line 80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65" name="Group 81"/>
          <p:cNvGrpSpPr>
            <a:grpSpLocks/>
          </p:cNvGrpSpPr>
          <p:nvPr/>
        </p:nvGrpSpPr>
        <p:grpSpPr bwMode="auto">
          <a:xfrm>
            <a:off x="6324600" y="4747936"/>
            <a:ext cx="533400" cy="1219200"/>
            <a:chOff x="1344" y="1056"/>
            <a:chExt cx="624" cy="768"/>
          </a:xfrm>
        </p:grpSpPr>
        <p:sp>
          <p:nvSpPr>
            <p:cNvPr id="61501" name="Rectangle 82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502" name="Line 83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03" name="Line 84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04" name="Line 85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1466" name="Group 86"/>
          <p:cNvGrpSpPr>
            <a:grpSpLocks/>
          </p:cNvGrpSpPr>
          <p:nvPr/>
        </p:nvGrpSpPr>
        <p:grpSpPr bwMode="auto">
          <a:xfrm>
            <a:off x="8382000" y="4747936"/>
            <a:ext cx="533400" cy="1219200"/>
            <a:chOff x="1344" y="1056"/>
            <a:chExt cx="624" cy="768"/>
          </a:xfrm>
        </p:grpSpPr>
        <p:sp>
          <p:nvSpPr>
            <p:cNvPr id="61497" name="Rectangle 87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>
                <a:latin typeface="Calibri" charset="0"/>
              </a:endParaRPr>
            </a:p>
          </p:txBody>
        </p:sp>
        <p:sp>
          <p:nvSpPr>
            <p:cNvPr id="61498" name="Line 88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499" name="Line 89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1500" name="Line 90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596508" name="Text Box 92"/>
          <p:cNvSpPr txBox="1">
            <a:spLocks noChangeArrowheads="1"/>
          </p:cNvSpPr>
          <p:nvPr/>
        </p:nvSpPr>
        <p:spPr bwMode="auto">
          <a:xfrm>
            <a:off x="2460134" y="2921894"/>
            <a:ext cx="124906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Mem[0]</a:t>
            </a:r>
          </a:p>
        </p:txBody>
      </p:sp>
      <p:sp>
        <p:nvSpPr>
          <p:cNvPr id="1596509" name="Text Box 93"/>
          <p:cNvSpPr txBox="1">
            <a:spLocks noChangeArrowheads="1"/>
          </p:cNvSpPr>
          <p:nvPr/>
        </p:nvSpPr>
        <p:spPr bwMode="auto">
          <a:xfrm>
            <a:off x="6384926" y="2846111"/>
            <a:ext cx="1247775" cy="652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Mem[0]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Mem[1]</a:t>
            </a:r>
          </a:p>
        </p:txBody>
      </p:sp>
      <p:sp>
        <p:nvSpPr>
          <p:cNvPr id="1596510" name="Text Box 94"/>
          <p:cNvSpPr txBox="1">
            <a:spLocks noChangeArrowheads="1"/>
          </p:cNvSpPr>
          <p:nvPr/>
        </p:nvSpPr>
        <p:spPr bwMode="auto">
          <a:xfrm>
            <a:off x="4251325" y="2879449"/>
            <a:ext cx="1388522" cy="37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   Mem[0]</a:t>
            </a:r>
          </a:p>
        </p:txBody>
      </p:sp>
      <p:sp>
        <p:nvSpPr>
          <p:cNvPr id="1596511" name="Text Box 95"/>
          <p:cNvSpPr txBox="1">
            <a:spLocks noChangeArrowheads="1"/>
          </p:cNvSpPr>
          <p:nvPr/>
        </p:nvSpPr>
        <p:spPr bwMode="auto">
          <a:xfrm>
            <a:off x="8442326" y="2879448"/>
            <a:ext cx="1247775" cy="935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Mem[0]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Mem[1]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Mem[2]</a:t>
            </a:r>
          </a:p>
        </p:txBody>
      </p:sp>
      <p:sp>
        <p:nvSpPr>
          <p:cNvPr id="1596512" name="Text Box 96"/>
          <p:cNvSpPr txBox="1">
            <a:spLocks noChangeArrowheads="1"/>
          </p:cNvSpPr>
          <p:nvPr/>
        </p:nvSpPr>
        <p:spPr bwMode="auto">
          <a:xfrm>
            <a:off x="3108326" y="2498448"/>
            <a:ext cx="5572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rgbClr val="FF0000"/>
                </a:solidFill>
                <a:latin typeface="Calibri" charset="0"/>
              </a:rPr>
              <a:t>miss</a:t>
            </a:r>
          </a:p>
        </p:txBody>
      </p:sp>
      <p:sp>
        <p:nvSpPr>
          <p:cNvPr id="1596513" name="Text Box 97"/>
          <p:cNvSpPr txBox="1">
            <a:spLocks noChangeArrowheads="1"/>
          </p:cNvSpPr>
          <p:nvPr/>
        </p:nvSpPr>
        <p:spPr bwMode="auto">
          <a:xfrm>
            <a:off x="5013326" y="2498448"/>
            <a:ext cx="5572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rgbClr val="FF0000"/>
                </a:solidFill>
                <a:latin typeface="Calibri" charset="0"/>
              </a:rPr>
              <a:t>miss</a:t>
            </a:r>
          </a:p>
        </p:txBody>
      </p:sp>
      <p:sp>
        <p:nvSpPr>
          <p:cNvPr id="1596514" name="Text Box 98"/>
          <p:cNvSpPr txBox="1">
            <a:spLocks noChangeArrowheads="1"/>
          </p:cNvSpPr>
          <p:nvPr/>
        </p:nvSpPr>
        <p:spPr bwMode="auto">
          <a:xfrm>
            <a:off x="7070726" y="2498448"/>
            <a:ext cx="5572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rgbClr val="FF0000"/>
                </a:solidFill>
                <a:latin typeface="Calibri" charset="0"/>
              </a:rPr>
              <a:t>miss</a:t>
            </a:r>
          </a:p>
        </p:txBody>
      </p:sp>
      <p:sp>
        <p:nvSpPr>
          <p:cNvPr id="1596515" name="Text Box 99"/>
          <p:cNvSpPr txBox="1">
            <a:spLocks noChangeArrowheads="1"/>
          </p:cNvSpPr>
          <p:nvPr/>
        </p:nvSpPr>
        <p:spPr bwMode="auto">
          <a:xfrm>
            <a:off x="9204326" y="2498448"/>
            <a:ext cx="5572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rgbClr val="FF0000"/>
                </a:solidFill>
                <a:latin typeface="Calibri" charset="0"/>
              </a:rPr>
              <a:t>miss</a:t>
            </a:r>
          </a:p>
        </p:txBody>
      </p:sp>
      <p:sp>
        <p:nvSpPr>
          <p:cNvPr id="1596516" name="Text Box 100"/>
          <p:cNvSpPr txBox="1">
            <a:spLocks noChangeArrowheads="1"/>
          </p:cNvSpPr>
          <p:nvPr/>
        </p:nvSpPr>
        <p:spPr bwMode="auto">
          <a:xfrm>
            <a:off x="2955926" y="4327248"/>
            <a:ext cx="5572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rgbClr val="FF0000"/>
                </a:solidFill>
                <a:latin typeface="Calibri" charset="0"/>
              </a:rPr>
              <a:t>miss</a:t>
            </a:r>
          </a:p>
        </p:txBody>
      </p:sp>
      <p:sp>
        <p:nvSpPr>
          <p:cNvPr id="1596517" name="Text Box 101"/>
          <p:cNvSpPr txBox="1">
            <a:spLocks noChangeArrowheads="1"/>
          </p:cNvSpPr>
          <p:nvPr/>
        </p:nvSpPr>
        <p:spPr bwMode="auto">
          <a:xfrm>
            <a:off x="9204326" y="4327248"/>
            <a:ext cx="557213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rgbClr val="FF0000"/>
                </a:solidFill>
                <a:latin typeface="Calibri" charset="0"/>
              </a:rPr>
              <a:t>miss</a:t>
            </a:r>
          </a:p>
        </p:txBody>
      </p:sp>
      <p:sp>
        <p:nvSpPr>
          <p:cNvPr id="1596518" name="Text Box 102"/>
          <p:cNvSpPr txBox="1">
            <a:spLocks noChangeArrowheads="1"/>
          </p:cNvSpPr>
          <p:nvPr/>
        </p:nvSpPr>
        <p:spPr bwMode="auto">
          <a:xfrm>
            <a:off x="5013325" y="4327248"/>
            <a:ext cx="40798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rgbClr val="FF0000"/>
                </a:solidFill>
                <a:latin typeface="Calibri" charset="0"/>
              </a:rPr>
              <a:t>hit</a:t>
            </a:r>
          </a:p>
        </p:txBody>
      </p:sp>
      <p:sp>
        <p:nvSpPr>
          <p:cNvPr id="1596519" name="Text Box 103"/>
          <p:cNvSpPr txBox="1">
            <a:spLocks noChangeArrowheads="1"/>
          </p:cNvSpPr>
          <p:nvPr/>
        </p:nvSpPr>
        <p:spPr bwMode="auto">
          <a:xfrm>
            <a:off x="7223125" y="4327248"/>
            <a:ext cx="407988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>
                <a:solidFill>
                  <a:srgbClr val="FF0000"/>
                </a:solidFill>
                <a:latin typeface="Calibri" charset="0"/>
              </a:rPr>
              <a:t>hit</a:t>
            </a:r>
          </a:p>
        </p:txBody>
      </p:sp>
      <p:sp>
        <p:nvSpPr>
          <p:cNvPr id="1596520" name="Text Box 104"/>
          <p:cNvSpPr txBox="1">
            <a:spLocks noChangeArrowheads="1"/>
          </p:cNvSpPr>
          <p:nvPr/>
        </p:nvSpPr>
        <p:spPr bwMode="auto">
          <a:xfrm>
            <a:off x="2346326" y="4708248"/>
            <a:ext cx="1247775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Mem[0]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Mem[1]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Mem[2]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Mem[3]</a:t>
            </a:r>
          </a:p>
        </p:txBody>
      </p:sp>
      <p:sp>
        <p:nvSpPr>
          <p:cNvPr id="1596521" name="Text Box 105"/>
          <p:cNvSpPr txBox="1">
            <a:spLocks noChangeArrowheads="1"/>
          </p:cNvSpPr>
          <p:nvPr/>
        </p:nvSpPr>
        <p:spPr bwMode="auto">
          <a:xfrm>
            <a:off x="4403726" y="4708249"/>
            <a:ext cx="1295547" cy="122495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>
              <a:lnSpc>
                <a:spcPct val="115000"/>
              </a:lnSpc>
              <a:defRPr/>
            </a:pPr>
            <a:r>
              <a:rPr lang="en-US" sz="1600" dirty="0">
                <a:latin typeface="Calibri" charset="0"/>
                <a:ea typeface="Optima" charset="0"/>
                <a:cs typeface="Optima" charset="0"/>
              </a:rPr>
              <a:t>01    Mem[4]</a:t>
            </a:r>
          </a:p>
          <a:p>
            <a:pPr eaLnBrk="0" hangingPunct="0">
              <a:lnSpc>
                <a:spcPct val="115000"/>
              </a:lnSpc>
              <a:defRPr/>
            </a:pPr>
            <a:r>
              <a:rPr lang="en-US" sz="1600" dirty="0">
                <a:latin typeface="Calibri" charset="0"/>
                <a:ea typeface="Optima" charset="0"/>
                <a:cs typeface="Optima" charset="0"/>
              </a:rPr>
              <a:t>00    Mem[1]</a:t>
            </a:r>
          </a:p>
          <a:p>
            <a:pPr eaLnBrk="0" hangingPunct="0">
              <a:lnSpc>
                <a:spcPct val="115000"/>
              </a:lnSpc>
              <a:defRPr/>
            </a:pPr>
            <a:r>
              <a:rPr lang="en-US" sz="1600" dirty="0">
                <a:latin typeface="Calibri" charset="0"/>
                <a:ea typeface="Optima" charset="0"/>
                <a:cs typeface="Optima" charset="0"/>
              </a:rPr>
              <a:t>00     Mem[2]</a:t>
            </a:r>
          </a:p>
          <a:p>
            <a:pPr eaLnBrk="0" hangingPunct="0">
              <a:lnSpc>
                <a:spcPct val="115000"/>
              </a:lnSpc>
              <a:defRPr/>
            </a:pPr>
            <a:r>
              <a:rPr lang="en-US" sz="1600" dirty="0">
                <a:latin typeface="Calibri" charset="0"/>
                <a:ea typeface="Optima" charset="0"/>
                <a:cs typeface="Optima" charset="0"/>
              </a:rPr>
              <a:t>00     Mem[3]</a:t>
            </a:r>
          </a:p>
        </p:txBody>
      </p:sp>
      <p:sp>
        <p:nvSpPr>
          <p:cNvPr id="1596522" name="Text Box 106"/>
          <p:cNvSpPr txBox="1">
            <a:spLocks noChangeArrowheads="1"/>
          </p:cNvSpPr>
          <p:nvPr/>
        </p:nvSpPr>
        <p:spPr bwMode="auto">
          <a:xfrm>
            <a:off x="6384926" y="4708248"/>
            <a:ext cx="1293813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01    Mem[4]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Mem[1]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Mem[2]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Mem[3]</a:t>
            </a:r>
          </a:p>
        </p:txBody>
      </p:sp>
      <p:sp>
        <p:nvSpPr>
          <p:cNvPr id="1596523" name="Text Box 107"/>
          <p:cNvSpPr txBox="1">
            <a:spLocks noChangeArrowheads="1"/>
          </p:cNvSpPr>
          <p:nvPr/>
        </p:nvSpPr>
        <p:spPr bwMode="auto">
          <a:xfrm>
            <a:off x="8442326" y="4708248"/>
            <a:ext cx="1293813" cy="1219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01    Mem[4]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Mem[1]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Mem[2]</a:t>
            </a:r>
          </a:p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Mem[3]</a:t>
            </a:r>
          </a:p>
        </p:txBody>
      </p:sp>
      <p:grpSp>
        <p:nvGrpSpPr>
          <p:cNvPr id="18" name="Group 108"/>
          <p:cNvGrpSpPr>
            <a:grpSpLocks/>
          </p:cNvGrpSpPr>
          <p:nvPr/>
        </p:nvGrpSpPr>
        <p:grpSpPr bwMode="auto">
          <a:xfrm>
            <a:off x="1965326" y="4555848"/>
            <a:ext cx="1812925" cy="457200"/>
            <a:chOff x="278" y="2567"/>
            <a:chExt cx="1142" cy="288"/>
          </a:xfrm>
        </p:grpSpPr>
        <p:sp>
          <p:nvSpPr>
            <p:cNvPr id="61493" name="Line 109"/>
            <p:cNvSpPr>
              <a:spLocks noChangeShapeType="1"/>
            </p:cNvSpPr>
            <p:nvPr/>
          </p:nvSpPr>
          <p:spPr bwMode="auto">
            <a:xfrm>
              <a:off x="518" y="2711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494" name="Line 110"/>
            <p:cNvSpPr>
              <a:spLocks noChangeShapeType="1"/>
            </p:cNvSpPr>
            <p:nvPr/>
          </p:nvSpPr>
          <p:spPr bwMode="auto">
            <a:xfrm>
              <a:off x="1056" y="2711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1495" name="Text Box 111"/>
            <p:cNvSpPr txBox="1">
              <a:spLocks noChangeArrowheads="1"/>
            </p:cNvSpPr>
            <p:nvPr/>
          </p:nvSpPr>
          <p:spPr bwMode="auto">
            <a:xfrm>
              <a:off x="278" y="2567"/>
              <a:ext cx="24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rgbClr val="FF0000"/>
                  </a:solidFill>
                  <a:latin typeface="Calibri" charset="0"/>
                </a:rPr>
                <a:t>01</a:t>
              </a:r>
            </a:p>
          </p:txBody>
        </p:sp>
        <p:sp>
          <p:nvSpPr>
            <p:cNvPr id="61496" name="Text Box 112"/>
            <p:cNvSpPr txBox="1">
              <a:spLocks noChangeArrowheads="1"/>
            </p:cNvSpPr>
            <p:nvPr/>
          </p:nvSpPr>
          <p:spPr bwMode="auto">
            <a:xfrm>
              <a:off x="1238" y="2642"/>
              <a:ext cx="182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rgbClr val="FF0000"/>
                  </a:solidFill>
                  <a:latin typeface="Calibri" charset="0"/>
                </a:rPr>
                <a:t>4</a:t>
              </a:r>
            </a:p>
          </p:txBody>
        </p:sp>
      </p:grpSp>
      <p:grpSp>
        <p:nvGrpSpPr>
          <p:cNvPr id="19" name="Group 113"/>
          <p:cNvGrpSpPr>
            <a:grpSpLocks/>
          </p:cNvGrpSpPr>
          <p:nvPr/>
        </p:nvGrpSpPr>
        <p:grpSpPr bwMode="auto">
          <a:xfrm>
            <a:off x="8001001" y="5622648"/>
            <a:ext cx="2220913" cy="414338"/>
            <a:chOff x="4118" y="3013"/>
            <a:chExt cx="1399" cy="261"/>
          </a:xfrm>
        </p:grpSpPr>
        <p:sp>
          <p:nvSpPr>
            <p:cNvPr id="61489" name="Line 114"/>
            <p:cNvSpPr>
              <a:spLocks noChangeShapeType="1"/>
            </p:cNvSpPr>
            <p:nvPr/>
          </p:nvSpPr>
          <p:spPr bwMode="auto">
            <a:xfrm>
              <a:off x="4358" y="3013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1490" name="Line 115"/>
            <p:cNvSpPr>
              <a:spLocks noChangeShapeType="1"/>
            </p:cNvSpPr>
            <p:nvPr/>
          </p:nvSpPr>
          <p:spPr bwMode="auto">
            <a:xfrm>
              <a:off x="4886" y="3013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1491" name="Text Box 116"/>
            <p:cNvSpPr txBox="1">
              <a:spLocks noChangeArrowheads="1"/>
            </p:cNvSpPr>
            <p:nvPr/>
          </p:nvSpPr>
          <p:spPr bwMode="auto">
            <a:xfrm>
              <a:off x="4118" y="3061"/>
              <a:ext cx="247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rgbClr val="FF0000"/>
                  </a:solidFill>
                  <a:latin typeface="Calibri" charset="0"/>
                </a:rPr>
                <a:t>11</a:t>
              </a:r>
            </a:p>
          </p:txBody>
        </p:sp>
        <p:sp>
          <p:nvSpPr>
            <p:cNvPr id="61492" name="Text Box 117"/>
            <p:cNvSpPr txBox="1">
              <a:spLocks noChangeArrowheads="1"/>
            </p:cNvSpPr>
            <p:nvPr/>
          </p:nvSpPr>
          <p:spPr bwMode="auto">
            <a:xfrm>
              <a:off x="5270" y="3061"/>
              <a:ext cx="247" cy="21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rgbClr val="FF0000"/>
                  </a:solidFill>
                  <a:latin typeface="Calibri" charset="0"/>
                </a:rPr>
                <a:t>15</a:t>
              </a:r>
            </a:p>
          </p:txBody>
        </p:sp>
      </p:grpSp>
      <p:sp>
        <p:nvSpPr>
          <p:cNvPr id="1596535" name="Text Box 119"/>
          <p:cNvSpPr txBox="1">
            <a:spLocks noChangeArrowheads="1"/>
          </p:cNvSpPr>
          <p:nvPr/>
        </p:nvSpPr>
        <p:spPr bwMode="auto">
          <a:xfrm>
            <a:off x="4267200" y="3223937"/>
            <a:ext cx="1388522" cy="37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   Mem[1]</a:t>
            </a:r>
          </a:p>
        </p:txBody>
      </p:sp>
      <p:sp>
        <p:nvSpPr>
          <p:cNvPr id="1596536" name="Text Box 120"/>
          <p:cNvSpPr txBox="1">
            <a:spLocks noChangeArrowheads="1"/>
          </p:cNvSpPr>
          <p:nvPr/>
        </p:nvSpPr>
        <p:spPr bwMode="auto">
          <a:xfrm>
            <a:off x="6400800" y="3501749"/>
            <a:ext cx="1249060" cy="37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Mem[2]</a:t>
            </a:r>
          </a:p>
        </p:txBody>
      </p:sp>
      <p:sp>
        <p:nvSpPr>
          <p:cNvPr id="1596537" name="Text Box 121"/>
          <p:cNvSpPr txBox="1">
            <a:spLocks noChangeArrowheads="1"/>
          </p:cNvSpPr>
          <p:nvPr/>
        </p:nvSpPr>
        <p:spPr bwMode="auto">
          <a:xfrm>
            <a:off x="8441041" y="3792104"/>
            <a:ext cx="1249060" cy="3754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</a:pPr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00    Mem[3]</a:t>
            </a:r>
          </a:p>
        </p:txBody>
      </p:sp>
      <p:sp>
        <p:nvSpPr>
          <p:cNvPr id="1596540" name="Rectangle 124"/>
          <p:cNvSpPr>
            <a:spLocks noChangeArrowheads="1"/>
          </p:cNvSpPr>
          <p:nvPr/>
        </p:nvSpPr>
        <p:spPr bwMode="auto">
          <a:xfrm>
            <a:off x="277167" y="5991516"/>
            <a:ext cx="3276600" cy="3286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lIns="63500" tIns="25400" rIns="63500" bIns="25400">
            <a:spAutoFit/>
          </a:bodyPr>
          <a:lstStyle>
            <a:lvl1pPr marL="342900" indent="-3429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1363" indent="-246063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1800" i="1">
                <a:solidFill>
                  <a:srgbClr val="C00000"/>
                </a:solidFill>
                <a:latin typeface="Calibri" charset="0"/>
              </a:rPr>
              <a:t>8 requests, 6 misses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672204" y="2872417"/>
            <a:ext cx="4443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01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10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11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1693291" y="4634740"/>
            <a:ext cx="4443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01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10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11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00066" y="2509724"/>
            <a:ext cx="478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tag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336893-306E-8648-B699-129793498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4667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96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96508" grpId="0" autoUpdateAnimBg="0"/>
      <p:bldP spid="1596509" grpId="0"/>
      <p:bldP spid="1596510" grpId="0"/>
      <p:bldP spid="1596511" grpId="0"/>
      <p:bldP spid="1596512" grpId="0" autoUpdateAnimBg="0"/>
      <p:bldP spid="1596513" grpId="0" autoUpdateAnimBg="0"/>
      <p:bldP spid="1596514" grpId="0" autoUpdateAnimBg="0"/>
      <p:bldP spid="1596515" grpId="0" autoUpdateAnimBg="0"/>
      <p:bldP spid="1596516" grpId="0" autoUpdateAnimBg="0"/>
      <p:bldP spid="1596517" grpId="0" autoUpdateAnimBg="0"/>
      <p:bldP spid="1596518" grpId="0" autoUpdateAnimBg="0"/>
      <p:bldP spid="1596519" grpId="0" autoUpdateAnimBg="0"/>
      <p:bldP spid="1596520" grpId="0"/>
      <p:bldP spid="1596521" grpId="0"/>
      <p:bldP spid="1596522" grpId="0"/>
      <p:bldP spid="1596523" grpId="0"/>
      <p:bldP spid="1596535" grpId="0" autoUpdateAnimBg="0"/>
      <p:bldP spid="1596536" grpId="0" autoUpdateAnimBg="0"/>
      <p:bldP spid="1596537" grpId="0" autoUpdateAnimBg="0"/>
      <p:bldP spid="1596540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Improving Cache Performance I : Cache Blocks</a:t>
            </a:r>
          </a:p>
        </p:txBody>
      </p:sp>
      <p:sp>
        <p:nvSpPr>
          <p:cNvPr id="634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We can exploit spatial locality by storing data in cache blocks</a:t>
            </a:r>
          </a:p>
          <a:p>
            <a:r>
              <a:rPr lang="en-US" altLang="en-US" dirty="0"/>
              <a:t>A block of size k stores, k consecutive words in memory</a:t>
            </a:r>
          </a:p>
          <a:p>
            <a:r>
              <a:rPr lang="en-US" altLang="en-US" dirty="0"/>
              <a:t>When bringing in memory word M into cache, bring in the next few words as well, because we are likely to need them soon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45434F-8260-5440-A7E7-2894614A8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47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E56A39-12E5-024F-B49D-C985CA28AFF4}"/>
              </a:ext>
            </a:extLst>
          </p:cNvPr>
          <p:cNvSpPr/>
          <p:nvPr/>
        </p:nvSpPr>
        <p:spPr>
          <a:xfrm>
            <a:off x="5816339" y="3560625"/>
            <a:ext cx="575342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When making a trip to the fridge fill up the cooler; don’t just put one beer in it</a:t>
            </a:r>
          </a:p>
        </p:txBody>
      </p:sp>
    </p:spTree>
    <p:extLst>
      <p:ext uri="{BB962C8B-B14F-4D97-AF65-F5344CB8AC3E}">
        <p14:creationId xmlns:p14="http://schemas.microsoft.com/office/powerpoint/2010/main" val="65510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1087830" y="221113"/>
            <a:ext cx="10058400" cy="1033463"/>
          </a:xfrm>
        </p:spPr>
        <p:txBody>
          <a:bodyPr/>
          <a:lstStyle/>
          <a:p>
            <a:r>
              <a:rPr lang="en-US" altLang="en-US" dirty="0"/>
              <a:t>Taking Advantage of Spatial Locality </a:t>
            </a:r>
          </a:p>
        </p:txBody>
      </p:sp>
      <p:sp>
        <p:nvSpPr>
          <p:cNvPr id="64514" name="Rectangle 11"/>
          <p:cNvSpPr>
            <a:spLocks noGrp="1" noChangeArrowheads="1"/>
          </p:cNvSpPr>
          <p:nvPr>
            <p:ph idx="4294967295"/>
          </p:nvPr>
        </p:nvSpPr>
        <p:spPr>
          <a:xfrm>
            <a:off x="1454728" y="1459672"/>
            <a:ext cx="10058400" cy="1154097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altLang="en-US" sz="2400" dirty="0"/>
              <a:t>consider the main memory word reference string    0   1   2   3   4   3   4   15</a:t>
            </a:r>
          </a:p>
          <a:p>
            <a:r>
              <a:rPr lang="en-US" altLang="en-US" sz="2400" dirty="0"/>
              <a:t>let cache block hold two words (block offset = 1 bit)</a:t>
            </a:r>
          </a:p>
          <a:p>
            <a:r>
              <a:rPr lang="en-US" altLang="en-US" sz="2400" dirty="0"/>
              <a:t>In binary, mem address </a:t>
            </a:r>
            <a:r>
              <a:rPr lang="en-US" altLang="en-US" sz="2400" b="1" dirty="0"/>
              <a:t>2 = </a:t>
            </a:r>
            <a:r>
              <a:rPr lang="en-US" altLang="en-US" sz="2400" b="1" dirty="0">
                <a:solidFill>
                  <a:srgbClr val="00B050"/>
                </a:solidFill>
              </a:rPr>
              <a:t>00</a:t>
            </a:r>
            <a:r>
              <a:rPr lang="en-US" altLang="en-US" sz="2400" b="1" dirty="0">
                <a:solidFill>
                  <a:srgbClr val="C00000"/>
                </a:solidFill>
              </a:rPr>
              <a:t>1</a:t>
            </a:r>
            <a:r>
              <a:rPr lang="en-US" altLang="en-US" sz="2400" b="1" dirty="0">
                <a:solidFill>
                  <a:srgbClr val="0432FF"/>
                </a:solidFill>
              </a:rPr>
              <a:t>0</a:t>
            </a:r>
            <a:r>
              <a:rPr lang="en-US" altLang="en-US" sz="2400" b="1" dirty="0">
                <a:solidFill>
                  <a:srgbClr val="C00000"/>
                </a:solidFill>
              </a:rPr>
              <a:t> </a:t>
            </a:r>
            <a:r>
              <a:rPr lang="en-US" altLang="en-US" sz="2400" b="1" dirty="0">
                <a:solidFill>
                  <a:schemeClr val="tx1"/>
                </a:solidFill>
              </a:rPr>
              <a:t>, 4 = </a:t>
            </a:r>
            <a:r>
              <a:rPr lang="en-US" altLang="en-US" sz="2400" b="1" dirty="0">
                <a:solidFill>
                  <a:srgbClr val="00B050"/>
                </a:solidFill>
              </a:rPr>
              <a:t>01</a:t>
            </a:r>
            <a:r>
              <a:rPr lang="en-US" altLang="en-US" sz="2400" b="1" dirty="0">
                <a:solidFill>
                  <a:srgbClr val="C00000"/>
                </a:solidFill>
              </a:rPr>
              <a:t>0</a:t>
            </a:r>
            <a:r>
              <a:rPr lang="en-US" altLang="en-US" sz="2400" b="1" dirty="0">
                <a:solidFill>
                  <a:srgbClr val="0432FF"/>
                </a:solidFill>
              </a:rPr>
              <a:t>0</a:t>
            </a:r>
            <a:r>
              <a:rPr lang="en-US" altLang="en-US" sz="2400" b="1" dirty="0">
                <a:solidFill>
                  <a:schemeClr val="tx1"/>
                </a:solidFill>
              </a:rPr>
              <a:t> and 15 = </a:t>
            </a:r>
            <a:r>
              <a:rPr lang="en-US" altLang="en-US" sz="2400" b="1" dirty="0">
                <a:solidFill>
                  <a:srgbClr val="00B050"/>
                </a:solidFill>
              </a:rPr>
              <a:t>11</a:t>
            </a:r>
            <a:r>
              <a:rPr lang="en-US" altLang="en-US" sz="2400" b="1" dirty="0">
                <a:solidFill>
                  <a:srgbClr val="C00000"/>
                </a:solidFill>
              </a:rPr>
              <a:t>1</a:t>
            </a:r>
            <a:r>
              <a:rPr lang="en-US" altLang="en-US" sz="2400" b="1" dirty="0">
                <a:solidFill>
                  <a:srgbClr val="0432FF"/>
                </a:solidFill>
              </a:rPr>
              <a:t>1</a:t>
            </a:r>
            <a:endParaRPr lang="en-US" altLang="en-US" sz="2400" dirty="0">
              <a:solidFill>
                <a:srgbClr val="0432FF"/>
              </a:solidFill>
            </a:endParaRPr>
          </a:p>
        </p:txBody>
      </p:sp>
      <p:grpSp>
        <p:nvGrpSpPr>
          <p:cNvPr id="64515" name="Group 3"/>
          <p:cNvGrpSpPr>
            <a:grpSpLocks/>
          </p:cNvGrpSpPr>
          <p:nvPr/>
        </p:nvGrpSpPr>
        <p:grpSpPr bwMode="auto">
          <a:xfrm>
            <a:off x="2292928" y="2818865"/>
            <a:ext cx="2514600" cy="990600"/>
            <a:chOff x="336" y="1248"/>
            <a:chExt cx="1584" cy="624"/>
          </a:xfrm>
        </p:grpSpPr>
        <p:sp>
          <p:nvSpPr>
            <p:cNvPr id="64610" name="Rectangle 4"/>
            <p:cNvSpPr>
              <a:spLocks noChangeArrowheads="1"/>
            </p:cNvSpPr>
            <p:nvPr/>
          </p:nvSpPr>
          <p:spPr bwMode="auto">
            <a:xfrm>
              <a:off x="672" y="1488"/>
              <a:ext cx="624" cy="38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611" name="Line 5"/>
            <p:cNvSpPr>
              <a:spLocks noChangeShapeType="1"/>
            </p:cNvSpPr>
            <p:nvPr/>
          </p:nvSpPr>
          <p:spPr bwMode="auto">
            <a:xfrm>
              <a:off x="672" y="168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12" name="Rectangle 6"/>
            <p:cNvSpPr>
              <a:spLocks noChangeArrowheads="1"/>
            </p:cNvSpPr>
            <p:nvPr/>
          </p:nvSpPr>
          <p:spPr bwMode="auto">
            <a:xfrm>
              <a:off x="1296" y="1488"/>
              <a:ext cx="624" cy="38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613" name="Line 7"/>
            <p:cNvSpPr>
              <a:spLocks noChangeShapeType="1"/>
            </p:cNvSpPr>
            <p:nvPr/>
          </p:nvSpPr>
          <p:spPr bwMode="auto">
            <a:xfrm>
              <a:off x="1296" y="168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14" name="Text Box 8"/>
            <p:cNvSpPr txBox="1">
              <a:spLocks noChangeArrowheads="1"/>
            </p:cNvSpPr>
            <p:nvPr/>
          </p:nvSpPr>
          <p:spPr bwMode="auto">
            <a:xfrm>
              <a:off x="960" y="1248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+mn-lt"/>
                </a:rPr>
                <a:t>0</a:t>
              </a:r>
            </a:p>
          </p:txBody>
        </p:sp>
        <p:sp>
          <p:nvSpPr>
            <p:cNvPr id="64615" name="Rectangle 9"/>
            <p:cNvSpPr>
              <a:spLocks noChangeArrowheads="1"/>
            </p:cNvSpPr>
            <p:nvPr/>
          </p:nvSpPr>
          <p:spPr bwMode="auto">
            <a:xfrm>
              <a:off x="336" y="1488"/>
              <a:ext cx="336" cy="38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616" name="Line 10"/>
            <p:cNvSpPr>
              <a:spLocks noChangeShapeType="1"/>
            </p:cNvSpPr>
            <p:nvPr/>
          </p:nvSpPr>
          <p:spPr bwMode="auto">
            <a:xfrm>
              <a:off x="336" y="1680"/>
              <a:ext cx="33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4516" name="Group 13"/>
          <p:cNvGrpSpPr>
            <a:grpSpLocks/>
          </p:cNvGrpSpPr>
          <p:nvPr/>
        </p:nvGrpSpPr>
        <p:grpSpPr bwMode="auto">
          <a:xfrm>
            <a:off x="5188528" y="2833153"/>
            <a:ext cx="2514600" cy="976312"/>
            <a:chOff x="2160" y="1257"/>
            <a:chExt cx="1584" cy="615"/>
          </a:xfrm>
        </p:grpSpPr>
        <p:sp>
          <p:nvSpPr>
            <p:cNvPr id="64603" name="Text Box 14"/>
            <p:cNvSpPr txBox="1">
              <a:spLocks noChangeArrowheads="1"/>
            </p:cNvSpPr>
            <p:nvPr/>
          </p:nvSpPr>
          <p:spPr bwMode="auto">
            <a:xfrm>
              <a:off x="2832" y="1257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+mn-lt"/>
                </a:rPr>
                <a:t>1</a:t>
              </a:r>
            </a:p>
          </p:txBody>
        </p:sp>
        <p:sp>
          <p:nvSpPr>
            <p:cNvPr id="64604" name="Rectangle 15"/>
            <p:cNvSpPr>
              <a:spLocks noChangeArrowheads="1"/>
            </p:cNvSpPr>
            <p:nvPr/>
          </p:nvSpPr>
          <p:spPr bwMode="auto">
            <a:xfrm>
              <a:off x="2496" y="1488"/>
              <a:ext cx="624" cy="38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605" name="Line 16"/>
            <p:cNvSpPr>
              <a:spLocks noChangeShapeType="1"/>
            </p:cNvSpPr>
            <p:nvPr/>
          </p:nvSpPr>
          <p:spPr bwMode="auto">
            <a:xfrm>
              <a:off x="2496" y="168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06" name="Rectangle 17"/>
            <p:cNvSpPr>
              <a:spLocks noChangeArrowheads="1"/>
            </p:cNvSpPr>
            <p:nvPr/>
          </p:nvSpPr>
          <p:spPr bwMode="auto">
            <a:xfrm>
              <a:off x="3120" y="1488"/>
              <a:ext cx="624" cy="38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607" name="Line 18"/>
            <p:cNvSpPr>
              <a:spLocks noChangeShapeType="1"/>
            </p:cNvSpPr>
            <p:nvPr/>
          </p:nvSpPr>
          <p:spPr bwMode="auto">
            <a:xfrm>
              <a:off x="3120" y="168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08" name="Rectangle 19"/>
            <p:cNvSpPr>
              <a:spLocks noChangeArrowheads="1"/>
            </p:cNvSpPr>
            <p:nvPr/>
          </p:nvSpPr>
          <p:spPr bwMode="auto">
            <a:xfrm>
              <a:off x="2160" y="1488"/>
              <a:ext cx="336" cy="38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609" name="Line 20"/>
            <p:cNvSpPr>
              <a:spLocks noChangeShapeType="1"/>
            </p:cNvSpPr>
            <p:nvPr/>
          </p:nvSpPr>
          <p:spPr bwMode="auto">
            <a:xfrm>
              <a:off x="2160" y="1680"/>
              <a:ext cx="33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4517" name="Group 21"/>
          <p:cNvGrpSpPr>
            <a:grpSpLocks/>
          </p:cNvGrpSpPr>
          <p:nvPr/>
        </p:nvGrpSpPr>
        <p:grpSpPr bwMode="auto">
          <a:xfrm>
            <a:off x="8007928" y="2858553"/>
            <a:ext cx="2514600" cy="950912"/>
            <a:chOff x="3936" y="1273"/>
            <a:chExt cx="1584" cy="599"/>
          </a:xfrm>
        </p:grpSpPr>
        <p:sp>
          <p:nvSpPr>
            <p:cNvPr id="64596" name="Text Box 22"/>
            <p:cNvSpPr txBox="1">
              <a:spLocks noChangeArrowheads="1"/>
            </p:cNvSpPr>
            <p:nvPr/>
          </p:nvSpPr>
          <p:spPr bwMode="auto">
            <a:xfrm>
              <a:off x="4608" y="1273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+mn-lt"/>
                </a:rPr>
                <a:t>2</a:t>
              </a:r>
            </a:p>
          </p:txBody>
        </p:sp>
        <p:sp>
          <p:nvSpPr>
            <p:cNvPr id="64597" name="Rectangle 23"/>
            <p:cNvSpPr>
              <a:spLocks noChangeArrowheads="1"/>
            </p:cNvSpPr>
            <p:nvPr/>
          </p:nvSpPr>
          <p:spPr bwMode="auto">
            <a:xfrm>
              <a:off x="4272" y="1488"/>
              <a:ext cx="624" cy="38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98" name="Line 24"/>
            <p:cNvSpPr>
              <a:spLocks noChangeShapeType="1"/>
            </p:cNvSpPr>
            <p:nvPr/>
          </p:nvSpPr>
          <p:spPr bwMode="auto">
            <a:xfrm>
              <a:off x="4272" y="168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99" name="Rectangle 25"/>
            <p:cNvSpPr>
              <a:spLocks noChangeArrowheads="1"/>
            </p:cNvSpPr>
            <p:nvPr/>
          </p:nvSpPr>
          <p:spPr bwMode="auto">
            <a:xfrm>
              <a:off x="4896" y="1488"/>
              <a:ext cx="624" cy="384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600" name="Line 26"/>
            <p:cNvSpPr>
              <a:spLocks noChangeShapeType="1"/>
            </p:cNvSpPr>
            <p:nvPr/>
          </p:nvSpPr>
          <p:spPr bwMode="auto">
            <a:xfrm>
              <a:off x="4896" y="168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601" name="Rectangle 27"/>
            <p:cNvSpPr>
              <a:spLocks noChangeArrowheads="1"/>
            </p:cNvSpPr>
            <p:nvPr/>
          </p:nvSpPr>
          <p:spPr bwMode="auto">
            <a:xfrm>
              <a:off x="3936" y="1488"/>
              <a:ext cx="336" cy="38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602" name="Line 28"/>
            <p:cNvSpPr>
              <a:spLocks noChangeShapeType="1"/>
            </p:cNvSpPr>
            <p:nvPr/>
          </p:nvSpPr>
          <p:spPr bwMode="auto">
            <a:xfrm>
              <a:off x="3936" y="1680"/>
              <a:ext cx="33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4518" name="Group 29"/>
          <p:cNvGrpSpPr>
            <a:grpSpLocks/>
          </p:cNvGrpSpPr>
          <p:nvPr/>
        </p:nvGrpSpPr>
        <p:grpSpPr bwMode="auto">
          <a:xfrm>
            <a:off x="2292928" y="4190465"/>
            <a:ext cx="2514600" cy="990600"/>
            <a:chOff x="336" y="2112"/>
            <a:chExt cx="1584" cy="624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4589" name="Text Box 30"/>
            <p:cNvSpPr txBox="1">
              <a:spLocks noChangeArrowheads="1"/>
            </p:cNvSpPr>
            <p:nvPr/>
          </p:nvSpPr>
          <p:spPr bwMode="auto">
            <a:xfrm>
              <a:off x="1008" y="2112"/>
              <a:ext cx="196" cy="2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 dirty="0">
                  <a:solidFill>
                    <a:schemeClr val="tx1"/>
                  </a:solidFill>
                  <a:latin typeface="+mn-lt"/>
                </a:rPr>
                <a:t>3</a:t>
              </a:r>
            </a:p>
          </p:txBody>
        </p:sp>
        <p:sp>
          <p:nvSpPr>
            <p:cNvPr id="64590" name="Rectangle 31"/>
            <p:cNvSpPr>
              <a:spLocks noChangeArrowheads="1"/>
            </p:cNvSpPr>
            <p:nvPr/>
          </p:nvSpPr>
          <p:spPr bwMode="auto">
            <a:xfrm>
              <a:off x="672" y="2352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91" name="Line 32"/>
            <p:cNvSpPr>
              <a:spLocks noChangeShapeType="1"/>
            </p:cNvSpPr>
            <p:nvPr/>
          </p:nvSpPr>
          <p:spPr bwMode="auto">
            <a:xfrm>
              <a:off x="672" y="2544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92" name="Rectangle 33"/>
            <p:cNvSpPr>
              <a:spLocks noChangeArrowheads="1"/>
            </p:cNvSpPr>
            <p:nvPr/>
          </p:nvSpPr>
          <p:spPr bwMode="auto">
            <a:xfrm>
              <a:off x="1296" y="2352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93" name="Line 34"/>
            <p:cNvSpPr>
              <a:spLocks noChangeShapeType="1"/>
            </p:cNvSpPr>
            <p:nvPr/>
          </p:nvSpPr>
          <p:spPr bwMode="auto">
            <a:xfrm>
              <a:off x="1296" y="2544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94" name="Rectangle 35"/>
            <p:cNvSpPr>
              <a:spLocks noChangeArrowheads="1"/>
            </p:cNvSpPr>
            <p:nvPr/>
          </p:nvSpPr>
          <p:spPr bwMode="auto">
            <a:xfrm>
              <a:off x="336" y="2352"/>
              <a:ext cx="336" cy="384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95" name="Line 36"/>
            <p:cNvSpPr>
              <a:spLocks noChangeShapeType="1"/>
            </p:cNvSpPr>
            <p:nvPr/>
          </p:nvSpPr>
          <p:spPr bwMode="auto">
            <a:xfrm>
              <a:off x="336" y="2544"/>
              <a:ext cx="336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4519" name="Group 37"/>
          <p:cNvGrpSpPr>
            <a:grpSpLocks/>
          </p:cNvGrpSpPr>
          <p:nvPr/>
        </p:nvGrpSpPr>
        <p:grpSpPr bwMode="auto">
          <a:xfrm>
            <a:off x="5188528" y="4190465"/>
            <a:ext cx="2514600" cy="990600"/>
            <a:chOff x="2160" y="2112"/>
            <a:chExt cx="1584" cy="624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4582" name="Text Box 38"/>
            <p:cNvSpPr txBox="1">
              <a:spLocks noChangeArrowheads="1"/>
            </p:cNvSpPr>
            <p:nvPr/>
          </p:nvSpPr>
          <p:spPr bwMode="auto">
            <a:xfrm>
              <a:off x="2880" y="2112"/>
              <a:ext cx="196" cy="2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+mn-lt"/>
                </a:rPr>
                <a:t>4</a:t>
              </a:r>
            </a:p>
          </p:txBody>
        </p:sp>
        <p:sp>
          <p:nvSpPr>
            <p:cNvPr id="64583" name="Rectangle 39"/>
            <p:cNvSpPr>
              <a:spLocks noChangeArrowheads="1"/>
            </p:cNvSpPr>
            <p:nvPr/>
          </p:nvSpPr>
          <p:spPr bwMode="auto">
            <a:xfrm>
              <a:off x="2496" y="2352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84" name="Line 40"/>
            <p:cNvSpPr>
              <a:spLocks noChangeShapeType="1"/>
            </p:cNvSpPr>
            <p:nvPr/>
          </p:nvSpPr>
          <p:spPr bwMode="auto">
            <a:xfrm>
              <a:off x="2496" y="2544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85" name="Rectangle 41"/>
            <p:cNvSpPr>
              <a:spLocks noChangeArrowheads="1"/>
            </p:cNvSpPr>
            <p:nvPr/>
          </p:nvSpPr>
          <p:spPr bwMode="auto">
            <a:xfrm>
              <a:off x="3120" y="2352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86" name="Line 42"/>
            <p:cNvSpPr>
              <a:spLocks noChangeShapeType="1"/>
            </p:cNvSpPr>
            <p:nvPr/>
          </p:nvSpPr>
          <p:spPr bwMode="auto">
            <a:xfrm>
              <a:off x="3120" y="2544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87" name="Rectangle 43"/>
            <p:cNvSpPr>
              <a:spLocks noChangeArrowheads="1"/>
            </p:cNvSpPr>
            <p:nvPr/>
          </p:nvSpPr>
          <p:spPr bwMode="auto">
            <a:xfrm>
              <a:off x="2160" y="2352"/>
              <a:ext cx="336" cy="384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88" name="Line 44"/>
            <p:cNvSpPr>
              <a:spLocks noChangeShapeType="1"/>
            </p:cNvSpPr>
            <p:nvPr/>
          </p:nvSpPr>
          <p:spPr bwMode="auto">
            <a:xfrm>
              <a:off x="2160" y="2544"/>
              <a:ext cx="336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4520" name="Group 45"/>
          <p:cNvGrpSpPr>
            <a:grpSpLocks/>
          </p:cNvGrpSpPr>
          <p:nvPr/>
        </p:nvGrpSpPr>
        <p:grpSpPr bwMode="auto">
          <a:xfrm>
            <a:off x="8007928" y="4190465"/>
            <a:ext cx="2514600" cy="990600"/>
            <a:chOff x="3936" y="2112"/>
            <a:chExt cx="1584" cy="624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4575" name="Text Box 46"/>
            <p:cNvSpPr txBox="1">
              <a:spLocks noChangeArrowheads="1"/>
            </p:cNvSpPr>
            <p:nvPr/>
          </p:nvSpPr>
          <p:spPr bwMode="auto">
            <a:xfrm>
              <a:off x="4608" y="2112"/>
              <a:ext cx="196" cy="23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+mn-lt"/>
                </a:rPr>
                <a:t>3</a:t>
              </a:r>
            </a:p>
          </p:txBody>
        </p:sp>
        <p:sp>
          <p:nvSpPr>
            <p:cNvPr id="64576" name="Rectangle 47"/>
            <p:cNvSpPr>
              <a:spLocks noChangeArrowheads="1"/>
            </p:cNvSpPr>
            <p:nvPr/>
          </p:nvSpPr>
          <p:spPr bwMode="auto">
            <a:xfrm>
              <a:off x="4272" y="2352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77" name="Line 48"/>
            <p:cNvSpPr>
              <a:spLocks noChangeShapeType="1"/>
            </p:cNvSpPr>
            <p:nvPr/>
          </p:nvSpPr>
          <p:spPr bwMode="auto">
            <a:xfrm>
              <a:off x="4272" y="2544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78" name="Rectangle 49"/>
            <p:cNvSpPr>
              <a:spLocks noChangeArrowheads="1"/>
            </p:cNvSpPr>
            <p:nvPr/>
          </p:nvSpPr>
          <p:spPr bwMode="auto">
            <a:xfrm>
              <a:off x="4896" y="2352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79" name="Line 50"/>
            <p:cNvSpPr>
              <a:spLocks noChangeShapeType="1"/>
            </p:cNvSpPr>
            <p:nvPr/>
          </p:nvSpPr>
          <p:spPr bwMode="auto">
            <a:xfrm>
              <a:off x="4896" y="2544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80" name="Rectangle 51"/>
            <p:cNvSpPr>
              <a:spLocks noChangeArrowheads="1"/>
            </p:cNvSpPr>
            <p:nvPr/>
          </p:nvSpPr>
          <p:spPr bwMode="auto">
            <a:xfrm>
              <a:off x="3936" y="2352"/>
              <a:ext cx="336" cy="384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81" name="Line 52"/>
            <p:cNvSpPr>
              <a:spLocks noChangeShapeType="1"/>
            </p:cNvSpPr>
            <p:nvPr/>
          </p:nvSpPr>
          <p:spPr bwMode="auto">
            <a:xfrm>
              <a:off x="3936" y="2544"/>
              <a:ext cx="336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4521" name="Group 53"/>
          <p:cNvGrpSpPr>
            <a:grpSpLocks/>
          </p:cNvGrpSpPr>
          <p:nvPr/>
        </p:nvGrpSpPr>
        <p:grpSpPr bwMode="auto">
          <a:xfrm>
            <a:off x="3664528" y="5562065"/>
            <a:ext cx="2514600" cy="990600"/>
            <a:chOff x="1200" y="2976"/>
            <a:chExt cx="1584" cy="624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4568" name="Text Box 54"/>
            <p:cNvSpPr txBox="1">
              <a:spLocks noChangeArrowheads="1"/>
            </p:cNvSpPr>
            <p:nvPr/>
          </p:nvSpPr>
          <p:spPr bwMode="auto">
            <a:xfrm>
              <a:off x="1824" y="2976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>
                  <a:solidFill>
                    <a:schemeClr val="tx1"/>
                  </a:solidFill>
                  <a:latin typeface="+mn-lt"/>
                </a:rPr>
                <a:t>4</a:t>
              </a:r>
            </a:p>
          </p:txBody>
        </p:sp>
        <p:sp>
          <p:nvSpPr>
            <p:cNvPr id="64569" name="Rectangle 55"/>
            <p:cNvSpPr>
              <a:spLocks noChangeArrowheads="1"/>
            </p:cNvSpPr>
            <p:nvPr/>
          </p:nvSpPr>
          <p:spPr bwMode="auto">
            <a:xfrm>
              <a:off x="1536" y="3216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70" name="Line 56"/>
            <p:cNvSpPr>
              <a:spLocks noChangeShapeType="1"/>
            </p:cNvSpPr>
            <p:nvPr/>
          </p:nvSpPr>
          <p:spPr bwMode="auto">
            <a:xfrm>
              <a:off x="1536" y="340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71" name="Rectangle 57"/>
            <p:cNvSpPr>
              <a:spLocks noChangeArrowheads="1"/>
            </p:cNvSpPr>
            <p:nvPr/>
          </p:nvSpPr>
          <p:spPr bwMode="auto">
            <a:xfrm>
              <a:off x="2160" y="3216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72" name="Line 58"/>
            <p:cNvSpPr>
              <a:spLocks noChangeShapeType="1"/>
            </p:cNvSpPr>
            <p:nvPr/>
          </p:nvSpPr>
          <p:spPr bwMode="auto">
            <a:xfrm>
              <a:off x="2160" y="340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73" name="Rectangle 59"/>
            <p:cNvSpPr>
              <a:spLocks noChangeArrowheads="1"/>
            </p:cNvSpPr>
            <p:nvPr/>
          </p:nvSpPr>
          <p:spPr bwMode="auto">
            <a:xfrm>
              <a:off x="1200" y="3216"/>
              <a:ext cx="336" cy="384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74" name="Line 60"/>
            <p:cNvSpPr>
              <a:spLocks noChangeShapeType="1"/>
            </p:cNvSpPr>
            <p:nvPr/>
          </p:nvSpPr>
          <p:spPr bwMode="auto">
            <a:xfrm>
              <a:off x="1200" y="3408"/>
              <a:ext cx="336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grpSp>
        <p:nvGrpSpPr>
          <p:cNvPr id="64522" name="Group 61"/>
          <p:cNvGrpSpPr>
            <a:grpSpLocks/>
          </p:cNvGrpSpPr>
          <p:nvPr/>
        </p:nvGrpSpPr>
        <p:grpSpPr bwMode="auto">
          <a:xfrm>
            <a:off x="6712528" y="5562065"/>
            <a:ext cx="2514600" cy="990600"/>
            <a:chOff x="3120" y="2976"/>
            <a:chExt cx="1584" cy="624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4561" name="Text Box 62"/>
            <p:cNvSpPr txBox="1">
              <a:spLocks noChangeArrowheads="1"/>
            </p:cNvSpPr>
            <p:nvPr/>
          </p:nvSpPr>
          <p:spPr bwMode="auto">
            <a:xfrm>
              <a:off x="3888" y="2976"/>
              <a:ext cx="264" cy="23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b="1" dirty="0">
                  <a:solidFill>
                    <a:schemeClr val="tx1"/>
                  </a:solidFill>
                  <a:latin typeface="+mn-lt"/>
                </a:rPr>
                <a:t>15</a:t>
              </a:r>
            </a:p>
          </p:txBody>
        </p:sp>
        <p:sp>
          <p:nvSpPr>
            <p:cNvPr id="64562" name="Rectangle 63"/>
            <p:cNvSpPr>
              <a:spLocks noChangeArrowheads="1"/>
            </p:cNvSpPr>
            <p:nvPr/>
          </p:nvSpPr>
          <p:spPr bwMode="auto">
            <a:xfrm>
              <a:off x="3456" y="3216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63" name="Line 64"/>
            <p:cNvSpPr>
              <a:spLocks noChangeShapeType="1"/>
            </p:cNvSpPr>
            <p:nvPr/>
          </p:nvSpPr>
          <p:spPr bwMode="auto">
            <a:xfrm>
              <a:off x="3456" y="340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64" name="Rectangle 65"/>
            <p:cNvSpPr>
              <a:spLocks noChangeArrowheads="1"/>
            </p:cNvSpPr>
            <p:nvPr/>
          </p:nvSpPr>
          <p:spPr bwMode="auto">
            <a:xfrm>
              <a:off x="4080" y="3216"/>
              <a:ext cx="624" cy="384"/>
            </a:xfrm>
            <a:prstGeom prst="rect">
              <a:avLst/>
            </a:prstGeom>
            <a:grpFill/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65" name="Line 66"/>
            <p:cNvSpPr>
              <a:spLocks noChangeShapeType="1"/>
            </p:cNvSpPr>
            <p:nvPr/>
          </p:nvSpPr>
          <p:spPr bwMode="auto">
            <a:xfrm>
              <a:off x="4080" y="3408"/>
              <a:ext cx="624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64566" name="Rectangle 67"/>
            <p:cNvSpPr>
              <a:spLocks noChangeArrowheads="1"/>
            </p:cNvSpPr>
            <p:nvPr/>
          </p:nvSpPr>
          <p:spPr bwMode="auto">
            <a:xfrm>
              <a:off x="3120" y="3216"/>
              <a:ext cx="336" cy="384"/>
            </a:xfrm>
            <a:prstGeom prst="rect">
              <a:avLst/>
            </a:prstGeom>
            <a:solidFill>
              <a:srgbClr val="FFFFFF"/>
            </a:solidFill>
            <a:ln w="127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+mn-lt"/>
              </a:endParaRPr>
            </a:p>
          </p:txBody>
        </p:sp>
        <p:sp>
          <p:nvSpPr>
            <p:cNvPr id="64567" name="Line 68"/>
            <p:cNvSpPr>
              <a:spLocks noChangeShapeType="1"/>
            </p:cNvSpPr>
            <p:nvPr/>
          </p:nvSpPr>
          <p:spPr bwMode="auto">
            <a:xfrm>
              <a:off x="3120" y="3408"/>
              <a:ext cx="336" cy="0"/>
            </a:xfrm>
            <a:prstGeom prst="line">
              <a:avLst/>
            </a:prstGeom>
            <a:grpFill/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1616965" name="Text Box 69"/>
          <p:cNvSpPr txBox="1">
            <a:spLocks noChangeArrowheads="1"/>
          </p:cNvSpPr>
          <p:nvPr/>
        </p:nvSpPr>
        <p:spPr bwMode="auto">
          <a:xfrm>
            <a:off x="2292928" y="3214153"/>
            <a:ext cx="251062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  Mem(1)     Mem(0)</a:t>
            </a:r>
          </a:p>
        </p:txBody>
      </p:sp>
      <p:sp>
        <p:nvSpPr>
          <p:cNvPr id="1616966" name="Text Box 70"/>
          <p:cNvSpPr txBox="1">
            <a:spLocks noChangeArrowheads="1"/>
          </p:cNvSpPr>
          <p:nvPr/>
        </p:nvSpPr>
        <p:spPr bwMode="auto">
          <a:xfrm>
            <a:off x="3512129" y="2818865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16967" name="Text Box 71"/>
          <p:cNvSpPr txBox="1">
            <a:spLocks noChangeArrowheads="1"/>
          </p:cNvSpPr>
          <p:nvPr/>
        </p:nvSpPr>
        <p:spPr bwMode="auto">
          <a:xfrm>
            <a:off x="5188528" y="3199866"/>
            <a:ext cx="256352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  Mem(1)     Mem(0)</a:t>
            </a:r>
          </a:p>
        </p:txBody>
      </p:sp>
      <p:sp>
        <p:nvSpPr>
          <p:cNvPr id="1616968" name="Text Box 72"/>
          <p:cNvSpPr txBox="1">
            <a:spLocks noChangeArrowheads="1"/>
          </p:cNvSpPr>
          <p:nvPr/>
        </p:nvSpPr>
        <p:spPr bwMode="auto">
          <a:xfrm>
            <a:off x="6483929" y="2818865"/>
            <a:ext cx="441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hit</a:t>
            </a:r>
          </a:p>
        </p:txBody>
      </p:sp>
      <p:sp>
        <p:nvSpPr>
          <p:cNvPr id="1616969" name="Text Box 73"/>
          <p:cNvSpPr txBox="1">
            <a:spLocks noChangeArrowheads="1"/>
          </p:cNvSpPr>
          <p:nvPr/>
        </p:nvSpPr>
        <p:spPr bwMode="auto">
          <a:xfrm>
            <a:off x="8007928" y="3504665"/>
            <a:ext cx="245772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  Mem(3)    Mem(2)</a:t>
            </a:r>
          </a:p>
        </p:txBody>
      </p:sp>
      <p:sp>
        <p:nvSpPr>
          <p:cNvPr id="1616970" name="Text Box 74"/>
          <p:cNvSpPr txBox="1">
            <a:spLocks noChangeArrowheads="1"/>
          </p:cNvSpPr>
          <p:nvPr/>
        </p:nvSpPr>
        <p:spPr bwMode="auto">
          <a:xfrm>
            <a:off x="8007928" y="3199866"/>
            <a:ext cx="245772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  Mem(1)    Mem(0)</a:t>
            </a:r>
          </a:p>
        </p:txBody>
      </p:sp>
      <p:sp>
        <p:nvSpPr>
          <p:cNvPr id="1616971" name="Text Box 75"/>
          <p:cNvSpPr txBox="1">
            <a:spLocks noChangeArrowheads="1"/>
          </p:cNvSpPr>
          <p:nvPr/>
        </p:nvSpPr>
        <p:spPr bwMode="auto">
          <a:xfrm>
            <a:off x="9303329" y="2818865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16972" name="Text Box 76"/>
          <p:cNvSpPr txBox="1">
            <a:spLocks noChangeArrowheads="1"/>
          </p:cNvSpPr>
          <p:nvPr/>
        </p:nvSpPr>
        <p:spPr bwMode="auto">
          <a:xfrm>
            <a:off x="3588329" y="4190465"/>
            <a:ext cx="441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hit</a:t>
            </a:r>
          </a:p>
        </p:txBody>
      </p:sp>
      <p:sp>
        <p:nvSpPr>
          <p:cNvPr id="1616973" name="Text Box 77"/>
          <p:cNvSpPr txBox="1">
            <a:spLocks noChangeArrowheads="1"/>
          </p:cNvSpPr>
          <p:nvPr/>
        </p:nvSpPr>
        <p:spPr bwMode="auto">
          <a:xfrm>
            <a:off x="2451351" y="4839612"/>
            <a:ext cx="229902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Mem(3)    Mem(2)</a:t>
            </a:r>
          </a:p>
        </p:txBody>
      </p:sp>
      <p:sp>
        <p:nvSpPr>
          <p:cNvPr id="1616974" name="Text Box 78"/>
          <p:cNvSpPr txBox="1">
            <a:spLocks noChangeArrowheads="1"/>
          </p:cNvSpPr>
          <p:nvPr/>
        </p:nvSpPr>
        <p:spPr bwMode="auto">
          <a:xfrm>
            <a:off x="2398452" y="4557178"/>
            <a:ext cx="23519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 00   Mem(1)    Mem(0)</a:t>
            </a:r>
          </a:p>
        </p:txBody>
      </p:sp>
      <p:sp>
        <p:nvSpPr>
          <p:cNvPr id="1616975" name="Text Box 79"/>
          <p:cNvSpPr txBox="1">
            <a:spLocks noChangeArrowheads="1"/>
          </p:cNvSpPr>
          <p:nvPr/>
        </p:nvSpPr>
        <p:spPr bwMode="auto">
          <a:xfrm>
            <a:off x="6560129" y="4190465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16977" name="Text Box 81"/>
          <p:cNvSpPr txBox="1">
            <a:spLocks noChangeArrowheads="1"/>
          </p:cNvSpPr>
          <p:nvPr/>
        </p:nvSpPr>
        <p:spPr bwMode="auto">
          <a:xfrm>
            <a:off x="5193665" y="4826020"/>
            <a:ext cx="23519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Mem(3)    Mem(2)</a:t>
            </a:r>
          </a:p>
        </p:txBody>
      </p:sp>
      <p:sp>
        <p:nvSpPr>
          <p:cNvPr id="1616978" name="Text Box 82"/>
          <p:cNvSpPr txBox="1">
            <a:spLocks noChangeArrowheads="1"/>
          </p:cNvSpPr>
          <p:nvPr/>
        </p:nvSpPr>
        <p:spPr bwMode="auto">
          <a:xfrm>
            <a:off x="5188528" y="4571466"/>
            <a:ext cx="245772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Mem(1)      Mem(0)</a:t>
            </a:r>
          </a:p>
        </p:txBody>
      </p:sp>
      <p:grpSp>
        <p:nvGrpSpPr>
          <p:cNvPr id="10" name="Group 83"/>
          <p:cNvGrpSpPr>
            <a:grpSpLocks/>
          </p:cNvGrpSpPr>
          <p:nvPr/>
        </p:nvGrpSpPr>
        <p:grpSpPr bwMode="auto">
          <a:xfrm>
            <a:off x="4959929" y="4342865"/>
            <a:ext cx="2735263" cy="533400"/>
            <a:chOff x="2016" y="2208"/>
            <a:chExt cx="1723" cy="336"/>
          </a:xfrm>
        </p:grpSpPr>
        <p:sp>
          <p:nvSpPr>
            <p:cNvPr id="64555" name="Line 84"/>
            <p:cNvSpPr>
              <a:spLocks noChangeShapeType="1"/>
            </p:cNvSpPr>
            <p:nvPr/>
          </p:nvSpPr>
          <p:spPr bwMode="auto">
            <a:xfrm>
              <a:off x="2180" y="2394"/>
              <a:ext cx="240" cy="144"/>
            </a:xfrm>
            <a:prstGeom prst="line">
              <a:avLst/>
            </a:prstGeom>
            <a:noFill/>
            <a:ln w="28575">
              <a:solidFill>
                <a:srgbClr val="0432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556" name="Line 85"/>
            <p:cNvSpPr>
              <a:spLocks noChangeShapeType="1"/>
            </p:cNvSpPr>
            <p:nvPr/>
          </p:nvSpPr>
          <p:spPr bwMode="auto">
            <a:xfrm>
              <a:off x="3445" y="2400"/>
              <a:ext cx="240" cy="144"/>
            </a:xfrm>
            <a:prstGeom prst="line">
              <a:avLst/>
            </a:prstGeom>
            <a:noFill/>
            <a:ln w="28575">
              <a:solidFill>
                <a:srgbClr val="0432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557" name="Text Box 86"/>
            <p:cNvSpPr txBox="1">
              <a:spLocks noChangeArrowheads="1"/>
            </p:cNvSpPr>
            <p:nvPr/>
          </p:nvSpPr>
          <p:spPr bwMode="auto">
            <a:xfrm>
              <a:off x="2016" y="2208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01</a:t>
              </a:r>
            </a:p>
          </p:txBody>
        </p:sp>
        <p:sp>
          <p:nvSpPr>
            <p:cNvPr id="64558" name="Text Box 87"/>
            <p:cNvSpPr txBox="1">
              <a:spLocks noChangeArrowheads="1"/>
            </p:cNvSpPr>
            <p:nvPr/>
          </p:nvSpPr>
          <p:spPr bwMode="auto">
            <a:xfrm>
              <a:off x="2928" y="2256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5</a:t>
              </a:r>
            </a:p>
          </p:txBody>
        </p:sp>
        <p:sp>
          <p:nvSpPr>
            <p:cNvPr id="64559" name="Line 88"/>
            <p:cNvSpPr>
              <a:spLocks noChangeShapeType="1"/>
            </p:cNvSpPr>
            <p:nvPr/>
          </p:nvSpPr>
          <p:spPr bwMode="auto">
            <a:xfrm>
              <a:off x="2784" y="2400"/>
              <a:ext cx="240" cy="144"/>
            </a:xfrm>
            <a:prstGeom prst="line">
              <a:avLst/>
            </a:prstGeom>
            <a:noFill/>
            <a:ln w="28575">
              <a:solidFill>
                <a:srgbClr val="0432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560" name="Text Box 89"/>
            <p:cNvSpPr txBox="1">
              <a:spLocks noChangeArrowheads="1"/>
            </p:cNvSpPr>
            <p:nvPr/>
          </p:nvSpPr>
          <p:spPr bwMode="auto">
            <a:xfrm>
              <a:off x="3543" y="2243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4</a:t>
              </a:r>
            </a:p>
          </p:txBody>
        </p:sp>
      </p:grpSp>
      <p:sp>
        <p:nvSpPr>
          <p:cNvPr id="1616986" name="Text Box 90"/>
          <p:cNvSpPr txBox="1">
            <a:spLocks noChangeArrowheads="1"/>
          </p:cNvSpPr>
          <p:nvPr/>
        </p:nvSpPr>
        <p:spPr bwMode="auto">
          <a:xfrm>
            <a:off x="9311265" y="4175662"/>
            <a:ext cx="441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rgbClr val="FF0000"/>
                </a:solidFill>
                <a:latin typeface="+mn-lt"/>
              </a:rPr>
              <a:t>hit</a:t>
            </a:r>
          </a:p>
        </p:txBody>
      </p:sp>
      <p:sp>
        <p:nvSpPr>
          <p:cNvPr id="1616988" name="Text Box 92"/>
          <p:cNvSpPr txBox="1">
            <a:spLocks noChangeArrowheads="1"/>
          </p:cNvSpPr>
          <p:nvPr/>
        </p:nvSpPr>
        <p:spPr bwMode="auto">
          <a:xfrm>
            <a:off x="8007928" y="4832967"/>
            <a:ext cx="245772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 Mem(3)     Mem(2)</a:t>
            </a:r>
          </a:p>
        </p:txBody>
      </p:sp>
      <p:sp>
        <p:nvSpPr>
          <p:cNvPr id="1616989" name="Text Box 93"/>
          <p:cNvSpPr txBox="1">
            <a:spLocks noChangeArrowheads="1"/>
          </p:cNvSpPr>
          <p:nvPr/>
        </p:nvSpPr>
        <p:spPr bwMode="auto">
          <a:xfrm>
            <a:off x="8031896" y="4530746"/>
            <a:ext cx="24048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01    Mem(5)     Mem(4)</a:t>
            </a:r>
          </a:p>
        </p:txBody>
      </p:sp>
      <p:sp>
        <p:nvSpPr>
          <p:cNvPr id="1616990" name="Text Box 94"/>
          <p:cNvSpPr txBox="1">
            <a:spLocks noChangeArrowheads="1"/>
          </p:cNvSpPr>
          <p:nvPr/>
        </p:nvSpPr>
        <p:spPr bwMode="auto">
          <a:xfrm>
            <a:off x="4883729" y="5562065"/>
            <a:ext cx="441325" cy="36988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rgbClr val="FF0000"/>
                </a:solidFill>
                <a:latin typeface="+mn-lt"/>
              </a:rPr>
              <a:t>hit</a:t>
            </a:r>
          </a:p>
        </p:txBody>
      </p:sp>
      <p:sp>
        <p:nvSpPr>
          <p:cNvPr id="1616992" name="Text Box 96"/>
          <p:cNvSpPr txBox="1">
            <a:spLocks noChangeArrowheads="1"/>
          </p:cNvSpPr>
          <p:nvPr/>
        </p:nvSpPr>
        <p:spPr bwMode="auto">
          <a:xfrm>
            <a:off x="3737416" y="6223326"/>
            <a:ext cx="245772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Mem(3)      Mem(2)</a:t>
            </a:r>
          </a:p>
        </p:txBody>
      </p:sp>
      <p:sp>
        <p:nvSpPr>
          <p:cNvPr id="1616993" name="Text Box 97"/>
          <p:cNvSpPr txBox="1">
            <a:spLocks noChangeArrowheads="1"/>
          </p:cNvSpPr>
          <p:nvPr/>
        </p:nvSpPr>
        <p:spPr bwMode="auto">
          <a:xfrm>
            <a:off x="3731066" y="5911700"/>
            <a:ext cx="245772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01    Mem(5)      Mem(4)</a:t>
            </a:r>
          </a:p>
        </p:txBody>
      </p:sp>
      <p:sp>
        <p:nvSpPr>
          <p:cNvPr id="1616995" name="Text Box 99"/>
          <p:cNvSpPr txBox="1">
            <a:spLocks noChangeArrowheads="1"/>
          </p:cNvSpPr>
          <p:nvPr/>
        </p:nvSpPr>
        <p:spPr bwMode="auto">
          <a:xfrm>
            <a:off x="6878377" y="6218814"/>
            <a:ext cx="23519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Mem(3)    Mem(2)</a:t>
            </a:r>
          </a:p>
        </p:txBody>
      </p:sp>
      <p:sp>
        <p:nvSpPr>
          <p:cNvPr id="1616996" name="Text Box 100"/>
          <p:cNvSpPr txBox="1">
            <a:spLocks noChangeArrowheads="1"/>
          </p:cNvSpPr>
          <p:nvPr/>
        </p:nvSpPr>
        <p:spPr bwMode="auto">
          <a:xfrm>
            <a:off x="6871142" y="5930695"/>
            <a:ext cx="235192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01    Mem(5)    Mem(4)</a:t>
            </a:r>
          </a:p>
        </p:txBody>
      </p:sp>
      <p:sp>
        <p:nvSpPr>
          <p:cNvPr id="1616997" name="Text Box 101"/>
          <p:cNvSpPr txBox="1">
            <a:spLocks noChangeArrowheads="1"/>
          </p:cNvSpPr>
          <p:nvPr/>
        </p:nvSpPr>
        <p:spPr bwMode="auto">
          <a:xfrm>
            <a:off x="8236529" y="5562065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grpSp>
        <p:nvGrpSpPr>
          <p:cNvPr id="11" name="Group 102"/>
          <p:cNvGrpSpPr>
            <a:grpSpLocks/>
          </p:cNvGrpSpPr>
          <p:nvPr/>
        </p:nvGrpSpPr>
        <p:grpSpPr bwMode="auto">
          <a:xfrm>
            <a:off x="6483928" y="6019265"/>
            <a:ext cx="2933700" cy="533400"/>
            <a:chOff x="2016" y="2208"/>
            <a:chExt cx="1848" cy="336"/>
          </a:xfrm>
        </p:grpSpPr>
        <p:sp>
          <p:nvSpPr>
            <p:cNvPr id="64549" name="Line 103"/>
            <p:cNvSpPr>
              <a:spLocks noChangeShapeType="1"/>
            </p:cNvSpPr>
            <p:nvPr/>
          </p:nvSpPr>
          <p:spPr bwMode="auto">
            <a:xfrm>
              <a:off x="2285" y="2385"/>
              <a:ext cx="240" cy="144"/>
            </a:xfrm>
            <a:prstGeom prst="line">
              <a:avLst/>
            </a:prstGeom>
            <a:noFill/>
            <a:ln w="28575">
              <a:solidFill>
                <a:srgbClr val="0432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550" name="Line 104"/>
            <p:cNvSpPr>
              <a:spLocks noChangeShapeType="1"/>
            </p:cNvSpPr>
            <p:nvPr/>
          </p:nvSpPr>
          <p:spPr bwMode="auto">
            <a:xfrm>
              <a:off x="3504" y="2400"/>
              <a:ext cx="240" cy="144"/>
            </a:xfrm>
            <a:prstGeom prst="line">
              <a:avLst/>
            </a:prstGeom>
            <a:noFill/>
            <a:ln w="28575">
              <a:solidFill>
                <a:srgbClr val="0432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551" name="Text Box 105"/>
            <p:cNvSpPr txBox="1">
              <a:spLocks noChangeArrowheads="1"/>
            </p:cNvSpPr>
            <p:nvPr/>
          </p:nvSpPr>
          <p:spPr bwMode="auto">
            <a:xfrm>
              <a:off x="2016" y="2208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11</a:t>
              </a:r>
            </a:p>
          </p:txBody>
        </p:sp>
        <p:sp>
          <p:nvSpPr>
            <p:cNvPr id="64552" name="Text Box 106"/>
            <p:cNvSpPr txBox="1">
              <a:spLocks noChangeArrowheads="1"/>
            </p:cNvSpPr>
            <p:nvPr/>
          </p:nvSpPr>
          <p:spPr bwMode="auto">
            <a:xfrm>
              <a:off x="2928" y="2256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15</a:t>
              </a:r>
            </a:p>
          </p:txBody>
        </p:sp>
        <p:sp>
          <p:nvSpPr>
            <p:cNvPr id="64553" name="Line 107"/>
            <p:cNvSpPr>
              <a:spLocks noChangeShapeType="1"/>
            </p:cNvSpPr>
            <p:nvPr/>
          </p:nvSpPr>
          <p:spPr bwMode="auto">
            <a:xfrm>
              <a:off x="2856" y="2391"/>
              <a:ext cx="240" cy="144"/>
            </a:xfrm>
            <a:prstGeom prst="line">
              <a:avLst/>
            </a:prstGeom>
            <a:noFill/>
            <a:ln w="28575">
              <a:solidFill>
                <a:srgbClr val="0432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4554" name="Text Box 108"/>
            <p:cNvSpPr txBox="1">
              <a:spLocks noChangeArrowheads="1"/>
            </p:cNvSpPr>
            <p:nvPr/>
          </p:nvSpPr>
          <p:spPr bwMode="auto">
            <a:xfrm>
              <a:off x="3600" y="2256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14</a:t>
              </a:r>
            </a:p>
          </p:txBody>
        </p:sp>
      </p:grpSp>
      <p:sp>
        <p:nvSpPr>
          <p:cNvPr id="1617006" name="Rectangle 110"/>
          <p:cNvSpPr>
            <a:spLocks noChangeArrowheads="1"/>
          </p:cNvSpPr>
          <p:nvPr/>
        </p:nvSpPr>
        <p:spPr bwMode="auto">
          <a:xfrm>
            <a:off x="10273856" y="5544000"/>
            <a:ext cx="1748293" cy="75918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 lIns="63500" tIns="25400" rIns="63500" bIns="25400">
            <a:spAutoFit/>
          </a:bodyPr>
          <a:lstStyle>
            <a:lvl1pPr marL="342900" indent="-3429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1363" indent="-246063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2000" i="1" dirty="0">
                <a:solidFill>
                  <a:srgbClr val="C00000"/>
                </a:solidFill>
                <a:latin typeface="+mn-lt"/>
              </a:rPr>
              <a:t>8 requests, </a:t>
            </a:r>
          </a:p>
          <a:p>
            <a:pPr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2000" i="1" dirty="0">
                <a:solidFill>
                  <a:srgbClr val="C00000"/>
                </a:solidFill>
                <a:latin typeface="+mn-lt"/>
              </a:rPr>
              <a:t>4 misses</a:t>
            </a:r>
          </a:p>
        </p:txBody>
      </p:sp>
      <p:sp>
        <p:nvSpPr>
          <p:cNvPr id="64548" name="Text Box 69"/>
          <p:cNvSpPr txBox="1">
            <a:spLocks noChangeArrowheads="1"/>
          </p:cNvSpPr>
          <p:nvPr/>
        </p:nvSpPr>
        <p:spPr bwMode="auto">
          <a:xfrm>
            <a:off x="175781" y="3387437"/>
            <a:ext cx="1490665" cy="13234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i="1" dirty="0">
                <a:solidFill>
                  <a:srgbClr val="C00000"/>
                </a:solidFill>
                <a:latin typeface="+mn-lt"/>
              </a:rPr>
              <a:t>Start with an empty cache - all blocks initially marked as not valid</a:t>
            </a:r>
          </a:p>
        </p:txBody>
      </p:sp>
      <p:sp>
        <p:nvSpPr>
          <p:cNvPr id="2" name="Rectangle 1"/>
          <p:cNvSpPr/>
          <p:nvPr/>
        </p:nvSpPr>
        <p:spPr>
          <a:xfrm>
            <a:off x="1823028" y="3167209"/>
            <a:ext cx="4635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ea typeface="Calibri" charset="0"/>
                <a:cs typeface="Calibri" charset="0"/>
              </a:rPr>
              <a:t>0</a:t>
            </a:r>
          </a:p>
          <a:p>
            <a:r>
              <a:rPr lang="en-US" b="1" dirty="0"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107" name="Rectangle 106"/>
          <p:cNvSpPr/>
          <p:nvPr/>
        </p:nvSpPr>
        <p:spPr>
          <a:xfrm>
            <a:off x="1867478" y="4557179"/>
            <a:ext cx="4635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ea typeface="Calibri" charset="0"/>
                <a:cs typeface="Calibri" charset="0"/>
              </a:rPr>
              <a:t>0</a:t>
            </a:r>
          </a:p>
          <a:p>
            <a:r>
              <a:rPr lang="en-US" b="1" dirty="0"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108" name="Rectangle 107"/>
          <p:cNvSpPr/>
          <p:nvPr/>
        </p:nvSpPr>
        <p:spPr>
          <a:xfrm>
            <a:off x="1908753" y="5924700"/>
            <a:ext cx="4635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ea typeface="Calibri" charset="0"/>
                <a:cs typeface="Calibri" charset="0"/>
              </a:rPr>
              <a:t>0</a:t>
            </a:r>
          </a:p>
          <a:p>
            <a:r>
              <a:rPr lang="en-US" b="1" dirty="0">
                <a:ea typeface="Calibri" charset="0"/>
                <a:cs typeface="Calibri" charset="0"/>
              </a:rPr>
              <a:t>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70BC52-E0E3-8CBD-C973-91D20AB4C7F0}"/>
              </a:ext>
            </a:extLst>
          </p:cNvPr>
          <p:cNvSpPr txBox="1"/>
          <p:nvPr/>
        </p:nvSpPr>
        <p:spPr>
          <a:xfrm>
            <a:off x="10738646" y="1999537"/>
            <a:ext cx="1199932" cy="313932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en-US" sz="1800" b="1" dirty="0"/>
              <a:t>0 =  </a:t>
            </a:r>
            <a:r>
              <a:rPr lang="en-US" altLang="en-US" sz="1800" b="1" dirty="0">
                <a:solidFill>
                  <a:srgbClr val="00B050"/>
                </a:solidFill>
              </a:rPr>
              <a:t>00</a:t>
            </a:r>
            <a:r>
              <a:rPr lang="en-US" altLang="en-US" sz="1800" b="1" dirty="0">
                <a:solidFill>
                  <a:srgbClr val="C00000"/>
                </a:solidFill>
              </a:rPr>
              <a:t>0</a:t>
            </a:r>
            <a:r>
              <a:rPr lang="en-US" altLang="en-US" sz="1800" b="1" dirty="0">
                <a:solidFill>
                  <a:srgbClr val="0432FF"/>
                </a:solidFill>
              </a:rPr>
              <a:t>0</a:t>
            </a:r>
          </a:p>
          <a:p>
            <a:r>
              <a:rPr lang="en-US" altLang="en-US" sz="1800" b="1" dirty="0"/>
              <a:t>1 =  </a:t>
            </a:r>
            <a:r>
              <a:rPr lang="en-US" altLang="en-US" sz="1800" b="1" dirty="0">
                <a:solidFill>
                  <a:srgbClr val="00B050"/>
                </a:solidFill>
              </a:rPr>
              <a:t>00</a:t>
            </a:r>
            <a:r>
              <a:rPr lang="en-US" altLang="en-US" sz="1800" b="1" dirty="0">
                <a:solidFill>
                  <a:srgbClr val="C00000"/>
                </a:solidFill>
              </a:rPr>
              <a:t>0</a:t>
            </a:r>
            <a:r>
              <a:rPr lang="en-US" altLang="en-US" sz="1800" b="1" dirty="0">
                <a:solidFill>
                  <a:srgbClr val="0432FF"/>
                </a:solidFill>
              </a:rPr>
              <a:t>1</a:t>
            </a:r>
          </a:p>
          <a:p>
            <a:endParaRPr lang="en-US" altLang="en-US" sz="1800" b="1" dirty="0"/>
          </a:p>
          <a:p>
            <a:r>
              <a:rPr lang="en-US" altLang="en-US" sz="1800" b="1" dirty="0"/>
              <a:t>2 =  </a:t>
            </a:r>
            <a:r>
              <a:rPr lang="en-US" altLang="en-US" sz="1800" b="1" dirty="0">
                <a:solidFill>
                  <a:srgbClr val="00B050"/>
                </a:solidFill>
              </a:rPr>
              <a:t>00</a:t>
            </a:r>
            <a:r>
              <a:rPr lang="en-US" altLang="en-US" sz="1800" b="1" dirty="0">
                <a:solidFill>
                  <a:srgbClr val="C00000"/>
                </a:solidFill>
              </a:rPr>
              <a:t>1</a:t>
            </a:r>
            <a:r>
              <a:rPr lang="en-US" altLang="en-US" sz="1800" b="1" dirty="0">
                <a:solidFill>
                  <a:srgbClr val="0432FF"/>
                </a:solidFill>
              </a:rPr>
              <a:t>0</a:t>
            </a:r>
          </a:p>
          <a:p>
            <a:r>
              <a:rPr lang="en-US" altLang="en-US" b="1" dirty="0"/>
              <a:t>3 =  </a:t>
            </a:r>
            <a:r>
              <a:rPr lang="en-US" altLang="en-US" b="1" dirty="0">
                <a:solidFill>
                  <a:srgbClr val="00B050"/>
                </a:solidFill>
              </a:rPr>
              <a:t>00</a:t>
            </a:r>
            <a:r>
              <a:rPr lang="en-US" altLang="en-US" b="1" dirty="0">
                <a:solidFill>
                  <a:srgbClr val="C00000"/>
                </a:solidFill>
              </a:rPr>
              <a:t>1</a:t>
            </a:r>
            <a:r>
              <a:rPr lang="en-US" altLang="en-US" b="1" dirty="0">
                <a:solidFill>
                  <a:srgbClr val="0432FF"/>
                </a:solidFill>
              </a:rPr>
              <a:t>1</a:t>
            </a:r>
          </a:p>
          <a:p>
            <a:endParaRPr lang="en-US" altLang="en-US" sz="1800" b="1" dirty="0"/>
          </a:p>
          <a:p>
            <a:r>
              <a:rPr lang="en-US" altLang="en-US" sz="1800" b="1" dirty="0"/>
              <a:t>4 =   </a:t>
            </a:r>
            <a:r>
              <a:rPr lang="en-US" altLang="en-US" sz="1800" b="1" dirty="0">
                <a:solidFill>
                  <a:srgbClr val="00B050"/>
                </a:solidFill>
              </a:rPr>
              <a:t>01</a:t>
            </a:r>
            <a:r>
              <a:rPr lang="en-US" altLang="en-US" sz="1800" b="1" dirty="0">
                <a:solidFill>
                  <a:srgbClr val="C00000"/>
                </a:solidFill>
              </a:rPr>
              <a:t>0</a:t>
            </a:r>
            <a:r>
              <a:rPr lang="en-US" altLang="en-US" sz="1800" b="1" dirty="0">
                <a:solidFill>
                  <a:srgbClr val="0432FF"/>
                </a:solidFill>
              </a:rPr>
              <a:t>0</a:t>
            </a:r>
          </a:p>
          <a:p>
            <a:r>
              <a:rPr lang="en-US" altLang="en-US" b="1" dirty="0"/>
              <a:t>5 =   </a:t>
            </a:r>
            <a:r>
              <a:rPr lang="en-US" altLang="en-US" b="1" dirty="0">
                <a:solidFill>
                  <a:srgbClr val="00B050"/>
                </a:solidFill>
              </a:rPr>
              <a:t>01</a:t>
            </a:r>
            <a:r>
              <a:rPr lang="en-US" altLang="en-US" b="1" dirty="0">
                <a:solidFill>
                  <a:srgbClr val="C00000"/>
                </a:solidFill>
              </a:rPr>
              <a:t>0</a:t>
            </a:r>
            <a:r>
              <a:rPr lang="en-US" altLang="en-US" b="1" dirty="0">
                <a:solidFill>
                  <a:srgbClr val="0432FF"/>
                </a:solidFill>
              </a:rPr>
              <a:t>1</a:t>
            </a:r>
          </a:p>
          <a:p>
            <a:endParaRPr lang="en-US" altLang="en-US" b="1" dirty="0"/>
          </a:p>
          <a:p>
            <a:r>
              <a:rPr lang="en-US" altLang="en-US" sz="1800" b="1" dirty="0"/>
              <a:t>14 = </a:t>
            </a:r>
            <a:r>
              <a:rPr lang="en-US" altLang="en-US" b="1" dirty="0">
                <a:solidFill>
                  <a:srgbClr val="00B050"/>
                </a:solidFill>
              </a:rPr>
              <a:t>1</a:t>
            </a:r>
            <a:r>
              <a:rPr lang="en-US" altLang="en-US" sz="1800" b="1" dirty="0">
                <a:solidFill>
                  <a:srgbClr val="00B050"/>
                </a:solidFill>
              </a:rPr>
              <a:t>1</a:t>
            </a:r>
            <a:r>
              <a:rPr lang="en-US" altLang="en-US" sz="1800" b="1" dirty="0">
                <a:solidFill>
                  <a:srgbClr val="C00000"/>
                </a:solidFill>
              </a:rPr>
              <a:t>1</a:t>
            </a:r>
            <a:r>
              <a:rPr lang="en-US" altLang="en-US" sz="1800" b="1" dirty="0">
                <a:solidFill>
                  <a:srgbClr val="0432FF"/>
                </a:solidFill>
              </a:rPr>
              <a:t>0</a:t>
            </a:r>
          </a:p>
          <a:p>
            <a:r>
              <a:rPr lang="en-US" altLang="en-US" sz="1800" b="1" dirty="0"/>
              <a:t>15 = </a:t>
            </a:r>
            <a:r>
              <a:rPr lang="en-US" altLang="en-US" sz="1800" b="1" dirty="0">
                <a:solidFill>
                  <a:srgbClr val="00B050"/>
                </a:solidFill>
              </a:rPr>
              <a:t>11</a:t>
            </a:r>
            <a:r>
              <a:rPr lang="en-US" altLang="en-US" sz="1800" b="1" dirty="0">
                <a:solidFill>
                  <a:srgbClr val="C00000"/>
                </a:solidFill>
              </a:rPr>
              <a:t>1</a:t>
            </a:r>
            <a:r>
              <a:rPr lang="en-US" altLang="en-US" sz="1800" b="1" dirty="0">
                <a:solidFill>
                  <a:srgbClr val="0432FF"/>
                </a:solidFill>
              </a:rPr>
              <a:t>1</a:t>
            </a:r>
            <a:r>
              <a:rPr lang="en-US" altLang="en-US" sz="1800" b="1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7773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 nodeType="clickPar">
                      <p:stCondLst>
                        <p:cond delay="indefinite"/>
                      </p:stCondLst>
                      <p:childTnLst>
                        <p:par>
                          <p:cTn id="6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6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 nodeType="clickPar">
                      <p:stCondLst>
                        <p:cond delay="indefinite"/>
                      </p:stCondLst>
                      <p:childTnLst>
                        <p:par>
                          <p:cTn id="8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16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6965" grpId="0" autoUpdateAnimBg="0"/>
      <p:bldP spid="1616966" grpId="0" autoUpdateAnimBg="0"/>
      <p:bldP spid="1616967" grpId="0"/>
      <p:bldP spid="1616968" grpId="0" autoUpdateAnimBg="0"/>
      <p:bldP spid="1616969" grpId="0" autoUpdateAnimBg="0"/>
      <p:bldP spid="1616970" grpId="0"/>
      <p:bldP spid="1616971" grpId="0" autoUpdateAnimBg="0"/>
      <p:bldP spid="1616972" grpId="0" autoUpdateAnimBg="0"/>
      <p:bldP spid="1616973" grpId="0"/>
      <p:bldP spid="1616974" grpId="0"/>
      <p:bldP spid="1616975" grpId="0" autoUpdateAnimBg="0"/>
      <p:bldP spid="1616977" grpId="0"/>
      <p:bldP spid="1616978" grpId="0"/>
      <p:bldP spid="1616986" grpId="0" autoUpdateAnimBg="0"/>
      <p:bldP spid="1616988" grpId="0"/>
      <p:bldP spid="1616989" grpId="0"/>
      <p:bldP spid="1616990" grpId="0" autoUpdateAnimBg="0"/>
      <p:bldP spid="1616992" grpId="0"/>
      <p:bldP spid="1616993" grpId="0"/>
      <p:bldP spid="1616995" grpId="0"/>
      <p:bldP spid="1616996" grpId="0"/>
      <p:bldP spid="1616997" grpId="0" autoUpdateAnimBg="0"/>
      <p:bldP spid="1617006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Cache Organization with Blocks</a:t>
            </a:r>
          </a:p>
        </p:txBody>
      </p:sp>
      <p:sp>
        <p:nvSpPr>
          <p:cNvPr id="41992" name="Rectangle 29"/>
          <p:cNvSpPr>
            <a:spLocks noChangeArrowheads="1"/>
          </p:cNvSpPr>
          <p:nvPr/>
        </p:nvSpPr>
        <p:spPr bwMode="auto">
          <a:xfrm>
            <a:off x="4016554" y="2139411"/>
            <a:ext cx="1447800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altLang="en-US" sz="1200" dirty="0">
                <a:solidFill>
                  <a:schemeClr val="tx1"/>
                </a:solidFill>
                <a:latin typeface="Calibri" charset="0"/>
              </a:rPr>
              <a:t>mem  </a:t>
            </a:r>
            <a:r>
              <a:rPr lang="en-US" altLang="en-US" sz="1200" dirty="0" err="1">
                <a:solidFill>
                  <a:schemeClr val="tx1"/>
                </a:solidFill>
                <a:latin typeface="Calibri" charset="0"/>
              </a:rPr>
              <a:t>addr</a:t>
            </a:r>
            <a:r>
              <a:rPr lang="en-US" altLang="en-US" sz="1200" dirty="0">
                <a:solidFill>
                  <a:schemeClr val="tx1"/>
                </a:solidFill>
                <a:latin typeface="Calibri" charset="0"/>
              </a:rPr>
              <a:t>  = M</a:t>
            </a:r>
          </a:p>
        </p:txBody>
      </p:sp>
      <p:sp>
        <p:nvSpPr>
          <p:cNvPr id="41997" name="Rectangle 37"/>
          <p:cNvSpPr>
            <a:spLocks noChangeArrowheads="1"/>
          </p:cNvSpPr>
          <p:nvPr/>
        </p:nvSpPr>
        <p:spPr bwMode="auto">
          <a:xfrm>
            <a:off x="5479600" y="2146145"/>
            <a:ext cx="1447800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altLang="en-US" sz="1200" dirty="0">
                <a:solidFill>
                  <a:schemeClr val="tx1"/>
                </a:solidFill>
                <a:latin typeface="Calibri" charset="0"/>
              </a:rPr>
              <a:t>mem  </a:t>
            </a:r>
            <a:r>
              <a:rPr lang="en-US" altLang="en-US" sz="1200" dirty="0" err="1">
                <a:solidFill>
                  <a:schemeClr val="tx1"/>
                </a:solidFill>
                <a:latin typeface="Calibri" charset="0"/>
              </a:rPr>
              <a:t>addr</a:t>
            </a:r>
            <a:r>
              <a:rPr lang="en-US" altLang="en-US" sz="1200" dirty="0">
                <a:solidFill>
                  <a:schemeClr val="tx1"/>
                </a:solidFill>
                <a:latin typeface="Calibri" charset="0"/>
              </a:rPr>
              <a:t>  = M + 4</a:t>
            </a:r>
          </a:p>
        </p:txBody>
      </p:sp>
      <p:sp>
        <p:nvSpPr>
          <p:cNvPr id="41998" name="Rectangle 38"/>
          <p:cNvSpPr>
            <a:spLocks noChangeArrowheads="1"/>
          </p:cNvSpPr>
          <p:nvPr/>
        </p:nvSpPr>
        <p:spPr bwMode="auto">
          <a:xfrm>
            <a:off x="8302821" y="2146145"/>
            <a:ext cx="1524000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altLang="en-US" sz="1200" dirty="0">
                <a:solidFill>
                  <a:schemeClr val="tx1"/>
                </a:solidFill>
                <a:latin typeface="Calibri" charset="0"/>
              </a:rPr>
              <a:t>mem  </a:t>
            </a:r>
            <a:r>
              <a:rPr lang="en-US" altLang="en-US" sz="1200" dirty="0" err="1">
                <a:solidFill>
                  <a:schemeClr val="tx1"/>
                </a:solidFill>
                <a:latin typeface="Calibri" charset="0"/>
              </a:rPr>
              <a:t>addr</a:t>
            </a:r>
            <a:r>
              <a:rPr lang="en-US" altLang="en-US" sz="1200" dirty="0">
                <a:solidFill>
                  <a:schemeClr val="tx1"/>
                </a:solidFill>
                <a:latin typeface="Calibri" charset="0"/>
              </a:rPr>
              <a:t>  = M + 12</a:t>
            </a:r>
          </a:p>
        </p:txBody>
      </p:sp>
      <p:sp>
        <p:nvSpPr>
          <p:cNvPr id="41999" name="Rectangle 39"/>
          <p:cNvSpPr>
            <a:spLocks noChangeArrowheads="1"/>
          </p:cNvSpPr>
          <p:nvPr/>
        </p:nvSpPr>
        <p:spPr bwMode="auto">
          <a:xfrm>
            <a:off x="6864604" y="2139070"/>
            <a:ext cx="1447800" cy="295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altLang="en-US" sz="1200" dirty="0">
                <a:solidFill>
                  <a:schemeClr val="tx1"/>
                </a:solidFill>
                <a:latin typeface="Calibri" charset="0"/>
              </a:rPr>
              <a:t>mem  </a:t>
            </a:r>
            <a:r>
              <a:rPr lang="en-US" altLang="en-US" sz="1200" dirty="0" err="1">
                <a:solidFill>
                  <a:schemeClr val="tx1"/>
                </a:solidFill>
                <a:latin typeface="Calibri" charset="0"/>
              </a:rPr>
              <a:t>addr</a:t>
            </a:r>
            <a:r>
              <a:rPr lang="en-US" altLang="en-US" sz="1200" dirty="0">
                <a:solidFill>
                  <a:schemeClr val="tx1"/>
                </a:solidFill>
                <a:latin typeface="Calibri" charset="0"/>
              </a:rPr>
              <a:t>  = M + 8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9E1F38-93ED-964A-85ED-EB383F8E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49</a:t>
            </a:fld>
            <a:endParaRPr lang="en-US"/>
          </a:p>
        </p:txBody>
      </p:sp>
      <p:sp>
        <p:nvSpPr>
          <p:cNvPr id="36" name="Text Box 39">
            <a:extLst>
              <a:ext uri="{FF2B5EF4-FFF2-40B4-BE49-F238E27FC236}">
                <a16:creationId xmlns:a16="http://schemas.microsoft.com/office/drawing/2014/main" id="{B5A584CA-B4A0-1F47-9944-CAB68C3567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3989" y="2078991"/>
            <a:ext cx="61657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Data</a:t>
            </a:r>
          </a:p>
        </p:txBody>
      </p:sp>
      <p:sp>
        <p:nvSpPr>
          <p:cNvPr id="37" name="Text Box 40">
            <a:extLst>
              <a:ext uri="{FF2B5EF4-FFF2-40B4-BE49-F238E27FC236}">
                <a16:creationId xmlns:a16="http://schemas.microsoft.com/office/drawing/2014/main" id="{9D477350-B42E-2B45-97D2-38921EFFAA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74487" y="2073432"/>
            <a:ext cx="459386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  Index</a:t>
            </a:r>
          </a:p>
        </p:txBody>
      </p:sp>
      <p:sp>
        <p:nvSpPr>
          <p:cNvPr id="38" name="Text Box 41">
            <a:extLst>
              <a:ext uri="{FF2B5EF4-FFF2-40B4-BE49-F238E27FC236}">
                <a16:creationId xmlns:a16="http://schemas.microsoft.com/office/drawing/2014/main" id="{FFA86DC6-8829-E545-9391-FC2F37CAC7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95089" y="2073432"/>
            <a:ext cx="296732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Tag</a:t>
            </a:r>
          </a:p>
        </p:txBody>
      </p:sp>
      <p:sp>
        <p:nvSpPr>
          <p:cNvPr id="39" name="Text Box 42">
            <a:extLst>
              <a:ext uri="{FF2B5EF4-FFF2-40B4-BE49-F238E27FC236}">
                <a16:creationId xmlns:a16="http://schemas.microsoft.com/office/drawing/2014/main" id="{3317C007-AD54-244D-9460-CDAF3C2292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7704" y="1866123"/>
            <a:ext cx="37504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Valid</a:t>
            </a:r>
          </a:p>
          <a:p>
            <a:pPr algn="ctr"/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bit</a:t>
            </a:r>
          </a:p>
        </p:txBody>
      </p:sp>
      <p:sp>
        <p:nvSpPr>
          <p:cNvPr id="40" name="Text Box 43">
            <a:extLst>
              <a:ext uri="{FF2B5EF4-FFF2-40B4-BE49-F238E27FC236}">
                <a16:creationId xmlns:a16="http://schemas.microsoft.com/office/drawing/2014/main" id="{625C04A2-2C2F-7748-B047-856A9E7940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13472" y="2417561"/>
            <a:ext cx="474772" cy="29243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0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1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2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3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4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5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6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7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8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9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10</a:t>
            </a:r>
          </a:p>
          <a:p>
            <a:pPr algn="r">
              <a:lnSpc>
                <a:spcPct val="110000"/>
              </a:lnSpc>
            </a:pPr>
            <a:r>
              <a:rPr lang="en-US" altLang="en-US" sz="1400" dirty="0">
                <a:solidFill>
                  <a:schemeClr val="tx1"/>
                </a:solidFill>
                <a:latin typeface="Calibri" charset="0"/>
              </a:rPr>
              <a:t>11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D4A0472D-84B3-9642-9D43-2BD25C2152EA}"/>
              </a:ext>
            </a:extLst>
          </p:cNvPr>
          <p:cNvGrpSpPr/>
          <p:nvPr/>
        </p:nvGrpSpPr>
        <p:grpSpPr>
          <a:xfrm>
            <a:off x="3115741" y="2417844"/>
            <a:ext cx="2320751" cy="2852666"/>
            <a:chOff x="3703897" y="3361162"/>
            <a:chExt cx="3352285" cy="2852666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B8D67DAB-BF99-4D44-8A63-09675473C2A6}"/>
                </a:ext>
              </a:extLst>
            </p:cNvPr>
            <p:cNvGrpSpPr/>
            <p:nvPr/>
          </p:nvGrpSpPr>
          <p:grpSpPr>
            <a:xfrm>
              <a:off x="3703897" y="3361162"/>
              <a:ext cx="3352285" cy="236351"/>
              <a:chOff x="4002667" y="3998088"/>
              <a:chExt cx="3352285" cy="236351"/>
            </a:xfrm>
          </p:grpSpPr>
          <p:sp>
            <p:nvSpPr>
              <p:cNvPr id="87" name="Freeform 26">
                <a:extLst>
                  <a:ext uri="{FF2B5EF4-FFF2-40B4-BE49-F238E27FC236}">
                    <a16:creationId xmlns:a16="http://schemas.microsoft.com/office/drawing/2014/main" id="{43E136EE-887B-1D48-BC13-CAF7F03B2B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8" name="Freeform 26">
                <a:extLst>
                  <a:ext uri="{FF2B5EF4-FFF2-40B4-BE49-F238E27FC236}">
                    <a16:creationId xmlns:a16="http://schemas.microsoft.com/office/drawing/2014/main" id="{F7F930F6-3FFA-3A47-84DB-5174F6E4FA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9" name="Freeform 26">
                <a:extLst>
                  <a:ext uri="{FF2B5EF4-FFF2-40B4-BE49-F238E27FC236}">
                    <a16:creationId xmlns:a16="http://schemas.microsoft.com/office/drawing/2014/main" id="{C81BE9C9-04E2-8047-B349-8B3DE2AE38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9569F4D8-8A60-DF4C-8A76-2FC0DBDA8050}"/>
                </a:ext>
              </a:extLst>
            </p:cNvPr>
            <p:cNvGrpSpPr/>
            <p:nvPr/>
          </p:nvGrpSpPr>
          <p:grpSpPr>
            <a:xfrm>
              <a:off x="3703897" y="3598286"/>
              <a:ext cx="3352285" cy="236351"/>
              <a:chOff x="4002667" y="3998088"/>
              <a:chExt cx="3352285" cy="236351"/>
            </a:xfrm>
          </p:grpSpPr>
          <p:sp>
            <p:nvSpPr>
              <p:cNvPr id="84" name="Freeform 26">
                <a:extLst>
                  <a:ext uri="{FF2B5EF4-FFF2-40B4-BE49-F238E27FC236}">
                    <a16:creationId xmlns:a16="http://schemas.microsoft.com/office/drawing/2014/main" id="{C979327D-9E57-ED47-A090-4505B49A3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5" name="Freeform 26">
                <a:extLst>
                  <a:ext uri="{FF2B5EF4-FFF2-40B4-BE49-F238E27FC236}">
                    <a16:creationId xmlns:a16="http://schemas.microsoft.com/office/drawing/2014/main" id="{F0A8DE8A-F5EA-1846-9D13-48A1F883E3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6" name="Freeform 26">
                <a:extLst>
                  <a:ext uri="{FF2B5EF4-FFF2-40B4-BE49-F238E27FC236}">
                    <a16:creationId xmlns:a16="http://schemas.microsoft.com/office/drawing/2014/main" id="{FC5A7734-AEDC-5045-A5B2-562A99D3BE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0A2C7F9-FF8E-584B-8B63-64A36A0ACF15}"/>
                </a:ext>
              </a:extLst>
            </p:cNvPr>
            <p:cNvGrpSpPr/>
            <p:nvPr/>
          </p:nvGrpSpPr>
          <p:grpSpPr>
            <a:xfrm>
              <a:off x="3703897" y="3839507"/>
              <a:ext cx="3352285" cy="236351"/>
              <a:chOff x="4002667" y="3998088"/>
              <a:chExt cx="3352285" cy="236351"/>
            </a:xfrm>
          </p:grpSpPr>
          <p:sp>
            <p:nvSpPr>
              <p:cNvPr id="81" name="Freeform 26">
                <a:extLst>
                  <a:ext uri="{FF2B5EF4-FFF2-40B4-BE49-F238E27FC236}">
                    <a16:creationId xmlns:a16="http://schemas.microsoft.com/office/drawing/2014/main" id="{B44FDEFB-92FF-AA4C-B76E-62BB731C5E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2" name="Freeform 26">
                <a:extLst>
                  <a:ext uri="{FF2B5EF4-FFF2-40B4-BE49-F238E27FC236}">
                    <a16:creationId xmlns:a16="http://schemas.microsoft.com/office/drawing/2014/main" id="{3D551DA6-0B11-444E-87C1-EAAE55347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3" name="Freeform 26">
                <a:extLst>
                  <a:ext uri="{FF2B5EF4-FFF2-40B4-BE49-F238E27FC236}">
                    <a16:creationId xmlns:a16="http://schemas.microsoft.com/office/drawing/2014/main" id="{18D95634-13FC-BB48-8267-AE03E48234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6CCA81C2-2939-CC42-9A85-5CF79810F6B7}"/>
                </a:ext>
              </a:extLst>
            </p:cNvPr>
            <p:cNvGrpSpPr/>
            <p:nvPr/>
          </p:nvGrpSpPr>
          <p:grpSpPr>
            <a:xfrm>
              <a:off x="3703897" y="4076631"/>
              <a:ext cx="3352285" cy="236351"/>
              <a:chOff x="4002667" y="3998088"/>
              <a:chExt cx="3352285" cy="236351"/>
            </a:xfrm>
          </p:grpSpPr>
          <p:sp>
            <p:nvSpPr>
              <p:cNvPr id="78" name="Freeform 26">
                <a:extLst>
                  <a:ext uri="{FF2B5EF4-FFF2-40B4-BE49-F238E27FC236}">
                    <a16:creationId xmlns:a16="http://schemas.microsoft.com/office/drawing/2014/main" id="{A0E6A31E-B3AC-6B4E-9730-7D74BB23B1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" name="Freeform 26">
                <a:extLst>
                  <a:ext uri="{FF2B5EF4-FFF2-40B4-BE49-F238E27FC236}">
                    <a16:creationId xmlns:a16="http://schemas.microsoft.com/office/drawing/2014/main" id="{670A2CA2-0587-8545-9084-94C4E20F97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80" name="Freeform 26">
                <a:extLst>
                  <a:ext uri="{FF2B5EF4-FFF2-40B4-BE49-F238E27FC236}">
                    <a16:creationId xmlns:a16="http://schemas.microsoft.com/office/drawing/2014/main" id="{8EDEC2C5-8664-5C4E-8CB9-96775D6F34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41B5534-69FB-E348-A260-2CD014A97038}"/>
                </a:ext>
              </a:extLst>
            </p:cNvPr>
            <p:cNvGrpSpPr/>
            <p:nvPr/>
          </p:nvGrpSpPr>
          <p:grpSpPr>
            <a:xfrm>
              <a:off x="3703897" y="4315185"/>
              <a:ext cx="3352285" cy="236351"/>
              <a:chOff x="4002667" y="3998088"/>
              <a:chExt cx="3352285" cy="236351"/>
            </a:xfrm>
          </p:grpSpPr>
          <p:sp>
            <p:nvSpPr>
              <p:cNvPr id="75" name="Freeform 26">
                <a:extLst>
                  <a:ext uri="{FF2B5EF4-FFF2-40B4-BE49-F238E27FC236}">
                    <a16:creationId xmlns:a16="http://schemas.microsoft.com/office/drawing/2014/main" id="{43439B28-E6E1-4840-BC45-C318B2FFD7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6" name="Freeform 26">
                <a:extLst>
                  <a:ext uri="{FF2B5EF4-FFF2-40B4-BE49-F238E27FC236}">
                    <a16:creationId xmlns:a16="http://schemas.microsoft.com/office/drawing/2014/main" id="{65768657-C044-0C47-8177-FFEB87A01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7" name="Freeform 26">
                <a:extLst>
                  <a:ext uri="{FF2B5EF4-FFF2-40B4-BE49-F238E27FC236}">
                    <a16:creationId xmlns:a16="http://schemas.microsoft.com/office/drawing/2014/main" id="{A1692C15-C48E-D94B-AC2D-0F5C9DB857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B3D6CD2-C836-404A-AA68-CAFFF24E7208}"/>
                </a:ext>
              </a:extLst>
            </p:cNvPr>
            <p:cNvGrpSpPr/>
            <p:nvPr/>
          </p:nvGrpSpPr>
          <p:grpSpPr>
            <a:xfrm>
              <a:off x="3703897" y="4552309"/>
              <a:ext cx="3352285" cy="236351"/>
              <a:chOff x="4002667" y="3998088"/>
              <a:chExt cx="3352285" cy="236351"/>
            </a:xfrm>
          </p:grpSpPr>
          <p:sp>
            <p:nvSpPr>
              <p:cNvPr id="72" name="Freeform 26">
                <a:extLst>
                  <a:ext uri="{FF2B5EF4-FFF2-40B4-BE49-F238E27FC236}">
                    <a16:creationId xmlns:a16="http://schemas.microsoft.com/office/drawing/2014/main" id="{A5C604AD-FD26-BF4A-AEF4-5EBF47F9C5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sz="1400" dirty="0"/>
                  <a:t>word 0</a:t>
                </a:r>
              </a:p>
            </p:txBody>
          </p:sp>
          <p:sp>
            <p:nvSpPr>
              <p:cNvPr id="73" name="Freeform 26">
                <a:extLst>
                  <a:ext uri="{FF2B5EF4-FFF2-40B4-BE49-F238E27FC236}">
                    <a16:creationId xmlns:a16="http://schemas.microsoft.com/office/drawing/2014/main" id="{5718EA7C-D3EC-5F49-9DAF-A99F2F2A06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4" name="Freeform 26">
                <a:extLst>
                  <a:ext uri="{FF2B5EF4-FFF2-40B4-BE49-F238E27FC236}">
                    <a16:creationId xmlns:a16="http://schemas.microsoft.com/office/drawing/2014/main" id="{330D5650-C1AA-3A4E-831D-83B8B045D7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11878E0-EDCB-044A-9A9F-92207B656044}"/>
                </a:ext>
              </a:extLst>
            </p:cNvPr>
            <p:cNvGrpSpPr/>
            <p:nvPr/>
          </p:nvGrpSpPr>
          <p:grpSpPr>
            <a:xfrm>
              <a:off x="3703897" y="4786330"/>
              <a:ext cx="3352285" cy="236351"/>
              <a:chOff x="4002667" y="3998088"/>
              <a:chExt cx="3352285" cy="236351"/>
            </a:xfrm>
          </p:grpSpPr>
          <p:sp>
            <p:nvSpPr>
              <p:cNvPr id="69" name="Freeform 26">
                <a:extLst>
                  <a:ext uri="{FF2B5EF4-FFF2-40B4-BE49-F238E27FC236}">
                    <a16:creationId xmlns:a16="http://schemas.microsoft.com/office/drawing/2014/main" id="{A2AEB66B-1554-8648-B9A8-171FB61237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" name="Freeform 26">
                <a:extLst>
                  <a:ext uri="{FF2B5EF4-FFF2-40B4-BE49-F238E27FC236}">
                    <a16:creationId xmlns:a16="http://schemas.microsoft.com/office/drawing/2014/main" id="{2A84BBBE-D069-F24C-A5BC-39BE3F1833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1" name="Freeform 26">
                <a:extLst>
                  <a:ext uri="{FF2B5EF4-FFF2-40B4-BE49-F238E27FC236}">
                    <a16:creationId xmlns:a16="http://schemas.microsoft.com/office/drawing/2014/main" id="{B28BB002-A96C-8246-998D-92DC0FFC58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874C12A0-8E59-AE46-941E-25ED284CC5C2}"/>
                </a:ext>
              </a:extLst>
            </p:cNvPr>
            <p:cNvGrpSpPr/>
            <p:nvPr/>
          </p:nvGrpSpPr>
          <p:grpSpPr>
            <a:xfrm>
              <a:off x="3703897" y="5023454"/>
              <a:ext cx="3352285" cy="236351"/>
              <a:chOff x="4002667" y="3998088"/>
              <a:chExt cx="3352285" cy="236351"/>
            </a:xfrm>
          </p:grpSpPr>
          <p:sp>
            <p:nvSpPr>
              <p:cNvPr id="66" name="Freeform 26">
                <a:extLst>
                  <a:ext uri="{FF2B5EF4-FFF2-40B4-BE49-F238E27FC236}">
                    <a16:creationId xmlns:a16="http://schemas.microsoft.com/office/drawing/2014/main" id="{179FCB50-4398-7945-821A-5FB0CC1BA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7" name="Freeform 26">
                <a:extLst>
                  <a:ext uri="{FF2B5EF4-FFF2-40B4-BE49-F238E27FC236}">
                    <a16:creationId xmlns:a16="http://schemas.microsoft.com/office/drawing/2014/main" id="{CCBF7E22-6A8E-3543-B4E4-65F3291772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8" name="Freeform 26">
                <a:extLst>
                  <a:ext uri="{FF2B5EF4-FFF2-40B4-BE49-F238E27FC236}">
                    <a16:creationId xmlns:a16="http://schemas.microsoft.com/office/drawing/2014/main" id="{E08F8F98-0C3F-4943-AD97-89C5009F32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E752DC4-08CC-2B4E-9011-D6915FCEDEF3}"/>
                </a:ext>
              </a:extLst>
            </p:cNvPr>
            <p:cNvGrpSpPr/>
            <p:nvPr/>
          </p:nvGrpSpPr>
          <p:grpSpPr>
            <a:xfrm>
              <a:off x="3703897" y="5262008"/>
              <a:ext cx="3352285" cy="236351"/>
              <a:chOff x="4002667" y="3998088"/>
              <a:chExt cx="3352285" cy="236351"/>
            </a:xfrm>
          </p:grpSpPr>
          <p:sp>
            <p:nvSpPr>
              <p:cNvPr id="63" name="Freeform 26">
                <a:extLst>
                  <a:ext uri="{FF2B5EF4-FFF2-40B4-BE49-F238E27FC236}">
                    <a16:creationId xmlns:a16="http://schemas.microsoft.com/office/drawing/2014/main" id="{BAFC987D-3942-504B-8F82-6E80D775CA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4" name="Freeform 26">
                <a:extLst>
                  <a:ext uri="{FF2B5EF4-FFF2-40B4-BE49-F238E27FC236}">
                    <a16:creationId xmlns:a16="http://schemas.microsoft.com/office/drawing/2014/main" id="{3DED9152-50D5-5645-9AE5-E254352D58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5" name="Freeform 26">
                <a:extLst>
                  <a:ext uri="{FF2B5EF4-FFF2-40B4-BE49-F238E27FC236}">
                    <a16:creationId xmlns:a16="http://schemas.microsoft.com/office/drawing/2014/main" id="{E51F07E0-AF6F-5049-B492-44E4B96AEC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694DDE87-CA86-9045-BE0D-8240EB740FD2}"/>
                </a:ext>
              </a:extLst>
            </p:cNvPr>
            <p:cNvGrpSpPr/>
            <p:nvPr/>
          </p:nvGrpSpPr>
          <p:grpSpPr>
            <a:xfrm>
              <a:off x="3703897" y="5499132"/>
              <a:ext cx="3352285" cy="236351"/>
              <a:chOff x="4002667" y="3998088"/>
              <a:chExt cx="3352285" cy="236351"/>
            </a:xfrm>
          </p:grpSpPr>
          <p:sp>
            <p:nvSpPr>
              <p:cNvPr id="60" name="Freeform 26">
                <a:extLst>
                  <a:ext uri="{FF2B5EF4-FFF2-40B4-BE49-F238E27FC236}">
                    <a16:creationId xmlns:a16="http://schemas.microsoft.com/office/drawing/2014/main" id="{E53C8FD3-2B6D-D541-82EF-2DDBB56169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1" name="Freeform 26">
                <a:extLst>
                  <a:ext uri="{FF2B5EF4-FFF2-40B4-BE49-F238E27FC236}">
                    <a16:creationId xmlns:a16="http://schemas.microsoft.com/office/drawing/2014/main" id="{CD99E07A-C1F5-914E-8707-6F187C0EE6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2" name="Freeform 26">
                <a:extLst>
                  <a:ext uri="{FF2B5EF4-FFF2-40B4-BE49-F238E27FC236}">
                    <a16:creationId xmlns:a16="http://schemas.microsoft.com/office/drawing/2014/main" id="{5A1E211D-C7E7-1C4E-AAC0-1B84377CC1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E1A24AB7-29FC-C042-93DE-694F980E88D2}"/>
                </a:ext>
              </a:extLst>
            </p:cNvPr>
            <p:cNvGrpSpPr/>
            <p:nvPr/>
          </p:nvGrpSpPr>
          <p:grpSpPr>
            <a:xfrm>
              <a:off x="3703897" y="5740353"/>
              <a:ext cx="3352285" cy="236351"/>
              <a:chOff x="4002667" y="3998088"/>
              <a:chExt cx="3352285" cy="236351"/>
            </a:xfrm>
          </p:grpSpPr>
          <p:sp>
            <p:nvSpPr>
              <p:cNvPr id="57" name="Freeform 26">
                <a:extLst>
                  <a:ext uri="{FF2B5EF4-FFF2-40B4-BE49-F238E27FC236}">
                    <a16:creationId xmlns:a16="http://schemas.microsoft.com/office/drawing/2014/main" id="{730A056D-EA92-E248-B6D3-ACB5A5EABD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8" name="Freeform 26">
                <a:extLst>
                  <a:ext uri="{FF2B5EF4-FFF2-40B4-BE49-F238E27FC236}">
                    <a16:creationId xmlns:a16="http://schemas.microsoft.com/office/drawing/2014/main" id="{5D8429C0-F846-E440-A1F1-3530C9EE2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9" name="Freeform 26">
                <a:extLst>
                  <a:ext uri="{FF2B5EF4-FFF2-40B4-BE49-F238E27FC236}">
                    <a16:creationId xmlns:a16="http://schemas.microsoft.com/office/drawing/2014/main" id="{F166AF2C-869E-AB40-BB7E-584DD4FC16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68E27E76-E938-CD48-8093-E7129C59C9E0}"/>
                </a:ext>
              </a:extLst>
            </p:cNvPr>
            <p:cNvGrpSpPr/>
            <p:nvPr/>
          </p:nvGrpSpPr>
          <p:grpSpPr>
            <a:xfrm>
              <a:off x="3703897" y="5977477"/>
              <a:ext cx="3352285" cy="236351"/>
              <a:chOff x="4002667" y="3998088"/>
              <a:chExt cx="3352285" cy="236351"/>
            </a:xfrm>
          </p:grpSpPr>
          <p:sp>
            <p:nvSpPr>
              <p:cNvPr id="54" name="Freeform 26">
                <a:extLst>
                  <a:ext uri="{FF2B5EF4-FFF2-40B4-BE49-F238E27FC236}">
                    <a16:creationId xmlns:a16="http://schemas.microsoft.com/office/drawing/2014/main" id="{7D47AD08-EDA7-EC4D-B5F8-9D401FF66A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37226" y="3998088"/>
                <a:ext cx="2117726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" name="Freeform 26">
                <a:extLst>
                  <a:ext uri="{FF2B5EF4-FFF2-40B4-BE49-F238E27FC236}">
                    <a16:creationId xmlns:a16="http://schemas.microsoft.com/office/drawing/2014/main" id="{AB637407-B19D-B44D-A3CA-FC16D10D77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78086" y="3998088"/>
                <a:ext cx="1058863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6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6" name="Freeform 26">
                <a:extLst>
                  <a:ext uri="{FF2B5EF4-FFF2-40B4-BE49-F238E27FC236}">
                    <a16:creationId xmlns:a16="http://schemas.microsoft.com/office/drawing/2014/main" id="{8982D964-AE18-DF42-9757-818339D409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02667" y="3999175"/>
                <a:ext cx="173353" cy="235264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bg2"/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E5B9161-B09A-004A-8BB5-85B78D6B01EE}"/>
              </a:ext>
            </a:extLst>
          </p:cNvPr>
          <p:cNvGrpSpPr/>
          <p:nvPr/>
        </p:nvGrpSpPr>
        <p:grpSpPr>
          <a:xfrm>
            <a:off x="5436492" y="2417515"/>
            <a:ext cx="4395311" cy="2850993"/>
            <a:chOff x="3720695" y="3137187"/>
            <a:chExt cx="4395311" cy="285099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7622DA6-F2D4-F34F-8319-4E2A1E411CC5}"/>
                </a:ext>
              </a:extLst>
            </p:cNvPr>
            <p:cNvGrpSpPr/>
            <p:nvPr/>
          </p:nvGrpSpPr>
          <p:grpSpPr>
            <a:xfrm>
              <a:off x="3722892" y="4330711"/>
              <a:ext cx="4392171" cy="236351"/>
              <a:chOff x="3719096" y="4331701"/>
              <a:chExt cx="4392171" cy="236351"/>
            </a:xfrm>
          </p:grpSpPr>
          <p:sp>
            <p:nvSpPr>
              <p:cNvPr id="93" name="Freeform 26">
                <a:extLst>
                  <a:ext uri="{FF2B5EF4-FFF2-40B4-BE49-F238E27FC236}">
                    <a16:creationId xmlns:a16="http://schemas.microsoft.com/office/drawing/2014/main" id="{FACC079C-FD72-854A-9460-DEE1A6A630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sz="1400" dirty="0"/>
                  <a:t>word 1</a:t>
                </a:r>
              </a:p>
            </p:txBody>
          </p:sp>
          <p:sp>
            <p:nvSpPr>
              <p:cNvPr id="94" name="Freeform 26">
                <a:extLst>
                  <a:ext uri="{FF2B5EF4-FFF2-40B4-BE49-F238E27FC236}">
                    <a16:creationId xmlns:a16="http://schemas.microsoft.com/office/drawing/2014/main" id="{9EE085C7-71B4-BD45-878F-6561856AE3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sz="1400" dirty="0"/>
                  <a:t>word 2</a:t>
                </a:r>
              </a:p>
            </p:txBody>
          </p:sp>
          <p:sp>
            <p:nvSpPr>
              <p:cNvPr id="95" name="Freeform 26">
                <a:extLst>
                  <a:ext uri="{FF2B5EF4-FFF2-40B4-BE49-F238E27FC236}">
                    <a16:creationId xmlns:a16="http://schemas.microsoft.com/office/drawing/2014/main" id="{9B78A84C-5D39-4146-9736-05F0CE9195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/>
                <a:r>
                  <a:rPr lang="en-US" sz="1400" dirty="0"/>
                  <a:t>word 3</a:t>
                </a:r>
              </a:p>
            </p:txBody>
          </p: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4F37BFDC-6A5B-BD43-9826-A01625D4F229}"/>
                </a:ext>
              </a:extLst>
            </p:cNvPr>
            <p:cNvGrpSpPr/>
            <p:nvPr/>
          </p:nvGrpSpPr>
          <p:grpSpPr>
            <a:xfrm>
              <a:off x="3722892" y="4568677"/>
              <a:ext cx="4392171" cy="236351"/>
              <a:chOff x="3719096" y="4331701"/>
              <a:chExt cx="4392171" cy="236351"/>
            </a:xfrm>
          </p:grpSpPr>
          <p:sp>
            <p:nvSpPr>
              <p:cNvPr id="108" name="Freeform 26">
                <a:extLst>
                  <a:ext uri="{FF2B5EF4-FFF2-40B4-BE49-F238E27FC236}">
                    <a16:creationId xmlns:a16="http://schemas.microsoft.com/office/drawing/2014/main" id="{879293F4-B6DE-4C44-9158-E6428CDD2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09" name="Freeform 26">
                <a:extLst>
                  <a:ext uri="{FF2B5EF4-FFF2-40B4-BE49-F238E27FC236}">
                    <a16:creationId xmlns:a16="http://schemas.microsoft.com/office/drawing/2014/main" id="{58F22ACF-D4DE-DF48-B78A-FE0F48F5F5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0" name="Freeform 26">
                <a:extLst>
                  <a:ext uri="{FF2B5EF4-FFF2-40B4-BE49-F238E27FC236}">
                    <a16:creationId xmlns:a16="http://schemas.microsoft.com/office/drawing/2014/main" id="{944E4D3C-3480-0D48-A2CE-7574B75F51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A2669FDA-9D1E-FD43-9803-8FFB18FD8E04}"/>
                </a:ext>
              </a:extLst>
            </p:cNvPr>
            <p:cNvGrpSpPr/>
            <p:nvPr/>
          </p:nvGrpSpPr>
          <p:grpSpPr>
            <a:xfrm>
              <a:off x="3720695" y="3137187"/>
              <a:ext cx="4392171" cy="236351"/>
              <a:chOff x="3719096" y="4331701"/>
              <a:chExt cx="4392171" cy="236351"/>
            </a:xfrm>
          </p:grpSpPr>
          <p:sp>
            <p:nvSpPr>
              <p:cNvPr id="112" name="Freeform 26">
                <a:extLst>
                  <a:ext uri="{FF2B5EF4-FFF2-40B4-BE49-F238E27FC236}">
                    <a16:creationId xmlns:a16="http://schemas.microsoft.com/office/drawing/2014/main" id="{C78B1289-EA93-7049-B67A-6BEBC82805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3" name="Freeform 26">
                <a:extLst>
                  <a:ext uri="{FF2B5EF4-FFF2-40B4-BE49-F238E27FC236}">
                    <a16:creationId xmlns:a16="http://schemas.microsoft.com/office/drawing/2014/main" id="{4BF323BB-B5E8-F948-BA21-C3E9A841BD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4" name="Freeform 26">
                <a:extLst>
                  <a:ext uri="{FF2B5EF4-FFF2-40B4-BE49-F238E27FC236}">
                    <a16:creationId xmlns:a16="http://schemas.microsoft.com/office/drawing/2014/main" id="{1ECC14B1-9A13-4940-9BEC-168E62A7FC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1E947A6B-1D05-CA45-8205-E4D82F77F401}"/>
                </a:ext>
              </a:extLst>
            </p:cNvPr>
            <p:cNvGrpSpPr/>
            <p:nvPr/>
          </p:nvGrpSpPr>
          <p:grpSpPr>
            <a:xfrm>
              <a:off x="3720695" y="3375153"/>
              <a:ext cx="4392171" cy="236351"/>
              <a:chOff x="3719096" y="4331701"/>
              <a:chExt cx="4392171" cy="236351"/>
            </a:xfrm>
          </p:grpSpPr>
          <p:sp>
            <p:nvSpPr>
              <p:cNvPr id="116" name="Freeform 26">
                <a:extLst>
                  <a:ext uri="{FF2B5EF4-FFF2-40B4-BE49-F238E27FC236}">
                    <a16:creationId xmlns:a16="http://schemas.microsoft.com/office/drawing/2014/main" id="{82B1C7C3-338B-9744-80D3-0E99FE2581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7" name="Freeform 26">
                <a:extLst>
                  <a:ext uri="{FF2B5EF4-FFF2-40B4-BE49-F238E27FC236}">
                    <a16:creationId xmlns:a16="http://schemas.microsoft.com/office/drawing/2014/main" id="{EA795A13-5B35-C845-95E2-F65E8EC254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8" name="Freeform 26">
                <a:extLst>
                  <a:ext uri="{FF2B5EF4-FFF2-40B4-BE49-F238E27FC236}">
                    <a16:creationId xmlns:a16="http://schemas.microsoft.com/office/drawing/2014/main" id="{C0550204-EEDF-D441-B1F2-B0B59257F3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C1D1F11C-E80F-3748-8BB7-051D0D93F2B0}"/>
                </a:ext>
              </a:extLst>
            </p:cNvPr>
            <p:cNvGrpSpPr/>
            <p:nvPr/>
          </p:nvGrpSpPr>
          <p:grpSpPr>
            <a:xfrm>
              <a:off x="3723083" y="3612612"/>
              <a:ext cx="4392171" cy="236351"/>
              <a:chOff x="3719096" y="4331701"/>
              <a:chExt cx="4392171" cy="236351"/>
            </a:xfrm>
          </p:grpSpPr>
          <p:sp>
            <p:nvSpPr>
              <p:cNvPr id="120" name="Freeform 26">
                <a:extLst>
                  <a:ext uri="{FF2B5EF4-FFF2-40B4-BE49-F238E27FC236}">
                    <a16:creationId xmlns:a16="http://schemas.microsoft.com/office/drawing/2014/main" id="{52F5FD61-CB43-084D-9E58-5B1242E111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1" name="Freeform 26">
                <a:extLst>
                  <a:ext uri="{FF2B5EF4-FFF2-40B4-BE49-F238E27FC236}">
                    <a16:creationId xmlns:a16="http://schemas.microsoft.com/office/drawing/2014/main" id="{B731F145-7627-904E-8B30-8DFE03D96F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2" name="Freeform 26">
                <a:extLst>
                  <a:ext uri="{FF2B5EF4-FFF2-40B4-BE49-F238E27FC236}">
                    <a16:creationId xmlns:a16="http://schemas.microsoft.com/office/drawing/2014/main" id="{473EB007-BE38-944E-A558-7C0EA57C15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E21CC682-00B9-914F-8514-7C0EECD6C582}"/>
                </a:ext>
              </a:extLst>
            </p:cNvPr>
            <p:cNvGrpSpPr/>
            <p:nvPr/>
          </p:nvGrpSpPr>
          <p:grpSpPr>
            <a:xfrm>
              <a:off x="3723083" y="3843378"/>
              <a:ext cx="4392171" cy="236351"/>
              <a:chOff x="3719096" y="4331701"/>
              <a:chExt cx="4392171" cy="236351"/>
            </a:xfrm>
          </p:grpSpPr>
          <p:sp>
            <p:nvSpPr>
              <p:cNvPr id="124" name="Freeform 26">
                <a:extLst>
                  <a:ext uri="{FF2B5EF4-FFF2-40B4-BE49-F238E27FC236}">
                    <a16:creationId xmlns:a16="http://schemas.microsoft.com/office/drawing/2014/main" id="{845F1E6F-A871-664A-92DE-80EA1BDE99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5" name="Freeform 26">
                <a:extLst>
                  <a:ext uri="{FF2B5EF4-FFF2-40B4-BE49-F238E27FC236}">
                    <a16:creationId xmlns:a16="http://schemas.microsoft.com/office/drawing/2014/main" id="{B8AA9B14-0816-974E-AC28-96114B926C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6" name="Freeform 26">
                <a:extLst>
                  <a:ext uri="{FF2B5EF4-FFF2-40B4-BE49-F238E27FC236}">
                    <a16:creationId xmlns:a16="http://schemas.microsoft.com/office/drawing/2014/main" id="{94F5CA4D-086F-674F-9376-4843555C59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5C44B751-B63B-EE46-B51F-59C651046B99}"/>
                </a:ext>
              </a:extLst>
            </p:cNvPr>
            <p:cNvGrpSpPr/>
            <p:nvPr/>
          </p:nvGrpSpPr>
          <p:grpSpPr>
            <a:xfrm>
              <a:off x="3723083" y="4082088"/>
              <a:ext cx="4392171" cy="236351"/>
              <a:chOff x="3719096" y="4331701"/>
              <a:chExt cx="4392171" cy="236351"/>
            </a:xfrm>
          </p:grpSpPr>
          <p:sp>
            <p:nvSpPr>
              <p:cNvPr id="128" name="Freeform 26">
                <a:extLst>
                  <a:ext uri="{FF2B5EF4-FFF2-40B4-BE49-F238E27FC236}">
                    <a16:creationId xmlns:a16="http://schemas.microsoft.com/office/drawing/2014/main" id="{2A94D345-4490-9F4F-866D-7389D645CC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9" name="Freeform 26">
                <a:extLst>
                  <a:ext uri="{FF2B5EF4-FFF2-40B4-BE49-F238E27FC236}">
                    <a16:creationId xmlns:a16="http://schemas.microsoft.com/office/drawing/2014/main" id="{EEC4617C-79DF-9940-8CDC-25D257E68E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0" name="Freeform 26">
                <a:extLst>
                  <a:ext uri="{FF2B5EF4-FFF2-40B4-BE49-F238E27FC236}">
                    <a16:creationId xmlns:a16="http://schemas.microsoft.com/office/drawing/2014/main" id="{B669BA09-BB59-D84B-847F-59CB75859E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31" name="Group 130">
              <a:extLst>
                <a:ext uri="{FF2B5EF4-FFF2-40B4-BE49-F238E27FC236}">
                  <a16:creationId xmlns:a16="http://schemas.microsoft.com/office/drawing/2014/main" id="{85CD591C-D66E-984B-95B9-B1443F085FE8}"/>
                </a:ext>
              </a:extLst>
            </p:cNvPr>
            <p:cNvGrpSpPr/>
            <p:nvPr/>
          </p:nvGrpSpPr>
          <p:grpSpPr>
            <a:xfrm>
              <a:off x="3721447" y="4813108"/>
              <a:ext cx="4392171" cy="236351"/>
              <a:chOff x="3719096" y="4331701"/>
              <a:chExt cx="4392171" cy="236351"/>
            </a:xfrm>
          </p:grpSpPr>
          <p:sp>
            <p:nvSpPr>
              <p:cNvPr id="132" name="Freeform 26">
                <a:extLst>
                  <a:ext uri="{FF2B5EF4-FFF2-40B4-BE49-F238E27FC236}">
                    <a16:creationId xmlns:a16="http://schemas.microsoft.com/office/drawing/2014/main" id="{7D1D5542-91BA-8149-9111-B53833530A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3" name="Freeform 26">
                <a:extLst>
                  <a:ext uri="{FF2B5EF4-FFF2-40B4-BE49-F238E27FC236}">
                    <a16:creationId xmlns:a16="http://schemas.microsoft.com/office/drawing/2014/main" id="{BA33CCE2-18F0-7141-AF41-B029E1094A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4" name="Freeform 26">
                <a:extLst>
                  <a:ext uri="{FF2B5EF4-FFF2-40B4-BE49-F238E27FC236}">
                    <a16:creationId xmlns:a16="http://schemas.microsoft.com/office/drawing/2014/main" id="{483317B3-3E87-9E4A-92FF-C6D601C443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35" name="Group 134">
              <a:extLst>
                <a:ext uri="{FF2B5EF4-FFF2-40B4-BE49-F238E27FC236}">
                  <a16:creationId xmlns:a16="http://schemas.microsoft.com/office/drawing/2014/main" id="{D86A4936-BEFC-E742-A51D-D5523F0C27B5}"/>
                </a:ext>
              </a:extLst>
            </p:cNvPr>
            <p:cNvGrpSpPr/>
            <p:nvPr/>
          </p:nvGrpSpPr>
          <p:grpSpPr>
            <a:xfrm>
              <a:off x="3721447" y="5043874"/>
              <a:ext cx="4392171" cy="236351"/>
              <a:chOff x="3719096" y="4331701"/>
              <a:chExt cx="4392171" cy="236351"/>
            </a:xfrm>
          </p:grpSpPr>
          <p:sp>
            <p:nvSpPr>
              <p:cNvPr id="136" name="Freeform 26">
                <a:extLst>
                  <a:ext uri="{FF2B5EF4-FFF2-40B4-BE49-F238E27FC236}">
                    <a16:creationId xmlns:a16="http://schemas.microsoft.com/office/drawing/2014/main" id="{38CC2F51-78DB-834B-8ED9-DBC628E7D5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7" name="Freeform 26">
                <a:extLst>
                  <a:ext uri="{FF2B5EF4-FFF2-40B4-BE49-F238E27FC236}">
                    <a16:creationId xmlns:a16="http://schemas.microsoft.com/office/drawing/2014/main" id="{36778EE5-BEBA-B648-9553-E5CA5F3465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38" name="Freeform 26">
                <a:extLst>
                  <a:ext uri="{FF2B5EF4-FFF2-40B4-BE49-F238E27FC236}">
                    <a16:creationId xmlns:a16="http://schemas.microsoft.com/office/drawing/2014/main" id="{B7CBD3B9-8049-0C4E-8B06-3F9FBADCC8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165619E1-E162-0047-A081-4C342AFA007B}"/>
                </a:ext>
              </a:extLst>
            </p:cNvPr>
            <p:cNvGrpSpPr/>
            <p:nvPr/>
          </p:nvGrpSpPr>
          <p:grpSpPr>
            <a:xfrm>
              <a:off x="3723835" y="5281333"/>
              <a:ext cx="4392171" cy="236351"/>
              <a:chOff x="3719096" y="4331701"/>
              <a:chExt cx="4392171" cy="236351"/>
            </a:xfrm>
          </p:grpSpPr>
          <p:sp>
            <p:nvSpPr>
              <p:cNvPr id="140" name="Freeform 26">
                <a:extLst>
                  <a:ext uri="{FF2B5EF4-FFF2-40B4-BE49-F238E27FC236}">
                    <a16:creationId xmlns:a16="http://schemas.microsoft.com/office/drawing/2014/main" id="{96864301-66B5-4E45-9306-A8325C31E7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1" name="Freeform 26">
                <a:extLst>
                  <a:ext uri="{FF2B5EF4-FFF2-40B4-BE49-F238E27FC236}">
                    <a16:creationId xmlns:a16="http://schemas.microsoft.com/office/drawing/2014/main" id="{ACE9A47C-6133-3E4C-A59E-3F85CEB857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2" name="Freeform 26">
                <a:extLst>
                  <a:ext uri="{FF2B5EF4-FFF2-40B4-BE49-F238E27FC236}">
                    <a16:creationId xmlns:a16="http://schemas.microsoft.com/office/drawing/2014/main" id="{28E11070-E72F-F541-AEC6-CFE90179EB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7B8D51AF-BEC2-344A-9B8F-A331C5CD5639}"/>
                </a:ext>
              </a:extLst>
            </p:cNvPr>
            <p:cNvGrpSpPr/>
            <p:nvPr/>
          </p:nvGrpSpPr>
          <p:grpSpPr>
            <a:xfrm>
              <a:off x="3723835" y="5512099"/>
              <a:ext cx="4392171" cy="236351"/>
              <a:chOff x="3719096" y="4331701"/>
              <a:chExt cx="4392171" cy="236351"/>
            </a:xfrm>
          </p:grpSpPr>
          <p:sp>
            <p:nvSpPr>
              <p:cNvPr id="144" name="Freeform 26">
                <a:extLst>
                  <a:ext uri="{FF2B5EF4-FFF2-40B4-BE49-F238E27FC236}">
                    <a16:creationId xmlns:a16="http://schemas.microsoft.com/office/drawing/2014/main" id="{69F07651-FA74-9B45-9356-3929F5581C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5" name="Freeform 26">
                <a:extLst>
                  <a:ext uri="{FF2B5EF4-FFF2-40B4-BE49-F238E27FC236}">
                    <a16:creationId xmlns:a16="http://schemas.microsoft.com/office/drawing/2014/main" id="{C9F0E862-0202-FD44-9490-481D5C428D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6" name="Freeform 26">
                <a:extLst>
                  <a:ext uri="{FF2B5EF4-FFF2-40B4-BE49-F238E27FC236}">
                    <a16:creationId xmlns:a16="http://schemas.microsoft.com/office/drawing/2014/main" id="{FA1B3438-90A3-0546-8C1A-E74A8B70E8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CC655A3B-FA34-2249-AE8E-08A4D47DAB4D}"/>
                </a:ext>
              </a:extLst>
            </p:cNvPr>
            <p:cNvGrpSpPr/>
            <p:nvPr/>
          </p:nvGrpSpPr>
          <p:grpSpPr>
            <a:xfrm>
              <a:off x="3723083" y="5751829"/>
              <a:ext cx="4392171" cy="236351"/>
              <a:chOff x="3719096" y="4331701"/>
              <a:chExt cx="4392171" cy="236351"/>
            </a:xfrm>
          </p:grpSpPr>
          <p:sp>
            <p:nvSpPr>
              <p:cNvPr id="148" name="Freeform 26">
                <a:extLst>
                  <a:ext uri="{FF2B5EF4-FFF2-40B4-BE49-F238E27FC236}">
                    <a16:creationId xmlns:a16="http://schemas.microsoft.com/office/drawing/2014/main" id="{3F0A9C4C-D28A-944E-9A66-67E80BEAFD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19096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9" name="Freeform 26">
                <a:extLst>
                  <a:ext uri="{FF2B5EF4-FFF2-40B4-BE49-F238E27FC236}">
                    <a16:creationId xmlns:a16="http://schemas.microsoft.com/office/drawing/2014/main" id="{E6D0795E-849A-4647-9B37-1C14A23D8F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82142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0" name="Freeform 26">
                <a:extLst>
                  <a:ext uri="{FF2B5EF4-FFF2-40B4-BE49-F238E27FC236}">
                    <a16:creationId xmlns:a16="http://schemas.microsoft.com/office/drawing/2014/main" id="{557A51CA-469E-C74C-A2A8-1540ADCAEB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45188" y="4331701"/>
                <a:ext cx="1466079" cy="236351"/>
              </a:xfrm>
              <a:custGeom>
                <a:avLst/>
                <a:gdLst>
                  <a:gd name="T0" fmla="*/ 92880388 w 1608"/>
                  <a:gd name="T1" fmla="*/ 1101 h 1103"/>
                  <a:gd name="T2" fmla="*/ 92880388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92880388 w 1608"/>
                  <a:gd name="T9" fmla="*/ 1103 h 1103"/>
                  <a:gd name="T10" fmla="*/ 92880388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20638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81ABD9E3-02BB-4949-9071-2478D685FDAF}"/>
              </a:ext>
            </a:extLst>
          </p:cNvPr>
          <p:cNvSpPr/>
          <p:nvPr/>
        </p:nvSpPr>
        <p:spPr>
          <a:xfrm>
            <a:off x="3603702" y="5469769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pPr lvl="1" algn="ctr"/>
            <a:r>
              <a:rPr lang="en-US" altLang="en-US" sz="1600" dirty="0">
                <a:latin typeface="+mj-lt"/>
              </a:rPr>
              <a:t>cache stores and transfers data from memory in blocks </a:t>
            </a:r>
          </a:p>
          <a:p>
            <a:pPr lvl="1" algn="ctr"/>
            <a:r>
              <a:rPr lang="en-US" altLang="en-US" sz="1600" dirty="0">
                <a:latin typeface="+mj-lt"/>
              </a:rPr>
              <a:t>typical block size is 8-16 words (32-64 bytes)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A471A5-6DB5-0141-A5BC-687941170BB2}"/>
              </a:ext>
            </a:extLst>
          </p:cNvPr>
          <p:cNvSpPr txBox="1"/>
          <p:nvPr/>
        </p:nvSpPr>
        <p:spPr>
          <a:xfrm>
            <a:off x="6249809" y="1713143"/>
            <a:ext cx="1299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4 words / block</a:t>
            </a:r>
          </a:p>
        </p:txBody>
      </p:sp>
    </p:spTree>
    <p:extLst>
      <p:ext uri="{BB962C8B-B14F-4D97-AF65-F5344CB8AC3E}">
        <p14:creationId xmlns:p14="http://schemas.microsoft.com/office/powerpoint/2010/main" val="3657137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26 -0.02615 C 0.03229 -0.06203 0.06497 -0.09768 0.09531 -0.11041 C 0.12565 -0.12291 0.15364 -0.1125 0.18164 -0.10185 " pathEditMode="relative" rAng="0" ptsTypes="AAA">
                                      <p:cBhvr>
                                        <p:cTn id="11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089" y="-4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92" grpId="0"/>
      <p:bldP spid="41997" grpId="0"/>
      <p:bldP spid="41998" grpId="0"/>
      <p:bldP spid="41999" grpId="0"/>
      <p:bldP spid="36" grpId="0"/>
      <p:bldP spid="8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Memory Wall</a:t>
            </a:r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3077780302"/>
              </p:ext>
            </p:extLst>
          </p:nvPr>
        </p:nvGraphicFramePr>
        <p:xfrm>
          <a:off x="2596896" y="1695657"/>
          <a:ext cx="7303564" cy="45222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Straight Arrow Connector 5"/>
          <p:cNvCxnSpPr>
            <a:cxnSpLocks noChangeShapeType="1"/>
          </p:cNvCxnSpPr>
          <p:nvPr/>
        </p:nvCxnSpPr>
        <p:spPr bwMode="auto">
          <a:xfrm rot="5400000">
            <a:off x="8086855" y="3945473"/>
            <a:ext cx="2209800" cy="1588"/>
          </a:xfrm>
          <a:prstGeom prst="straightConnector1">
            <a:avLst/>
          </a:prstGeom>
          <a:noFill/>
          <a:ln w="25400">
            <a:solidFill>
              <a:srgbClr val="FF0000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460" name="TextBox 6"/>
          <p:cNvSpPr txBox="1">
            <a:spLocks noChangeArrowheads="1"/>
          </p:cNvSpPr>
          <p:nvPr/>
        </p:nvSpPr>
        <p:spPr bwMode="auto">
          <a:xfrm>
            <a:off x="4612035" y="2841998"/>
            <a:ext cx="2967929" cy="10156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2000" i="1" dirty="0">
                <a:solidFill>
                  <a:srgbClr val="C00000"/>
                </a:solidFill>
                <a:latin typeface="Calibri" charset="0"/>
              </a:rPr>
              <a:t>This gap has been driving architectural innovation for decades</a:t>
            </a:r>
          </a:p>
        </p:txBody>
      </p:sp>
      <p:cxnSp>
        <p:nvCxnSpPr>
          <p:cNvPr id="8" name="Straight Arrow Connector 7"/>
          <p:cNvCxnSpPr>
            <a:cxnSpLocks noChangeShapeType="1"/>
          </p:cNvCxnSpPr>
          <p:nvPr/>
        </p:nvCxnSpPr>
        <p:spPr bwMode="auto">
          <a:xfrm>
            <a:off x="8802405" y="3591028"/>
            <a:ext cx="0" cy="1460139"/>
          </a:xfrm>
          <a:prstGeom prst="straightConnector1">
            <a:avLst/>
          </a:prstGeom>
          <a:noFill/>
          <a:ln w="25400">
            <a:solidFill>
              <a:srgbClr val="FF0000"/>
            </a:solidFill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C3CFCE2-FC82-C544-9CC3-9454D1254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35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7849"/>
    </mc:Choice>
    <mc:Fallback xmlns="">
      <p:transition spd="slow" advTm="678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9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Retrieving Data from Cache (w/ blocks)</a:t>
            </a:r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US" sz="3200" dirty="0"/>
              <a:t>The problem</a:t>
            </a:r>
          </a:p>
          <a:p>
            <a:pPr marL="137160" indent="0">
              <a:buNone/>
            </a:pPr>
            <a:r>
              <a:rPr lang="en-US" sz="3200" dirty="0"/>
              <a:t>	Given a memory address of a word, locate it in cache </a:t>
            </a:r>
          </a:p>
          <a:p>
            <a:endParaRPr lang="en-US" sz="3200" dirty="0"/>
          </a:p>
          <a:p>
            <a:pPr marL="137160" indent="0">
              <a:buNone/>
            </a:pPr>
            <a:r>
              <a:rPr lang="en-US" sz="3200" dirty="0"/>
              <a:t>Steps </a:t>
            </a:r>
          </a:p>
          <a:p>
            <a:pPr marL="1145286" lvl="2" indent="-514350">
              <a:buFont typeface="+mj-lt"/>
              <a:buAutoNum type="arabicPeriod"/>
            </a:pPr>
            <a:r>
              <a:rPr lang="en-US" sz="2800" dirty="0"/>
              <a:t>Find index</a:t>
            </a:r>
          </a:p>
          <a:p>
            <a:pPr marL="1145286" lvl="2" indent="-514350">
              <a:buFont typeface="+mj-lt"/>
              <a:buAutoNum type="arabicPeriod"/>
            </a:pPr>
            <a:r>
              <a:rPr lang="en-US" sz="2800" dirty="0"/>
              <a:t>Match Tag</a:t>
            </a:r>
          </a:p>
          <a:p>
            <a:pPr marL="1145286" lvl="2" indent="-514350">
              <a:buFont typeface="+mj-lt"/>
              <a:buAutoNum type="arabicPeriod"/>
            </a:pPr>
            <a:r>
              <a:rPr lang="en-US" sz="2800" b="1" dirty="0">
                <a:solidFill>
                  <a:srgbClr val="C00000"/>
                </a:solidFill>
              </a:rPr>
              <a:t>Find correct word</a:t>
            </a:r>
          </a:p>
          <a:p>
            <a:pPr lvl="1"/>
            <a:endParaRPr lang="en-US" sz="2800" dirty="0"/>
          </a:p>
          <a:p>
            <a:endParaRPr lang="en-US" sz="32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0DC5119-6F53-B240-A62C-7AE68B2C7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1392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Retrieving Data from Cache (w/ blocks)</a:t>
            </a:r>
          </a:p>
        </p:txBody>
      </p:sp>
      <p:sp>
        <p:nvSpPr>
          <p:cNvPr id="4915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7160" indent="0">
              <a:buNone/>
            </a:pPr>
            <a:r>
              <a:rPr lang="en-US" sz="2800" b="1" dirty="0">
                <a:solidFill>
                  <a:srgbClr val="C00000"/>
                </a:solidFill>
              </a:rPr>
              <a:t>Step 3 : Find the correct word</a:t>
            </a:r>
          </a:p>
          <a:p>
            <a:endParaRPr lang="en-US" dirty="0"/>
          </a:p>
          <a:p>
            <a:r>
              <a:rPr lang="en-US" dirty="0"/>
              <a:t>Extract block offset from address </a:t>
            </a:r>
          </a:p>
          <a:p>
            <a:pPr lvl="1"/>
            <a:r>
              <a:rPr lang="en-US" dirty="0"/>
              <a:t>Bits 2-3 for a cache with 4 words per block</a:t>
            </a:r>
          </a:p>
          <a:p>
            <a:r>
              <a:rPr lang="en-US" dirty="0"/>
              <a:t>Read all words through a mux</a:t>
            </a:r>
          </a:p>
          <a:p>
            <a:r>
              <a:rPr lang="en-US" dirty="0"/>
              <a:t>Use block offset to control mux   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9222CE3-D4F4-D14C-B19F-3485BBF3D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0215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ChangeArrowheads="1"/>
          </p:cNvSpPr>
          <p:nvPr/>
        </p:nvSpPr>
        <p:spPr bwMode="auto">
          <a:xfrm>
            <a:off x="1749425" y="312739"/>
            <a:ext cx="316865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55298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Retrieving Data from Cache (w/ blocks)</a:t>
            </a:r>
          </a:p>
        </p:txBody>
      </p:sp>
      <p:grpSp>
        <p:nvGrpSpPr>
          <p:cNvPr id="55299" name="Group 4"/>
          <p:cNvGrpSpPr>
            <a:grpSpLocks/>
          </p:cNvGrpSpPr>
          <p:nvPr/>
        </p:nvGrpSpPr>
        <p:grpSpPr bwMode="auto">
          <a:xfrm>
            <a:off x="2754922" y="2004645"/>
            <a:ext cx="3821113" cy="1828800"/>
            <a:chOff x="576" y="1248"/>
            <a:chExt cx="2407" cy="1152"/>
          </a:xfrm>
        </p:grpSpPr>
        <p:grpSp>
          <p:nvGrpSpPr>
            <p:cNvPr id="55386" name="Group 5"/>
            <p:cNvGrpSpPr>
              <a:grpSpLocks/>
            </p:cNvGrpSpPr>
            <p:nvPr/>
          </p:nvGrpSpPr>
          <p:grpSpPr bwMode="auto">
            <a:xfrm>
              <a:off x="576" y="1248"/>
              <a:ext cx="2407" cy="1152"/>
              <a:chOff x="576" y="1248"/>
              <a:chExt cx="2407" cy="1152"/>
            </a:xfrm>
          </p:grpSpPr>
          <p:sp>
            <p:nvSpPr>
              <p:cNvPr id="55388" name="Line 6"/>
              <p:cNvSpPr>
                <a:spLocks noChangeShapeType="1"/>
              </p:cNvSpPr>
              <p:nvPr/>
            </p:nvSpPr>
            <p:spPr bwMode="auto">
              <a:xfrm>
                <a:off x="2640" y="1344"/>
                <a:ext cx="148" cy="57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89" name="Text Box 7"/>
              <p:cNvSpPr txBox="1">
                <a:spLocks noChangeArrowheads="1"/>
              </p:cNvSpPr>
              <p:nvPr/>
            </p:nvSpPr>
            <p:spPr bwMode="auto">
              <a:xfrm>
                <a:off x="2736" y="1296"/>
                <a:ext cx="247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>
                    <a:solidFill>
                      <a:schemeClr val="tx1"/>
                    </a:solidFill>
                    <a:latin typeface="Calibri" charset="0"/>
                  </a:rPr>
                  <a:t>10</a:t>
                </a:r>
              </a:p>
            </p:txBody>
          </p:sp>
          <p:sp>
            <p:nvSpPr>
              <p:cNvPr id="55390" name="Text Box 8"/>
              <p:cNvSpPr txBox="1">
                <a:spLocks noChangeArrowheads="1"/>
              </p:cNvSpPr>
              <p:nvPr/>
            </p:nvSpPr>
            <p:spPr bwMode="auto">
              <a:xfrm>
                <a:off x="2208" y="1423"/>
                <a:ext cx="407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>
                    <a:solidFill>
                      <a:schemeClr val="tx1"/>
                    </a:solidFill>
                    <a:latin typeface="Calibri" charset="0"/>
                  </a:rPr>
                  <a:t>Index</a:t>
                </a:r>
              </a:p>
            </p:txBody>
          </p:sp>
          <p:sp>
            <p:nvSpPr>
              <p:cNvPr id="55391" name="Line 9"/>
              <p:cNvSpPr>
                <a:spLocks noChangeShapeType="1"/>
              </p:cNvSpPr>
              <p:nvPr/>
            </p:nvSpPr>
            <p:spPr bwMode="auto">
              <a:xfrm>
                <a:off x="2736" y="1248"/>
                <a:ext cx="0" cy="38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92" name="Line 10"/>
              <p:cNvSpPr>
                <a:spLocks noChangeShapeType="1"/>
              </p:cNvSpPr>
              <p:nvPr/>
            </p:nvSpPr>
            <p:spPr bwMode="auto">
              <a:xfrm>
                <a:off x="576" y="1632"/>
                <a:ext cx="216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93" name="Line 11"/>
              <p:cNvSpPr>
                <a:spLocks noChangeShapeType="1"/>
              </p:cNvSpPr>
              <p:nvPr/>
            </p:nvSpPr>
            <p:spPr bwMode="auto">
              <a:xfrm>
                <a:off x="576" y="1632"/>
                <a:ext cx="0" cy="768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5387" name="Line 12"/>
            <p:cNvSpPr>
              <a:spLocks noChangeShapeType="1"/>
            </p:cNvSpPr>
            <p:nvPr/>
          </p:nvSpPr>
          <p:spPr bwMode="auto">
            <a:xfrm>
              <a:off x="576" y="2400"/>
              <a:ext cx="38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5300" name="Group 13"/>
          <p:cNvGrpSpPr>
            <a:grpSpLocks/>
          </p:cNvGrpSpPr>
          <p:nvPr/>
        </p:nvGrpSpPr>
        <p:grpSpPr bwMode="auto">
          <a:xfrm>
            <a:off x="2754921" y="2676158"/>
            <a:ext cx="7391400" cy="2214563"/>
            <a:chOff x="576" y="1680"/>
            <a:chExt cx="4656" cy="1395"/>
          </a:xfrm>
        </p:grpSpPr>
        <p:sp>
          <p:nvSpPr>
            <p:cNvPr id="55365" name="Freeform 14"/>
            <p:cNvSpPr>
              <a:spLocks/>
            </p:cNvSpPr>
            <p:nvPr/>
          </p:nvSpPr>
          <p:spPr bwMode="auto">
            <a:xfrm>
              <a:off x="960" y="2352"/>
              <a:ext cx="4260" cy="96"/>
            </a:xfrm>
            <a:custGeom>
              <a:avLst/>
              <a:gdLst>
                <a:gd name="T0" fmla="*/ 2147483647 w 1608"/>
                <a:gd name="T1" fmla="*/ 3 h 110"/>
                <a:gd name="T2" fmla="*/ 2147483647 w 1608"/>
                <a:gd name="T3" fmla="*/ 0 h 110"/>
                <a:gd name="T4" fmla="*/ 0 w 1608"/>
                <a:gd name="T5" fmla="*/ 0 h 110"/>
                <a:gd name="T6" fmla="*/ 0 w 1608"/>
                <a:gd name="T7" fmla="*/ 3 h 110"/>
                <a:gd name="T8" fmla="*/ 2147483647 w 1608"/>
                <a:gd name="T9" fmla="*/ 3 h 110"/>
                <a:gd name="T10" fmla="*/ 2147483647 w 1608"/>
                <a:gd name="T11" fmla="*/ 3 h 1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"/>
                <a:gd name="T20" fmla="*/ 1608 w 1608"/>
                <a:gd name="T21" fmla="*/ 110 h 1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">
                  <a:moveTo>
                    <a:pt x="1608" y="110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"/>
                  </a:lnTo>
                  <a:lnTo>
                    <a:pt x="1608" y="110"/>
                  </a:lnTo>
                  <a:close/>
                </a:path>
              </a:pathLst>
            </a:custGeom>
            <a:solidFill>
              <a:srgbClr val="FFFF00"/>
            </a:solidFill>
            <a:ln w="9525">
              <a:solidFill>
                <a:schemeClr val="hlink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55366" name="Freeform 15"/>
            <p:cNvSpPr>
              <a:spLocks/>
            </p:cNvSpPr>
            <p:nvPr/>
          </p:nvSpPr>
          <p:spPr bwMode="auto">
            <a:xfrm>
              <a:off x="960" y="2352"/>
              <a:ext cx="4272" cy="96"/>
            </a:xfrm>
            <a:custGeom>
              <a:avLst/>
              <a:gdLst>
                <a:gd name="T0" fmla="*/ 2147483647 w 1608"/>
                <a:gd name="T1" fmla="*/ 3 h 110"/>
                <a:gd name="T2" fmla="*/ 2147483647 w 1608"/>
                <a:gd name="T3" fmla="*/ 0 h 110"/>
                <a:gd name="T4" fmla="*/ 0 w 1608"/>
                <a:gd name="T5" fmla="*/ 0 h 110"/>
                <a:gd name="T6" fmla="*/ 0 w 1608"/>
                <a:gd name="T7" fmla="*/ 3 h 110"/>
                <a:gd name="T8" fmla="*/ 2147483647 w 1608"/>
                <a:gd name="T9" fmla="*/ 3 h 110"/>
                <a:gd name="T10" fmla="*/ 2147483647 w 1608"/>
                <a:gd name="T11" fmla="*/ 3 h 1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"/>
                <a:gd name="T20" fmla="*/ 1608 w 1608"/>
                <a:gd name="T21" fmla="*/ 110 h 11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">
                  <a:moveTo>
                    <a:pt x="1608" y="110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"/>
                  </a:lnTo>
                  <a:lnTo>
                    <a:pt x="1608" y="110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67" name="Line 16"/>
            <p:cNvSpPr>
              <a:spLocks noChangeShapeType="1"/>
            </p:cNvSpPr>
            <p:nvPr/>
          </p:nvSpPr>
          <p:spPr bwMode="auto">
            <a:xfrm flipH="1">
              <a:off x="960" y="2011"/>
              <a:ext cx="4260" cy="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68" name="Line 17"/>
            <p:cNvSpPr>
              <a:spLocks noChangeShapeType="1"/>
            </p:cNvSpPr>
            <p:nvPr/>
          </p:nvSpPr>
          <p:spPr bwMode="auto">
            <a:xfrm flipH="1">
              <a:off x="960" y="2121"/>
              <a:ext cx="4260" cy="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69" name="Line 18"/>
            <p:cNvSpPr>
              <a:spLocks noChangeShapeType="1"/>
            </p:cNvSpPr>
            <p:nvPr/>
          </p:nvSpPr>
          <p:spPr bwMode="auto">
            <a:xfrm flipH="1">
              <a:off x="960" y="2230"/>
              <a:ext cx="4260" cy="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70" name="Line 19"/>
            <p:cNvSpPr>
              <a:spLocks noChangeShapeType="1"/>
            </p:cNvSpPr>
            <p:nvPr/>
          </p:nvSpPr>
          <p:spPr bwMode="auto">
            <a:xfrm flipH="1">
              <a:off x="960" y="2559"/>
              <a:ext cx="4260" cy="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71" name="Line 20"/>
            <p:cNvSpPr>
              <a:spLocks noChangeShapeType="1"/>
            </p:cNvSpPr>
            <p:nvPr/>
          </p:nvSpPr>
          <p:spPr bwMode="auto">
            <a:xfrm flipH="1">
              <a:off x="960" y="2669"/>
              <a:ext cx="4260" cy="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72" name="Line 21"/>
            <p:cNvSpPr>
              <a:spLocks noChangeShapeType="1"/>
            </p:cNvSpPr>
            <p:nvPr/>
          </p:nvSpPr>
          <p:spPr bwMode="auto">
            <a:xfrm flipH="1">
              <a:off x="960" y="2779"/>
              <a:ext cx="4260" cy="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73" name="Line 22"/>
            <p:cNvSpPr>
              <a:spLocks noChangeShapeType="1"/>
            </p:cNvSpPr>
            <p:nvPr/>
          </p:nvSpPr>
          <p:spPr bwMode="auto">
            <a:xfrm flipH="1">
              <a:off x="960" y="2889"/>
              <a:ext cx="4260" cy="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74" name="Text Box 23"/>
            <p:cNvSpPr txBox="1">
              <a:spLocks noChangeArrowheads="1"/>
            </p:cNvSpPr>
            <p:nvPr/>
          </p:nvSpPr>
          <p:spPr bwMode="auto">
            <a:xfrm>
              <a:off x="3216" y="1680"/>
              <a:ext cx="330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Calibri" charset="0"/>
                </a:rPr>
                <a:t>Data</a:t>
              </a:r>
            </a:p>
          </p:txBody>
        </p:sp>
        <p:sp>
          <p:nvSpPr>
            <p:cNvPr id="55375" name="Text Box 24"/>
            <p:cNvSpPr txBox="1">
              <a:spLocks noChangeArrowheads="1"/>
            </p:cNvSpPr>
            <p:nvPr/>
          </p:nvSpPr>
          <p:spPr bwMode="auto">
            <a:xfrm>
              <a:off x="576" y="1728"/>
              <a:ext cx="367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Calibri" charset="0"/>
                </a:rPr>
                <a:t>Index</a:t>
              </a:r>
            </a:p>
          </p:txBody>
        </p:sp>
        <p:sp>
          <p:nvSpPr>
            <p:cNvPr id="55376" name="Text Box 25"/>
            <p:cNvSpPr txBox="1">
              <a:spLocks noChangeArrowheads="1"/>
            </p:cNvSpPr>
            <p:nvPr/>
          </p:nvSpPr>
          <p:spPr bwMode="auto">
            <a:xfrm>
              <a:off x="1200" y="1728"/>
              <a:ext cx="270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Calibri" charset="0"/>
                </a:rPr>
                <a:t>Tag</a:t>
              </a:r>
            </a:p>
          </p:txBody>
        </p:sp>
        <p:sp>
          <p:nvSpPr>
            <p:cNvPr id="55377" name="Text Box 26"/>
            <p:cNvSpPr txBox="1">
              <a:spLocks noChangeArrowheads="1"/>
            </p:cNvSpPr>
            <p:nvPr/>
          </p:nvSpPr>
          <p:spPr bwMode="auto">
            <a:xfrm>
              <a:off x="864" y="1728"/>
              <a:ext cx="340" cy="1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  <a:latin typeface="Calibri" charset="0"/>
                </a:rPr>
                <a:t>Valid</a:t>
              </a:r>
            </a:p>
          </p:txBody>
        </p:sp>
        <p:sp>
          <p:nvSpPr>
            <p:cNvPr id="55378" name="Text Box 27"/>
            <p:cNvSpPr txBox="1">
              <a:spLocks noChangeArrowheads="1"/>
            </p:cNvSpPr>
            <p:nvPr/>
          </p:nvSpPr>
          <p:spPr bwMode="auto">
            <a:xfrm>
              <a:off x="623" y="1872"/>
              <a:ext cx="329" cy="1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lnSpc>
                  <a:spcPct val="110000"/>
                </a:lnSpc>
              </a:pPr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0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1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2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1021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1022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1023</a:t>
              </a:r>
            </a:p>
          </p:txBody>
        </p:sp>
        <p:sp>
          <p:nvSpPr>
            <p:cNvPr id="55379" name="Rectangle 28"/>
            <p:cNvSpPr>
              <a:spLocks noChangeArrowheads="1"/>
            </p:cNvSpPr>
            <p:nvPr/>
          </p:nvSpPr>
          <p:spPr bwMode="auto">
            <a:xfrm>
              <a:off x="960" y="1920"/>
              <a:ext cx="4272" cy="1104"/>
            </a:xfrm>
            <a:prstGeom prst="rect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55380" name="Line 29"/>
            <p:cNvSpPr>
              <a:spLocks noChangeShapeType="1"/>
            </p:cNvSpPr>
            <p:nvPr/>
          </p:nvSpPr>
          <p:spPr bwMode="auto">
            <a:xfrm>
              <a:off x="3408" y="1920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81" name="Line 30"/>
            <p:cNvSpPr>
              <a:spLocks noChangeShapeType="1"/>
            </p:cNvSpPr>
            <p:nvPr/>
          </p:nvSpPr>
          <p:spPr bwMode="auto">
            <a:xfrm>
              <a:off x="4320" y="1920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82" name="Line 31"/>
            <p:cNvSpPr>
              <a:spLocks noChangeShapeType="1"/>
            </p:cNvSpPr>
            <p:nvPr/>
          </p:nvSpPr>
          <p:spPr bwMode="auto">
            <a:xfrm>
              <a:off x="2496" y="1920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83" name="Line 32"/>
            <p:cNvSpPr>
              <a:spLocks noChangeShapeType="1"/>
            </p:cNvSpPr>
            <p:nvPr/>
          </p:nvSpPr>
          <p:spPr bwMode="auto">
            <a:xfrm>
              <a:off x="1584" y="1920"/>
              <a:ext cx="0" cy="1104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84" name="Line 33"/>
            <p:cNvSpPr>
              <a:spLocks noChangeShapeType="1"/>
            </p:cNvSpPr>
            <p:nvPr/>
          </p:nvSpPr>
          <p:spPr bwMode="auto">
            <a:xfrm>
              <a:off x="1056" y="1920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85" name="Line 34"/>
            <p:cNvSpPr>
              <a:spLocks noChangeShapeType="1"/>
            </p:cNvSpPr>
            <p:nvPr/>
          </p:nvSpPr>
          <p:spPr bwMode="auto">
            <a:xfrm>
              <a:off x="1584" y="1824"/>
              <a:ext cx="3648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triangl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5301" name="Group 35"/>
          <p:cNvGrpSpPr>
            <a:grpSpLocks/>
          </p:cNvGrpSpPr>
          <p:nvPr/>
        </p:nvGrpSpPr>
        <p:grpSpPr bwMode="auto">
          <a:xfrm>
            <a:off x="4418621" y="1299796"/>
            <a:ext cx="3586163" cy="735013"/>
            <a:chOff x="1624" y="804"/>
            <a:chExt cx="2259" cy="463"/>
          </a:xfrm>
        </p:grpSpPr>
        <p:sp>
          <p:nvSpPr>
            <p:cNvPr id="55358" name="Line 36"/>
            <p:cNvSpPr>
              <a:spLocks noChangeShapeType="1"/>
            </p:cNvSpPr>
            <p:nvPr/>
          </p:nvSpPr>
          <p:spPr bwMode="auto">
            <a:xfrm flipV="1">
              <a:off x="2528" y="1114"/>
              <a:ext cx="3" cy="149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59" name="Line 37"/>
            <p:cNvSpPr>
              <a:spLocks noChangeShapeType="1"/>
            </p:cNvSpPr>
            <p:nvPr/>
          </p:nvSpPr>
          <p:spPr bwMode="auto">
            <a:xfrm flipH="1" flipV="1">
              <a:off x="3077" y="1113"/>
              <a:ext cx="0" cy="154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60" name="Freeform 38"/>
            <p:cNvSpPr>
              <a:spLocks/>
            </p:cNvSpPr>
            <p:nvPr/>
          </p:nvSpPr>
          <p:spPr bwMode="auto">
            <a:xfrm>
              <a:off x="1660" y="1112"/>
              <a:ext cx="1570" cy="151"/>
            </a:xfrm>
            <a:custGeom>
              <a:avLst/>
              <a:gdLst>
                <a:gd name="T0" fmla="*/ 0 w 1570"/>
                <a:gd name="T1" fmla="*/ 149 h 151"/>
                <a:gd name="T2" fmla="*/ 3 w 1570"/>
                <a:gd name="T3" fmla="*/ 0 h 151"/>
                <a:gd name="T4" fmla="*/ 1570 w 1570"/>
                <a:gd name="T5" fmla="*/ 0 h 151"/>
                <a:gd name="T6" fmla="*/ 1570 w 1570"/>
                <a:gd name="T7" fmla="*/ 151 h 151"/>
                <a:gd name="T8" fmla="*/ 3 w 1570"/>
                <a:gd name="T9" fmla="*/ 151 h 151"/>
                <a:gd name="T10" fmla="*/ 3 w 1570"/>
                <a:gd name="T11" fmla="*/ 151 h 15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70"/>
                <a:gd name="T19" fmla="*/ 0 h 151"/>
                <a:gd name="T20" fmla="*/ 1570 w 1570"/>
                <a:gd name="T21" fmla="*/ 151 h 15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70" h="151">
                  <a:moveTo>
                    <a:pt x="0" y="149"/>
                  </a:moveTo>
                  <a:lnTo>
                    <a:pt x="3" y="0"/>
                  </a:lnTo>
                  <a:lnTo>
                    <a:pt x="1570" y="0"/>
                  </a:lnTo>
                  <a:lnTo>
                    <a:pt x="1570" y="151"/>
                  </a:lnTo>
                  <a:lnTo>
                    <a:pt x="3" y="151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61" name="Text Box 39"/>
            <p:cNvSpPr txBox="1">
              <a:spLocks noChangeArrowheads="1"/>
            </p:cNvSpPr>
            <p:nvPr/>
          </p:nvSpPr>
          <p:spPr bwMode="auto">
            <a:xfrm>
              <a:off x="1624" y="960"/>
              <a:ext cx="1705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000" dirty="0">
                  <a:solidFill>
                    <a:schemeClr val="tx1"/>
                  </a:solidFill>
                  <a:latin typeface="Calibri" charset="0"/>
                </a:rPr>
                <a:t>31 30   . . .         13 12  11    . . .         5  4  3  2  1  0</a:t>
              </a:r>
            </a:p>
          </p:txBody>
        </p:sp>
        <p:sp>
          <p:nvSpPr>
            <p:cNvPr id="55362" name="Line 40"/>
            <p:cNvSpPr>
              <a:spLocks noChangeShapeType="1"/>
            </p:cNvSpPr>
            <p:nvPr/>
          </p:nvSpPr>
          <p:spPr bwMode="auto">
            <a:xfrm flipV="1">
              <a:off x="2926" y="1109"/>
              <a:ext cx="0" cy="154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63" name="Text Box 41"/>
            <p:cNvSpPr txBox="1">
              <a:spLocks noChangeArrowheads="1"/>
            </p:cNvSpPr>
            <p:nvPr/>
          </p:nvSpPr>
          <p:spPr bwMode="auto">
            <a:xfrm>
              <a:off x="3355" y="804"/>
              <a:ext cx="528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word offset</a:t>
              </a:r>
            </a:p>
            <a:p>
              <a:pPr algn="ctr"/>
              <a:r>
                <a:rPr lang="en-US" altLang="en-US" sz="1200" dirty="0">
                  <a:solidFill>
                    <a:schemeClr val="tx1"/>
                  </a:solidFill>
                  <a:latin typeface="Calibri" charset="0"/>
                </a:rPr>
                <a:t>(ignored)</a:t>
              </a:r>
            </a:p>
          </p:txBody>
        </p:sp>
        <p:sp>
          <p:nvSpPr>
            <p:cNvPr id="55364" name="Line 42"/>
            <p:cNvSpPr>
              <a:spLocks noChangeShapeType="1"/>
            </p:cNvSpPr>
            <p:nvPr/>
          </p:nvSpPr>
          <p:spPr bwMode="auto">
            <a:xfrm flipH="1">
              <a:off x="3183" y="989"/>
              <a:ext cx="266" cy="191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5302" name="Group 43"/>
          <p:cNvGrpSpPr>
            <a:grpSpLocks/>
          </p:cNvGrpSpPr>
          <p:nvPr/>
        </p:nvGrpSpPr>
        <p:grpSpPr bwMode="auto">
          <a:xfrm>
            <a:off x="3821722" y="3833445"/>
            <a:ext cx="652463" cy="1371600"/>
            <a:chOff x="1229" y="2400"/>
            <a:chExt cx="411" cy="864"/>
          </a:xfrm>
        </p:grpSpPr>
        <p:sp>
          <p:nvSpPr>
            <p:cNvPr id="55355" name="Line 44"/>
            <p:cNvSpPr>
              <a:spLocks noChangeShapeType="1"/>
            </p:cNvSpPr>
            <p:nvPr/>
          </p:nvSpPr>
          <p:spPr bwMode="auto">
            <a:xfrm>
              <a:off x="1229" y="3071"/>
              <a:ext cx="196" cy="54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56" name="Text Box 45"/>
            <p:cNvSpPr txBox="1">
              <a:spLocks noChangeArrowheads="1"/>
            </p:cNvSpPr>
            <p:nvPr/>
          </p:nvSpPr>
          <p:spPr bwMode="auto">
            <a:xfrm>
              <a:off x="1362" y="2998"/>
              <a:ext cx="278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 18</a:t>
              </a:r>
            </a:p>
          </p:txBody>
        </p:sp>
        <p:sp>
          <p:nvSpPr>
            <p:cNvPr id="55357" name="Line 46"/>
            <p:cNvSpPr>
              <a:spLocks noChangeShapeType="1"/>
            </p:cNvSpPr>
            <p:nvPr/>
          </p:nvSpPr>
          <p:spPr bwMode="auto">
            <a:xfrm>
              <a:off x="1296" y="2400"/>
              <a:ext cx="0" cy="86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med" len="med"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55303" name="Group 47"/>
          <p:cNvGrpSpPr>
            <a:grpSpLocks/>
          </p:cNvGrpSpPr>
          <p:nvPr/>
        </p:nvGrpSpPr>
        <p:grpSpPr bwMode="auto">
          <a:xfrm>
            <a:off x="2602522" y="2004645"/>
            <a:ext cx="3076575" cy="3424238"/>
            <a:chOff x="480" y="1248"/>
            <a:chExt cx="1938" cy="2157"/>
          </a:xfrm>
        </p:grpSpPr>
        <p:grpSp>
          <p:nvGrpSpPr>
            <p:cNvPr id="55345" name="Group 48"/>
            <p:cNvGrpSpPr>
              <a:grpSpLocks/>
            </p:cNvGrpSpPr>
            <p:nvPr/>
          </p:nvGrpSpPr>
          <p:grpSpPr bwMode="auto">
            <a:xfrm>
              <a:off x="480" y="1248"/>
              <a:ext cx="1938" cy="2064"/>
              <a:chOff x="432" y="1248"/>
              <a:chExt cx="1938" cy="2064"/>
            </a:xfrm>
          </p:grpSpPr>
          <p:sp>
            <p:nvSpPr>
              <p:cNvPr id="55348" name="Line 49"/>
              <p:cNvSpPr>
                <a:spLocks noChangeShapeType="1"/>
              </p:cNvSpPr>
              <p:nvPr/>
            </p:nvSpPr>
            <p:spPr bwMode="auto">
              <a:xfrm>
                <a:off x="2016" y="1344"/>
                <a:ext cx="145" cy="55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49" name="Text Box 50"/>
              <p:cNvSpPr txBox="1">
                <a:spLocks noChangeArrowheads="1"/>
              </p:cNvSpPr>
              <p:nvPr/>
            </p:nvSpPr>
            <p:spPr bwMode="auto">
              <a:xfrm>
                <a:off x="2064" y="1248"/>
                <a:ext cx="306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>
                    <a:solidFill>
                      <a:schemeClr val="tx1"/>
                    </a:solidFill>
                    <a:latin typeface="Calibri" charset="0"/>
                  </a:rPr>
                  <a:t>  18</a:t>
                </a:r>
              </a:p>
            </p:txBody>
          </p:sp>
          <p:sp>
            <p:nvSpPr>
              <p:cNvPr id="55350" name="Text Box 51"/>
              <p:cNvSpPr txBox="1">
                <a:spLocks noChangeArrowheads="1"/>
              </p:cNvSpPr>
              <p:nvPr/>
            </p:nvSpPr>
            <p:spPr bwMode="auto">
              <a:xfrm>
                <a:off x="1152" y="1279"/>
                <a:ext cx="292" cy="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>
                    <a:solidFill>
                      <a:schemeClr val="tx1"/>
                    </a:solidFill>
                    <a:latin typeface="Calibri" charset="0"/>
                  </a:rPr>
                  <a:t>Tag</a:t>
                </a:r>
              </a:p>
            </p:txBody>
          </p:sp>
          <p:sp>
            <p:nvSpPr>
              <p:cNvPr id="55351" name="Line 52"/>
              <p:cNvSpPr>
                <a:spLocks noChangeShapeType="1"/>
              </p:cNvSpPr>
              <p:nvPr/>
            </p:nvSpPr>
            <p:spPr bwMode="auto">
              <a:xfrm>
                <a:off x="2112" y="1248"/>
                <a:ext cx="0" cy="24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52" name="Line 53"/>
              <p:cNvSpPr>
                <a:spLocks noChangeShapeType="1"/>
              </p:cNvSpPr>
              <p:nvPr/>
            </p:nvSpPr>
            <p:spPr bwMode="auto">
              <a:xfrm>
                <a:off x="432" y="1488"/>
                <a:ext cx="168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53" name="Line 54"/>
              <p:cNvSpPr>
                <a:spLocks noChangeShapeType="1"/>
              </p:cNvSpPr>
              <p:nvPr/>
            </p:nvSpPr>
            <p:spPr bwMode="auto">
              <a:xfrm>
                <a:off x="432" y="1488"/>
                <a:ext cx="0" cy="1824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54" name="Line 55"/>
              <p:cNvSpPr>
                <a:spLocks noChangeShapeType="1"/>
              </p:cNvSpPr>
              <p:nvPr/>
            </p:nvSpPr>
            <p:spPr bwMode="auto">
              <a:xfrm>
                <a:off x="432" y="3312"/>
                <a:ext cx="720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 type="none" w="med" len="med"/>
                <a:tailEnd type="arrow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5346" name="Freeform 56"/>
            <p:cNvSpPr>
              <a:spLocks/>
            </p:cNvSpPr>
            <p:nvPr/>
          </p:nvSpPr>
          <p:spPr bwMode="auto">
            <a:xfrm>
              <a:off x="1182" y="3240"/>
              <a:ext cx="249" cy="165"/>
            </a:xfrm>
            <a:custGeom>
              <a:avLst/>
              <a:gdLst>
                <a:gd name="T0" fmla="*/ 125 w 249"/>
                <a:gd name="T1" fmla="*/ 162 h 165"/>
                <a:gd name="T2" fmla="*/ 145 w 249"/>
                <a:gd name="T3" fmla="*/ 162 h 165"/>
                <a:gd name="T4" fmla="*/ 165 w 249"/>
                <a:gd name="T5" fmla="*/ 160 h 165"/>
                <a:gd name="T6" fmla="*/ 182 w 249"/>
                <a:gd name="T7" fmla="*/ 154 h 165"/>
                <a:gd name="T8" fmla="*/ 199 w 249"/>
                <a:gd name="T9" fmla="*/ 147 h 165"/>
                <a:gd name="T10" fmla="*/ 216 w 249"/>
                <a:gd name="T11" fmla="*/ 140 h 165"/>
                <a:gd name="T12" fmla="*/ 226 w 249"/>
                <a:gd name="T13" fmla="*/ 130 h 165"/>
                <a:gd name="T14" fmla="*/ 236 w 249"/>
                <a:gd name="T15" fmla="*/ 121 h 165"/>
                <a:gd name="T16" fmla="*/ 246 w 249"/>
                <a:gd name="T17" fmla="*/ 108 h 165"/>
                <a:gd name="T18" fmla="*/ 249 w 249"/>
                <a:gd name="T19" fmla="*/ 94 h 165"/>
                <a:gd name="T20" fmla="*/ 249 w 249"/>
                <a:gd name="T21" fmla="*/ 81 h 165"/>
                <a:gd name="T22" fmla="*/ 249 w 249"/>
                <a:gd name="T23" fmla="*/ 68 h 165"/>
                <a:gd name="T24" fmla="*/ 246 w 249"/>
                <a:gd name="T25" fmla="*/ 57 h 165"/>
                <a:gd name="T26" fmla="*/ 236 w 249"/>
                <a:gd name="T27" fmla="*/ 44 h 165"/>
                <a:gd name="T28" fmla="*/ 226 w 249"/>
                <a:gd name="T29" fmla="*/ 35 h 165"/>
                <a:gd name="T30" fmla="*/ 216 w 249"/>
                <a:gd name="T31" fmla="*/ 24 h 165"/>
                <a:gd name="T32" fmla="*/ 199 w 249"/>
                <a:gd name="T33" fmla="*/ 15 h 165"/>
                <a:gd name="T34" fmla="*/ 182 w 249"/>
                <a:gd name="T35" fmla="*/ 9 h 165"/>
                <a:gd name="T36" fmla="*/ 165 w 249"/>
                <a:gd name="T37" fmla="*/ 4 h 165"/>
                <a:gd name="T38" fmla="*/ 145 w 249"/>
                <a:gd name="T39" fmla="*/ 2 h 165"/>
                <a:gd name="T40" fmla="*/ 125 w 249"/>
                <a:gd name="T41" fmla="*/ 0 h 165"/>
                <a:gd name="T42" fmla="*/ 105 w 249"/>
                <a:gd name="T43" fmla="*/ 2 h 165"/>
                <a:gd name="T44" fmla="*/ 88 w 249"/>
                <a:gd name="T45" fmla="*/ 4 h 165"/>
                <a:gd name="T46" fmla="*/ 68 w 249"/>
                <a:gd name="T47" fmla="*/ 9 h 165"/>
                <a:gd name="T48" fmla="*/ 51 w 249"/>
                <a:gd name="T49" fmla="*/ 15 h 165"/>
                <a:gd name="T50" fmla="*/ 37 w 249"/>
                <a:gd name="T51" fmla="*/ 24 h 165"/>
                <a:gd name="T52" fmla="*/ 24 w 249"/>
                <a:gd name="T53" fmla="*/ 35 h 165"/>
                <a:gd name="T54" fmla="*/ 14 w 249"/>
                <a:gd name="T55" fmla="*/ 44 h 165"/>
                <a:gd name="T56" fmla="*/ 7 w 249"/>
                <a:gd name="T57" fmla="*/ 57 h 165"/>
                <a:gd name="T58" fmla="*/ 4 w 249"/>
                <a:gd name="T59" fmla="*/ 68 h 165"/>
                <a:gd name="T60" fmla="*/ 0 w 249"/>
                <a:gd name="T61" fmla="*/ 81 h 165"/>
                <a:gd name="T62" fmla="*/ 4 w 249"/>
                <a:gd name="T63" fmla="*/ 94 h 165"/>
                <a:gd name="T64" fmla="*/ 7 w 249"/>
                <a:gd name="T65" fmla="*/ 108 h 165"/>
                <a:gd name="T66" fmla="*/ 14 w 249"/>
                <a:gd name="T67" fmla="*/ 121 h 165"/>
                <a:gd name="T68" fmla="*/ 24 w 249"/>
                <a:gd name="T69" fmla="*/ 130 h 165"/>
                <a:gd name="T70" fmla="*/ 37 w 249"/>
                <a:gd name="T71" fmla="*/ 140 h 165"/>
                <a:gd name="T72" fmla="*/ 51 w 249"/>
                <a:gd name="T73" fmla="*/ 147 h 165"/>
                <a:gd name="T74" fmla="*/ 68 w 249"/>
                <a:gd name="T75" fmla="*/ 154 h 165"/>
                <a:gd name="T76" fmla="*/ 88 w 249"/>
                <a:gd name="T77" fmla="*/ 160 h 165"/>
                <a:gd name="T78" fmla="*/ 105 w 249"/>
                <a:gd name="T79" fmla="*/ 162 h 165"/>
                <a:gd name="T80" fmla="*/ 125 w 249"/>
                <a:gd name="T81" fmla="*/ 165 h 165"/>
                <a:gd name="T82" fmla="*/ 125 w 249"/>
                <a:gd name="T83" fmla="*/ 165 h 16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249"/>
                <a:gd name="T127" fmla="*/ 0 h 165"/>
                <a:gd name="T128" fmla="*/ 249 w 249"/>
                <a:gd name="T129" fmla="*/ 165 h 165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249" h="165">
                  <a:moveTo>
                    <a:pt x="125" y="162"/>
                  </a:moveTo>
                  <a:lnTo>
                    <a:pt x="145" y="162"/>
                  </a:lnTo>
                  <a:lnTo>
                    <a:pt x="165" y="160"/>
                  </a:lnTo>
                  <a:lnTo>
                    <a:pt x="182" y="154"/>
                  </a:lnTo>
                  <a:lnTo>
                    <a:pt x="199" y="147"/>
                  </a:lnTo>
                  <a:lnTo>
                    <a:pt x="216" y="140"/>
                  </a:lnTo>
                  <a:lnTo>
                    <a:pt x="226" y="130"/>
                  </a:lnTo>
                  <a:lnTo>
                    <a:pt x="236" y="121"/>
                  </a:lnTo>
                  <a:lnTo>
                    <a:pt x="246" y="108"/>
                  </a:lnTo>
                  <a:lnTo>
                    <a:pt x="249" y="94"/>
                  </a:lnTo>
                  <a:lnTo>
                    <a:pt x="249" y="81"/>
                  </a:lnTo>
                  <a:lnTo>
                    <a:pt x="249" y="68"/>
                  </a:lnTo>
                  <a:lnTo>
                    <a:pt x="246" y="57"/>
                  </a:lnTo>
                  <a:lnTo>
                    <a:pt x="236" y="44"/>
                  </a:lnTo>
                  <a:lnTo>
                    <a:pt x="226" y="35"/>
                  </a:lnTo>
                  <a:lnTo>
                    <a:pt x="216" y="24"/>
                  </a:lnTo>
                  <a:lnTo>
                    <a:pt x="199" y="15"/>
                  </a:lnTo>
                  <a:lnTo>
                    <a:pt x="182" y="9"/>
                  </a:lnTo>
                  <a:lnTo>
                    <a:pt x="165" y="4"/>
                  </a:lnTo>
                  <a:lnTo>
                    <a:pt x="145" y="2"/>
                  </a:lnTo>
                  <a:lnTo>
                    <a:pt x="125" y="0"/>
                  </a:lnTo>
                  <a:lnTo>
                    <a:pt x="105" y="2"/>
                  </a:lnTo>
                  <a:lnTo>
                    <a:pt x="88" y="4"/>
                  </a:lnTo>
                  <a:lnTo>
                    <a:pt x="68" y="9"/>
                  </a:lnTo>
                  <a:lnTo>
                    <a:pt x="51" y="15"/>
                  </a:lnTo>
                  <a:lnTo>
                    <a:pt x="37" y="24"/>
                  </a:lnTo>
                  <a:lnTo>
                    <a:pt x="24" y="35"/>
                  </a:lnTo>
                  <a:lnTo>
                    <a:pt x="14" y="44"/>
                  </a:lnTo>
                  <a:lnTo>
                    <a:pt x="7" y="57"/>
                  </a:lnTo>
                  <a:lnTo>
                    <a:pt x="4" y="68"/>
                  </a:lnTo>
                  <a:lnTo>
                    <a:pt x="0" y="81"/>
                  </a:lnTo>
                  <a:lnTo>
                    <a:pt x="4" y="94"/>
                  </a:lnTo>
                  <a:lnTo>
                    <a:pt x="7" y="108"/>
                  </a:lnTo>
                  <a:lnTo>
                    <a:pt x="14" y="121"/>
                  </a:lnTo>
                  <a:lnTo>
                    <a:pt x="24" y="130"/>
                  </a:lnTo>
                  <a:lnTo>
                    <a:pt x="37" y="140"/>
                  </a:lnTo>
                  <a:lnTo>
                    <a:pt x="51" y="147"/>
                  </a:lnTo>
                  <a:lnTo>
                    <a:pt x="68" y="154"/>
                  </a:lnTo>
                  <a:lnTo>
                    <a:pt x="88" y="160"/>
                  </a:lnTo>
                  <a:lnTo>
                    <a:pt x="105" y="162"/>
                  </a:lnTo>
                  <a:lnTo>
                    <a:pt x="125" y="165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47" name="Freeform 57"/>
            <p:cNvSpPr>
              <a:spLocks noEditPoints="1"/>
            </p:cNvSpPr>
            <p:nvPr/>
          </p:nvSpPr>
          <p:spPr bwMode="auto">
            <a:xfrm>
              <a:off x="1270" y="3312"/>
              <a:ext cx="74" cy="25"/>
            </a:xfrm>
            <a:custGeom>
              <a:avLst/>
              <a:gdLst>
                <a:gd name="T0" fmla="*/ 0 w 74"/>
                <a:gd name="T1" fmla="*/ 0 h 25"/>
                <a:gd name="T2" fmla="*/ 74 w 74"/>
                <a:gd name="T3" fmla="*/ 0 h 25"/>
                <a:gd name="T4" fmla="*/ 74 w 74"/>
                <a:gd name="T5" fmla="*/ 7 h 25"/>
                <a:gd name="T6" fmla="*/ 3 w 74"/>
                <a:gd name="T7" fmla="*/ 7 h 25"/>
                <a:gd name="T8" fmla="*/ 3 w 74"/>
                <a:gd name="T9" fmla="*/ 0 h 25"/>
                <a:gd name="T10" fmla="*/ 3 w 74"/>
                <a:gd name="T11" fmla="*/ 0 h 25"/>
                <a:gd name="T12" fmla="*/ 0 w 74"/>
                <a:gd name="T13" fmla="*/ 0 h 25"/>
                <a:gd name="T14" fmla="*/ 3 w 74"/>
                <a:gd name="T15" fmla="*/ 18 h 25"/>
                <a:gd name="T16" fmla="*/ 74 w 74"/>
                <a:gd name="T17" fmla="*/ 18 h 25"/>
                <a:gd name="T18" fmla="*/ 74 w 74"/>
                <a:gd name="T19" fmla="*/ 25 h 25"/>
                <a:gd name="T20" fmla="*/ 3 w 74"/>
                <a:gd name="T21" fmla="*/ 25 h 25"/>
                <a:gd name="T22" fmla="*/ 3 w 74"/>
                <a:gd name="T23" fmla="*/ 18 h 25"/>
                <a:gd name="T24" fmla="*/ 3 w 74"/>
                <a:gd name="T25" fmla="*/ 18 h 25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74"/>
                <a:gd name="T40" fmla="*/ 0 h 25"/>
                <a:gd name="T41" fmla="*/ 74 w 74"/>
                <a:gd name="T42" fmla="*/ 25 h 25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74" h="25">
                  <a:moveTo>
                    <a:pt x="0" y="0"/>
                  </a:moveTo>
                  <a:lnTo>
                    <a:pt x="74" y="0"/>
                  </a:lnTo>
                  <a:lnTo>
                    <a:pt x="74" y="7"/>
                  </a:lnTo>
                  <a:lnTo>
                    <a:pt x="3" y="7"/>
                  </a:lnTo>
                  <a:lnTo>
                    <a:pt x="3" y="0"/>
                  </a:lnTo>
                  <a:lnTo>
                    <a:pt x="0" y="0"/>
                  </a:lnTo>
                  <a:close/>
                  <a:moveTo>
                    <a:pt x="3" y="18"/>
                  </a:moveTo>
                  <a:lnTo>
                    <a:pt x="74" y="18"/>
                  </a:lnTo>
                  <a:lnTo>
                    <a:pt x="74" y="25"/>
                  </a:lnTo>
                  <a:lnTo>
                    <a:pt x="3" y="25"/>
                  </a:lnTo>
                  <a:lnTo>
                    <a:pt x="3" y="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9" name="Group 58"/>
          <p:cNvGrpSpPr>
            <a:grpSpLocks/>
          </p:cNvGrpSpPr>
          <p:nvPr/>
        </p:nvGrpSpPr>
        <p:grpSpPr bwMode="auto">
          <a:xfrm>
            <a:off x="2145322" y="1547445"/>
            <a:ext cx="1770063" cy="4572000"/>
            <a:chOff x="192" y="960"/>
            <a:chExt cx="1115" cy="2880"/>
          </a:xfrm>
        </p:grpSpPr>
        <p:sp>
          <p:nvSpPr>
            <p:cNvPr id="55338" name="Freeform 59"/>
            <p:cNvSpPr>
              <a:spLocks/>
            </p:cNvSpPr>
            <p:nvPr/>
          </p:nvSpPr>
          <p:spPr bwMode="auto">
            <a:xfrm>
              <a:off x="912" y="3552"/>
              <a:ext cx="222" cy="172"/>
            </a:xfrm>
            <a:custGeom>
              <a:avLst/>
              <a:gdLst>
                <a:gd name="T0" fmla="*/ 0 w 222"/>
                <a:gd name="T1" fmla="*/ 101 h 172"/>
                <a:gd name="T2" fmla="*/ 3 w 222"/>
                <a:gd name="T3" fmla="*/ 114 h 172"/>
                <a:gd name="T4" fmla="*/ 7 w 222"/>
                <a:gd name="T5" fmla="*/ 125 h 172"/>
                <a:gd name="T6" fmla="*/ 13 w 222"/>
                <a:gd name="T7" fmla="*/ 134 h 172"/>
                <a:gd name="T8" fmla="*/ 23 w 222"/>
                <a:gd name="T9" fmla="*/ 143 h 172"/>
                <a:gd name="T10" fmla="*/ 33 w 222"/>
                <a:gd name="T11" fmla="*/ 152 h 172"/>
                <a:gd name="T12" fmla="*/ 47 w 222"/>
                <a:gd name="T13" fmla="*/ 158 h 172"/>
                <a:gd name="T14" fmla="*/ 60 w 222"/>
                <a:gd name="T15" fmla="*/ 165 h 172"/>
                <a:gd name="T16" fmla="*/ 77 w 222"/>
                <a:gd name="T17" fmla="*/ 169 h 172"/>
                <a:gd name="T18" fmla="*/ 94 w 222"/>
                <a:gd name="T19" fmla="*/ 172 h 172"/>
                <a:gd name="T20" fmla="*/ 111 w 222"/>
                <a:gd name="T21" fmla="*/ 172 h 172"/>
                <a:gd name="T22" fmla="*/ 131 w 222"/>
                <a:gd name="T23" fmla="*/ 172 h 172"/>
                <a:gd name="T24" fmla="*/ 148 w 222"/>
                <a:gd name="T25" fmla="*/ 169 h 172"/>
                <a:gd name="T26" fmla="*/ 161 w 222"/>
                <a:gd name="T27" fmla="*/ 165 h 172"/>
                <a:gd name="T28" fmla="*/ 178 w 222"/>
                <a:gd name="T29" fmla="*/ 158 h 172"/>
                <a:gd name="T30" fmla="*/ 188 w 222"/>
                <a:gd name="T31" fmla="*/ 152 h 172"/>
                <a:gd name="T32" fmla="*/ 202 w 222"/>
                <a:gd name="T33" fmla="*/ 143 h 172"/>
                <a:gd name="T34" fmla="*/ 208 w 222"/>
                <a:gd name="T35" fmla="*/ 134 h 172"/>
                <a:gd name="T36" fmla="*/ 215 w 222"/>
                <a:gd name="T37" fmla="*/ 125 h 172"/>
                <a:gd name="T38" fmla="*/ 222 w 222"/>
                <a:gd name="T39" fmla="*/ 114 h 172"/>
                <a:gd name="T40" fmla="*/ 222 w 222"/>
                <a:gd name="T41" fmla="*/ 104 h 172"/>
                <a:gd name="T42" fmla="*/ 222 w 222"/>
                <a:gd name="T43" fmla="*/ 0 h 172"/>
                <a:gd name="T44" fmla="*/ 3 w 222"/>
                <a:gd name="T45" fmla="*/ 0 h 172"/>
                <a:gd name="T46" fmla="*/ 3 w 222"/>
                <a:gd name="T47" fmla="*/ 104 h 172"/>
                <a:gd name="T48" fmla="*/ 3 w 222"/>
                <a:gd name="T49" fmla="*/ 104 h 172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w 222"/>
                <a:gd name="T76" fmla="*/ 0 h 172"/>
                <a:gd name="T77" fmla="*/ 222 w 222"/>
                <a:gd name="T78" fmla="*/ 172 h 172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T75" t="T76" r="T77" b="T78"/>
              <a:pathLst>
                <a:path w="222" h="172">
                  <a:moveTo>
                    <a:pt x="0" y="101"/>
                  </a:moveTo>
                  <a:lnTo>
                    <a:pt x="3" y="114"/>
                  </a:lnTo>
                  <a:lnTo>
                    <a:pt x="7" y="125"/>
                  </a:lnTo>
                  <a:lnTo>
                    <a:pt x="13" y="134"/>
                  </a:lnTo>
                  <a:lnTo>
                    <a:pt x="23" y="143"/>
                  </a:lnTo>
                  <a:lnTo>
                    <a:pt x="33" y="152"/>
                  </a:lnTo>
                  <a:lnTo>
                    <a:pt x="47" y="158"/>
                  </a:lnTo>
                  <a:lnTo>
                    <a:pt x="60" y="165"/>
                  </a:lnTo>
                  <a:lnTo>
                    <a:pt x="77" y="169"/>
                  </a:lnTo>
                  <a:lnTo>
                    <a:pt x="94" y="172"/>
                  </a:lnTo>
                  <a:lnTo>
                    <a:pt x="111" y="172"/>
                  </a:lnTo>
                  <a:lnTo>
                    <a:pt x="131" y="172"/>
                  </a:lnTo>
                  <a:lnTo>
                    <a:pt x="148" y="169"/>
                  </a:lnTo>
                  <a:lnTo>
                    <a:pt x="161" y="165"/>
                  </a:lnTo>
                  <a:lnTo>
                    <a:pt x="178" y="158"/>
                  </a:lnTo>
                  <a:lnTo>
                    <a:pt x="188" y="152"/>
                  </a:lnTo>
                  <a:lnTo>
                    <a:pt x="202" y="143"/>
                  </a:lnTo>
                  <a:lnTo>
                    <a:pt x="208" y="134"/>
                  </a:lnTo>
                  <a:lnTo>
                    <a:pt x="215" y="125"/>
                  </a:lnTo>
                  <a:lnTo>
                    <a:pt x="222" y="114"/>
                  </a:lnTo>
                  <a:lnTo>
                    <a:pt x="222" y="104"/>
                  </a:lnTo>
                  <a:lnTo>
                    <a:pt x="222" y="0"/>
                  </a:lnTo>
                  <a:lnTo>
                    <a:pt x="3" y="0"/>
                  </a:lnTo>
                  <a:lnTo>
                    <a:pt x="3" y="104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39" name="Line 60"/>
            <p:cNvSpPr>
              <a:spLocks noChangeShapeType="1"/>
            </p:cNvSpPr>
            <p:nvPr/>
          </p:nvSpPr>
          <p:spPr bwMode="auto">
            <a:xfrm>
              <a:off x="1004" y="2391"/>
              <a:ext cx="4" cy="1161"/>
            </a:xfrm>
            <a:prstGeom prst="line">
              <a:avLst/>
            </a:prstGeom>
            <a:noFill/>
            <a:ln w="20701">
              <a:solidFill>
                <a:srgbClr val="000000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40" name="Freeform 61"/>
            <p:cNvSpPr>
              <a:spLocks/>
            </p:cNvSpPr>
            <p:nvPr/>
          </p:nvSpPr>
          <p:spPr bwMode="auto">
            <a:xfrm>
              <a:off x="1055" y="3405"/>
              <a:ext cx="252" cy="136"/>
            </a:xfrm>
            <a:custGeom>
              <a:avLst/>
              <a:gdLst>
                <a:gd name="T0" fmla="*/ 248 w 252"/>
                <a:gd name="T1" fmla="*/ 0 h 136"/>
                <a:gd name="T2" fmla="*/ 252 w 252"/>
                <a:gd name="T3" fmla="*/ 68 h 136"/>
                <a:gd name="T4" fmla="*/ 0 w 252"/>
                <a:gd name="T5" fmla="*/ 68 h 136"/>
                <a:gd name="T6" fmla="*/ 0 w 252"/>
                <a:gd name="T7" fmla="*/ 136 h 13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52"/>
                <a:gd name="T13" fmla="*/ 0 h 136"/>
                <a:gd name="T14" fmla="*/ 252 w 252"/>
                <a:gd name="T15" fmla="*/ 136 h 1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52" h="136">
                  <a:moveTo>
                    <a:pt x="248" y="0"/>
                  </a:moveTo>
                  <a:lnTo>
                    <a:pt x="252" y="68"/>
                  </a:lnTo>
                  <a:lnTo>
                    <a:pt x="0" y="68"/>
                  </a:lnTo>
                  <a:lnTo>
                    <a:pt x="0" y="136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41" name="Text Box 62"/>
            <p:cNvSpPr txBox="1">
              <a:spLocks noChangeArrowheads="1"/>
            </p:cNvSpPr>
            <p:nvPr/>
          </p:nvSpPr>
          <p:spPr bwMode="auto">
            <a:xfrm>
              <a:off x="192" y="960"/>
              <a:ext cx="272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Hit</a:t>
              </a:r>
            </a:p>
          </p:txBody>
        </p:sp>
        <p:sp>
          <p:nvSpPr>
            <p:cNvPr id="55342" name="Line 63"/>
            <p:cNvSpPr>
              <a:spLocks noChangeShapeType="1"/>
            </p:cNvSpPr>
            <p:nvPr/>
          </p:nvSpPr>
          <p:spPr bwMode="auto">
            <a:xfrm>
              <a:off x="1008" y="3744"/>
              <a:ext cx="0" cy="96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43" name="Line 64"/>
            <p:cNvSpPr>
              <a:spLocks noChangeShapeType="1"/>
            </p:cNvSpPr>
            <p:nvPr/>
          </p:nvSpPr>
          <p:spPr bwMode="auto">
            <a:xfrm flipH="1">
              <a:off x="288" y="3840"/>
              <a:ext cx="72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44" name="Line 65"/>
            <p:cNvSpPr>
              <a:spLocks noChangeShapeType="1"/>
            </p:cNvSpPr>
            <p:nvPr/>
          </p:nvSpPr>
          <p:spPr bwMode="auto">
            <a:xfrm flipV="1">
              <a:off x="288" y="1200"/>
              <a:ext cx="0" cy="264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55318" name="Text Box 70"/>
          <p:cNvSpPr txBox="1">
            <a:spLocks noChangeArrowheads="1"/>
          </p:cNvSpPr>
          <p:nvPr/>
        </p:nvSpPr>
        <p:spPr bwMode="auto">
          <a:xfrm>
            <a:off x="8165121" y="2004645"/>
            <a:ext cx="160020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dirty="0">
                <a:solidFill>
                  <a:schemeClr val="tx1"/>
                </a:solidFill>
                <a:latin typeface="Calibri" charset="0"/>
              </a:rPr>
              <a:t>block offset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D0BC0B8-E67A-4D4C-8EB7-04FBA7F34F7E}"/>
              </a:ext>
            </a:extLst>
          </p:cNvPr>
          <p:cNvGrpSpPr/>
          <p:nvPr/>
        </p:nvGrpSpPr>
        <p:grpSpPr>
          <a:xfrm>
            <a:off x="4964721" y="3833445"/>
            <a:ext cx="4419600" cy="1676400"/>
            <a:chOff x="4964721" y="3833445"/>
            <a:chExt cx="4419600" cy="1676400"/>
          </a:xfrm>
        </p:grpSpPr>
        <p:sp>
          <p:nvSpPr>
            <p:cNvPr id="55320" name="Line 73"/>
            <p:cNvSpPr>
              <a:spLocks noChangeShapeType="1"/>
            </p:cNvSpPr>
            <p:nvPr/>
          </p:nvSpPr>
          <p:spPr bwMode="auto">
            <a:xfrm>
              <a:off x="4964721" y="3833445"/>
              <a:ext cx="0" cy="13716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21" name="Line 74"/>
            <p:cNvSpPr>
              <a:spLocks noChangeShapeType="1"/>
            </p:cNvSpPr>
            <p:nvPr/>
          </p:nvSpPr>
          <p:spPr bwMode="auto">
            <a:xfrm>
              <a:off x="6488721" y="3833445"/>
              <a:ext cx="0" cy="1219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22" name="Line 75"/>
            <p:cNvSpPr>
              <a:spLocks noChangeShapeType="1"/>
            </p:cNvSpPr>
            <p:nvPr/>
          </p:nvSpPr>
          <p:spPr bwMode="auto">
            <a:xfrm>
              <a:off x="7936521" y="3833445"/>
              <a:ext cx="0" cy="1219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23" name="Line 76"/>
            <p:cNvSpPr>
              <a:spLocks noChangeShapeType="1"/>
            </p:cNvSpPr>
            <p:nvPr/>
          </p:nvSpPr>
          <p:spPr bwMode="auto">
            <a:xfrm>
              <a:off x="9384321" y="3833445"/>
              <a:ext cx="0" cy="13716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24" name="Line 77"/>
            <p:cNvSpPr>
              <a:spLocks noChangeShapeType="1"/>
            </p:cNvSpPr>
            <p:nvPr/>
          </p:nvSpPr>
          <p:spPr bwMode="auto">
            <a:xfrm>
              <a:off x="4964721" y="5205045"/>
              <a:ext cx="16764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25" name="Line 78"/>
            <p:cNvSpPr>
              <a:spLocks noChangeShapeType="1"/>
            </p:cNvSpPr>
            <p:nvPr/>
          </p:nvSpPr>
          <p:spPr bwMode="auto">
            <a:xfrm>
              <a:off x="7784121" y="5205045"/>
              <a:ext cx="16002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26" name="Line 79"/>
            <p:cNvSpPr>
              <a:spLocks noChangeShapeType="1"/>
            </p:cNvSpPr>
            <p:nvPr/>
          </p:nvSpPr>
          <p:spPr bwMode="auto">
            <a:xfrm>
              <a:off x="7403121" y="5052645"/>
              <a:ext cx="5334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27" name="Line 80"/>
            <p:cNvSpPr>
              <a:spLocks noChangeShapeType="1"/>
            </p:cNvSpPr>
            <p:nvPr/>
          </p:nvSpPr>
          <p:spPr bwMode="auto">
            <a:xfrm>
              <a:off x="6488721" y="5052645"/>
              <a:ext cx="5334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28" name="Line 81"/>
            <p:cNvSpPr>
              <a:spLocks noChangeShapeType="1"/>
            </p:cNvSpPr>
            <p:nvPr/>
          </p:nvSpPr>
          <p:spPr bwMode="auto">
            <a:xfrm>
              <a:off x="7022121" y="5052645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29" name="Line 82"/>
            <p:cNvSpPr>
              <a:spLocks noChangeShapeType="1"/>
            </p:cNvSpPr>
            <p:nvPr/>
          </p:nvSpPr>
          <p:spPr bwMode="auto">
            <a:xfrm>
              <a:off x="7403121" y="5052645"/>
              <a:ext cx="0" cy="457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30" name="Line 83"/>
            <p:cNvSpPr>
              <a:spLocks noChangeShapeType="1"/>
            </p:cNvSpPr>
            <p:nvPr/>
          </p:nvSpPr>
          <p:spPr bwMode="auto">
            <a:xfrm>
              <a:off x="7784121" y="5205045"/>
              <a:ext cx="0" cy="3048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31" name="Line 84"/>
            <p:cNvSpPr>
              <a:spLocks noChangeShapeType="1"/>
            </p:cNvSpPr>
            <p:nvPr/>
          </p:nvSpPr>
          <p:spPr bwMode="auto">
            <a:xfrm>
              <a:off x="6641121" y="5205045"/>
              <a:ext cx="0" cy="3048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E7E176C-C56A-F84D-A107-D2F5EC9335E5}"/>
              </a:ext>
            </a:extLst>
          </p:cNvPr>
          <p:cNvGrpSpPr/>
          <p:nvPr/>
        </p:nvGrpSpPr>
        <p:grpSpPr>
          <a:xfrm>
            <a:off x="6641121" y="2028458"/>
            <a:ext cx="3657600" cy="3633787"/>
            <a:chOff x="6641121" y="2028458"/>
            <a:chExt cx="3657600" cy="3633787"/>
          </a:xfrm>
        </p:grpSpPr>
        <p:sp>
          <p:nvSpPr>
            <p:cNvPr id="55332" name="Line 85"/>
            <p:cNvSpPr>
              <a:spLocks noChangeShapeType="1"/>
            </p:cNvSpPr>
            <p:nvPr/>
          </p:nvSpPr>
          <p:spPr bwMode="auto">
            <a:xfrm>
              <a:off x="6641121" y="2028458"/>
              <a:ext cx="0" cy="280988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33" name="Line 86"/>
            <p:cNvSpPr>
              <a:spLocks noChangeShapeType="1"/>
            </p:cNvSpPr>
            <p:nvPr/>
          </p:nvSpPr>
          <p:spPr bwMode="auto">
            <a:xfrm>
              <a:off x="6641121" y="2309445"/>
              <a:ext cx="3657600" cy="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34" name="Line 87"/>
            <p:cNvSpPr>
              <a:spLocks noChangeShapeType="1"/>
            </p:cNvSpPr>
            <p:nvPr/>
          </p:nvSpPr>
          <p:spPr bwMode="auto">
            <a:xfrm>
              <a:off x="10298721" y="2309445"/>
              <a:ext cx="0" cy="335280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35" name="Line 88"/>
            <p:cNvSpPr>
              <a:spLocks noChangeShapeType="1"/>
            </p:cNvSpPr>
            <p:nvPr/>
          </p:nvSpPr>
          <p:spPr bwMode="auto">
            <a:xfrm flipH="1">
              <a:off x="7936521" y="5662245"/>
              <a:ext cx="2362200" cy="0"/>
            </a:xfrm>
            <a:prstGeom prst="line">
              <a:avLst/>
            </a:prstGeom>
            <a:noFill/>
            <a:ln w="19050">
              <a:solidFill>
                <a:srgbClr val="FF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13D8C44-52AF-BA42-B4ED-FD9D75DF8F93}"/>
              </a:ext>
            </a:extLst>
          </p:cNvPr>
          <p:cNvGrpSpPr/>
          <p:nvPr/>
        </p:nvGrpSpPr>
        <p:grpSpPr>
          <a:xfrm>
            <a:off x="7174521" y="1547445"/>
            <a:ext cx="3543300" cy="4757738"/>
            <a:chOff x="7174521" y="1547445"/>
            <a:chExt cx="3543300" cy="4757738"/>
          </a:xfrm>
        </p:grpSpPr>
        <p:sp>
          <p:nvSpPr>
            <p:cNvPr id="55315" name="Line 67"/>
            <p:cNvSpPr>
              <a:spLocks noChangeShapeType="1"/>
            </p:cNvSpPr>
            <p:nvPr/>
          </p:nvSpPr>
          <p:spPr bwMode="auto">
            <a:xfrm>
              <a:off x="8012721" y="5890845"/>
              <a:ext cx="228600" cy="15240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16" name="Text Box 68"/>
            <p:cNvSpPr txBox="1">
              <a:spLocks noChangeArrowheads="1"/>
            </p:cNvSpPr>
            <p:nvPr/>
          </p:nvSpPr>
          <p:spPr bwMode="auto">
            <a:xfrm>
              <a:off x="10146321" y="1547445"/>
              <a:ext cx="571500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Data</a:t>
              </a:r>
            </a:p>
          </p:txBody>
        </p:sp>
        <p:sp>
          <p:nvSpPr>
            <p:cNvPr id="55317" name="Text Box 69"/>
            <p:cNvSpPr txBox="1">
              <a:spLocks noChangeArrowheads="1"/>
            </p:cNvSpPr>
            <p:nvPr/>
          </p:nvSpPr>
          <p:spPr bwMode="auto">
            <a:xfrm>
              <a:off x="8165121" y="5967045"/>
              <a:ext cx="392113" cy="338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32</a:t>
              </a:r>
            </a:p>
          </p:txBody>
        </p:sp>
        <p:sp>
          <p:nvSpPr>
            <p:cNvPr id="55319" name="Line 71"/>
            <p:cNvSpPr>
              <a:spLocks noChangeShapeType="1"/>
            </p:cNvSpPr>
            <p:nvPr/>
          </p:nvSpPr>
          <p:spPr bwMode="auto">
            <a:xfrm>
              <a:off x="10451121" y="1928445"/>
              <a:ext cx="0" cy="40386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36" name="Line 89"/>
            <p:cNvSpPr>
              <a:spLocks noChangeShapeType="1"/>
            </p:cNvSpPr>
            <p:nvPr/>
          </p:nvSpPr>
          <p:spPr bwMode="auto">
            <a:xfrm>
              <a:off x="7174521" y="5738445"/>
              <a:ext cx="0" cy="22860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5337" name="Line 90"/>
            <p:cNvSpPr>
              <a:spLocks noChangeShapeType="1"/>
            </p:cNvSpPr>
            <p:nvPr/>
          </p:nvSpPr>
          <p:spPr bwMode="auto">
            <a:xfrm>
              <a:off x="7174521" y="5967045"/>
              <a:ext cx="327660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1" name="Group 100"/>
          <p:cNvGrpSpPr>
            <a:grpSpLocks/>
          </p:cNvGrpSpPr>
          <p:nvPr/>
        </p:nvGrpSpPr>
        <p:grpSpPr bwMode="auto">
          <a:xfrm rot="5400000">
            <a:off x="7144359" y="4946283"/>
            <a:ext cx="212725" cy="1371600"/>
            <a:chOff x="6565545" y="3215599"/>
            <a:chExt cx="453121" cy="1056070"/>
          </a:xfrm>
        </p:grpSpPr>
        <p:grpSp>
          <p:nvGrpSpPr>
            <p:cNvPr id="55307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55309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55310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311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312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313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55314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55308" name="Text Box 29"/>
            <p:cNvSpPr txBox="1">
              <a:spLocks noChangeArrowheads="1"/>
            </p:cNvSpPr>
            <p:nvPr/>
          </p:nvSpPr>
          <p:spPr bwMode="auto">
            <a:xfrm rot="-5400000">
              <a:off x="6501718" y="3531442"/>
              <a:ext cx="522273" cy="371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900" b="1">
                  <a:solidFill>
                    <a:schemeClr val="tx1"/>
                  </a:solidFill>
                  <a:latin typeface="Calibri" charset="0"/>
                </a:rPr>
                <a:t> MU X</a:t>
              </a:r>
              <a:endParaRPr lang="en-AU" altLang="en-US" sz="9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17FB30-8DC7-BC42-AE2D-AF17A1AFE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402436"/>
      </p:ext>
    </p:extLst>
  </p:cSld>
  <p:clrMapOvr>
    <a:masterClrMapping/>
  </p:clrMapOvr>
  <p:transition advTm="2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5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553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55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Miss Rate vs Block Size vs Cache Size</a:t>
            </a:r>
          </a:p>
        </p:txBody>
      </p:sp>
      <p:graphicFrame>
        <p:nvGraphicFramePr>
          <p:cNvPr id="66562" name="Object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1483280"/>
              </p:ext>
            </p:extLst>
          </p:nvPr>
        </p:nvGraphicFramePr>
        <p:xfrm>
          <a:off x="2770188" y="2082800"/>
          <a:ext cx="6637337" cy="3467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7491365" imgH="3913308" progId="Excel.Chart.8">
                  <p:embed/>
                </p:oleObj>
              </mc:Choice>
              <mc:Fallback>
                <p:oleObj r:id="rId3" imgW="7491365" imgH="3913308" progId="Excel.Chart.8">
                  <p:embed/>
                  <p:pic>
                    <p:nvPicPr>
                      <p:cNvPr id="0" name="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0188" y="2082800"/>
                        <a:ext cx="6637337" cy="34671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23045" name="Rectangle 5"/>
          <p:cNvSpPr>
            <a:spLocks noChangeArrowheads="1"/>
          </p:cNvSpPr>
          <p:nvPr/>
        </p:nvSpPr>
        <p:spPr bwMode="auto">
          <a:xfrm>
            <a:off x="1641763" y="5636708"/>
            <a:ext cx="8305800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 marL="287338" indent="-287338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buClr>
                <a:schemeClr val="accent1"/>
              </a:buClr>
              <a:buSzPct val="75000"/>
            </a:pPr>
            <a:r>
              <a:rPr lang="en-US" altLang="en-US" sz="1800" i="1">
                <a:solidFill>
                  <a:srgbClr val="0432FF"/>
                </a:solidFill>
                <a:latin typeface="Calibri" charset="0"/>
              </a:rPr>
              <a:t> Making block sizes larger implies giving up capacity – unless all memory </a:t>
            </a:r>
          </a:p>
          <a:p>
            <a:pPr algn="ctr">
              <a:buClr>
                <a:schemeClr val="accent1"/>
              </a:buClr>
              <a:buSzPct val="75000"/>
            </a:pPr>
            <a:r>
              <a:rPr lang="en-US" altLang="en-US" sz="1800" i="1" dirty="0">
                <a:solidFill>
                  <a:srgbClr val="0432FF"/>
                </a:solidFill>
                <a:latin typeface="Calibri" charset="0"/>
              </a:rPr>
              <a:t>references exhibit spatial locality</a:t>
            </a:r>
          </a:p>
        </p:txBody>
      </p:sp>
      <p:sp>
        <p:nvSpPr>
          <p:cNvPr id="66564" name="Rectangle 5"/>
          <p:cNvSpPr>
            <a:spLocks noChangeArrowheads="1"/>
          </p:cNvSpPr>
          <p:nvPr/>
        </p:nvSpPr>
        <p:spPr bwMode="auto">
          <a:xfrm>
            <a:off x="1738746" y="1505311"/>
            <a:ext cx="8382000" cy="358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 marL="287338" indent="-287338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buClr>
                <a:schemeClr val="accent1"/>
              </a:buClr>
              <a:buSzPct val="75000"/>
            </a:pPr>
            <a:r>
              <a:rPr lang="en-US" altLang="en-US" sz="2000" i="1" dirty="0">
                <a:solidFill>
                  <a:srgbClr val="1822CD"/>
                </a:solidFill>
                <a:latin typeface="Calibri" charset="0"/>
              </a:rPr>
              <a:t>    Typical block size on modern systems is 8-16 words. Why not make it larger?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B11CD8-B751-D145-87C7-195B7311D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2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3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23045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961293" y="101157"/>
            <a:ext cx="10058400" cy="1033462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Memory References in Direct-mapped Cache</a:t>
            </a:r>
          </a:p>
        </p:txBody>
      </p:sp>
      <p:sp>
        <p:nvSpPr>
          <p:cNvPr id="68610" name="Rectangle 75"/>
          <p:cNvSpPr>
            <a:spLocks noGrp="1" noChangeArrowheads="1"/>
          </p:cNvSpPr>
          <p:nvPr>
            <p:ph idx="4294967295"/>
          </p:nvPr>
        </p:nvSpPr>
        <p:spPr>
          <a:xfrm>
            <a:off x="961293" y="1406083"/>
            <a:ext cx="10058400" cy="436562"/>
          </a:xfrm>
        </p:spPr>
        <p:txBody>
          <a:bodyPr>
            <a:noAutofit/>
          </a:bodyPr>
          <a:lstStyle/>
          <a:p>
            <a:r>
              <a:rPr lang="en-US" altLang="en-US" dirty="0"/>
              <a:t>Consider the main memory references  to 0   4   0   4   0   4   0   4</a:t>
            </a:r>
          </a:p>
          <a:p>
            <a:r>
              <a:rPr lang="en-US" altLang="en-US" dirty="0"/>
              <a:t>In binary, address </a:t>
            </a:r>
            <a:r>
              <a:rPr lang="en-US" altLang="en-US" b="1" dirty="0"/>
              <a:t>0 = </a:t>
            </a:r>
            <a:r>
              <a:rPr lang="en-US" altLang="en-US" b="1" dirty="0">
                <a:solidFill>
                  <a:srgbClr val="00B050"/>
                </a:solidFill>
              </a:rPr>
              <a:t>00</a:t>
            </a:r>
            <a:r>
              <a:rPr lang="en-US" altLang="en-US" b="1" dirty="0">
                <a:solidFill>
                  <a:srgbClr val="C00000"/>
                </a:solidFill>
              </a:rPr>
              <a:t>00 </a:t>
            </a:r>
            <a:r>
              <a:rPr lang="en-US" altLang="en-US" b="1" dirty="0">
                <a:solidFill>
                  <a:schemeClr val="tx1"/>
                </a:solidFill>
              </a:rPr>
              <a:t> and 4 = </a:t>
            </a:r>
            <a:r>
              <a:rPr lang="en-US" altLang="en-US" b="1" dirty="0">
                <a:solidFill>
                  <a:srgbClr val="00B050"/>
                </a:solidFill>
              </a:rPr>
              <a:t>01</a:t>
            </a:r>
            <a:r>
              <a:rPr lang="en-US" altLang="en-US" b="1" dirty="0">
                <a:solidFill>
                  <a:srgbClr val="C00000"/>
                </a:solidFill>
              </a:rPr>
              <a:t>00</a:t>
            </a:r>
            <a:endParaRPr lang="en-US" altLang="en-US" dirty="0">
              <a:solidFill>
                <a:srgbClr val="C00000"/>
              </a:solidFill>
            </a:endParaRPr>
          </a:p>
        </p:txBody>
      </p:sp>
      <p:sp>
        <p:nvSpPr>
          <p:cNvPr id="68611" name="Rectangle 3"/>
          <p:cNvSpPr>
            <a:spLocks noChangeArrowheads="1"/>
          </p:cNvSpPr>
          <p:nvPr/>
        </p:nvSpPr>
        <p:spPr bwMode="auto">
          <a:xfrm>
            <a:off x="2713893" y="3060256"/>
            <a:ext cx="990600" cy="1219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12" name="Line 4"/>
          <p:cNvSpPr>
            <a:spLocks noChangeShapeType="1"/>
          </p:cNvSpPr>
          <p:nvPr/>
        </p:nvSpPr>
        <p:spPr bwMode="auto">
          <a:xfrm>
            <a:off x="2713893" y="36698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13" name="Line 5"/>
          <p:cNvSpPr>
            <a:spLocks noChangeShapeType="1"/>
          </p:cNvSpPr>
          <p:nvPr/>
        </p:nvSpPr>
        <p:spPr bwMode="auto">
          <a:xfrm>
            <a:off x="2713893" y="33650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14" name="Line 6"/>
          <p:cNvSpPr>
            <a:spLocks noChangeShapeType="1"/>
          </p:cNvSpPr>
          <p:nvPr/>
        </p:nvSpPr>
        <p:spPr bwMode="auto">
          <a:xfrm>
            <a:off x="2713893" y="39746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15" name="Rectangle 7"/>
          <p:cNvSpPr>
            <a:spLocks noChangeArrowheads="1"/>
          </p:cNvSpPr>
          <p:nvPr/>
        </p:nvSpPr>
        <p:spPr bwMode="auto">
          <a:xfrm>
            <a:off x="4695093" y="3060256"/>
            <a:ext cx="990600" cy="1219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16" name="Line 8"/>
          <p:cNvSpPr>
            <a:spLocks noChangeShapeType="1"/>
          </p:cNvSpPr>
          <p:nvPr/>
        </p:nvSpPr>
        <p:spPr bwMode="auto">
          <a:xfrm>
            <a:off x="4695093" y="36698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17" name="Line 9"/>
          <p:cNvSpPr>
            <a:spLocks noChangeShapeType="1"/>
          </p:cNvSpPr>
          <p:nvPr/>
        </p:nvSpPr>
        <p:spPr bwMode="auto">
          <a:xfrm>
            <a:off x="4695093" y="33650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18" name="Line 10"/>
          <p:cNvSpPr>
            <a:spLocks noChangeShapeType="1"/>
          </p:cNvSpPr>
          <p:nvPr/>
        </p:nvSpPr>
        <p:spPr bwMode="auto">
          <a:xfrm>
            <a:off x="4695093" y="39746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19" name="Rectangle 11"/>
          <p:cNvSpPr>
            <a:spLocks noChangeArrowheads="1"/>
          </p:cNvSpPr>
          <p:nvPr/>
        </p:nvSpPr>
        <p:spPr bwMode="auto">
          <a:xfrm>
            <a:off x="6752493" y="3060256"/>
            <a:ext cx="990600" cy="1219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20" name="Line 12"/>
          <p:cNvSpPr>
            <a:spLocks noChangeShapeType="1"/>
          </p:cNvSpPr>
          <p:nvPr/>
        </p:nvSpPr>
        <p:spPr bwMode="auto">
          <a:xfrm>
            <a:off x="6752493" y="36698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21" name="Line 13"/>
          <p:cNvSpPr>
            <a:spLocks noChangeShapeType="1"/>
          </p:cNvSpPr>
          <p:nvPr/>
        </p:nvSpPr>
        <p:spPr bwMode="auto">
          <a:xfrm>
            <a:off x="6752493" y="33650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22" name="Line 14"/>
          <p:cNvSpPr>
            <a:spLocks noChangeShapeType="1"/>
          </p:cNvSpPr>
          <p:nvPr/>
        </p:nvSpPr>
        <p:spPr bwMode="auto">
          <a:xfrm>
            <a:off x="6752493" y="39746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23" name="Rectangle 15"/>
          <p:cNvSpPr>
            <a:spLocks noChangeArrowheads="1"/>
          </p:cNvSpPr>
          <p:nvPr/>
        </p:nvSpPr>
        <p:spPr bwMode="auto">
          <a:xfrm>
            <a:off x="8809893" y="3060256"/>
            <a:ext cx="990600" cy="1219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24" name="Line 16"/>
          <p:cNvSpPr>
            <a:spLocks noChangeShapeType="1"/>
          </p:cNvSpPr>
          <p:nvPr/>
        </p:nvSpPr>
        <p:spPr bwMode="auto">
          <a:xfrm>
            <a:off x="8809893" y="36698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25" name="Line 17"/>
          <p:cNvSpPr>
            <a:spLocks noChangeShapeType="1"/>
          </p:cNvSpPr>
          <p:nvPr/>
        </p:nvSpPr>
        <p:spPr bwMode="auto">
          <a:xfrm>
            <a:off x="8809893" y="33650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26" name="Line 18"/>
          <p:cNvSpPr>
            <a:spLocks noChangeShapeType="1"/>
          </p:cNvSpPr>
          <p:nvPr/>
        </p:nvSpPr>
        <p:spPr bwMode="auto">
          <a:xfrm>
            <a:off x="8809893" y="39746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27" name="Rectangle 19"/>
          <p:cNvSpPr>
            <a:spLocks noChangeArrowheads="1"/>
          </p:cNvSpPr>
          <p:nvPr/>
        </p:nvSpPr>
        <p:spPr bwMode="auto">
          <a:xfrm>
            <a:off x="8809893" y="4889056"/>
            <a:ext cx="990600" cy="1219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28" name="Line 20"/>
          <p:cNvSpPr>
            <a:spLocks noChangeShapeType="1"/>
          </p:cNvSpPr>
          <p:nvPr/>
        </p:nvSpPr>
        <p:spPr bwMode="auto">
          <a:xfrm>
            <a:off x="8809893" y="54986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29" name="Line 21"/>
          <p:cNvSpPr>
            <a:spLocks noChangeShapeType="1"/>
          </p:cNvSpPr>
          <p:nvPr/>
        </p:nvSpPr>
        <p:spPr bwMode="auto">
          <a:xfrm>
            <a:off x="8809893" y="51938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30" name="Line 22"/>
          <p:cNvSpPr>
            <a:spLocks noChangeShapeType="1"/>
          </p:cNvSpPr>
          <p:nvPr/>
        </p:nvSpPr>
        <p:spPr bwMode="auto">
          <a:xfrm>
            <a:off x="8809893" y="58034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31" name="Rectangle 23"/>
          <p:cNvSpPr>
            <a:spLocks noChangeArrowheads="1"/>
          </p:cNvSpPr>
          <p:nvPr/>
        </p:nvSpPr>
        <p:spPr bwMode="auto">
          <a:xfrm>
            <a:off x="6752493" y="4889056"/>
            <a:ext cx="990600" cy="1219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32" name="Line 24"/>
          <p:cNvSpPr>
            <a:spLocks noChangeShapeType="1"/>
          </p:cNvSpPr>
          <p:nvPr/>
        </p:nvSpPr>
        <p:spPr bwMode="auto">
          <a:xfrm>
            <a:off x="6752493" y="54986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33" name="Line 25"/>
          <p:cNvSpPr>
            <a:spLocks noChangeShapeType="1"/>
          </p:cNvSpPr>
          <p:nvPr/>
        </p:nvSpPr>
        <p:spPr bwMode="auto">
          <a:xfrm>
            <a:off x="6752493" y="51938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34" name="Line 26"/>
          <p:cNvSpPr>
            <a:spLocks noChangeShapeType="1"/>
          </p:cNvSpPr>
          <p:nvPr/>
        </p:nvSpPr>
        <p:spPr bwMode="auto">
          <a:xfrm>
            <a:off x="6752493" y="58034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35" name="Rectangle 27"/>
          <p:cNvSpPr>
            <a:spLocks noChangeArrowheads="1"/>
          </p:cNvSpPr>
          <p:nvPr/>
        </p:nvSpPr>
        <p:spPr bwMode="auto">
          <a:xfrm>
            <a:off x="4771293" y="4889056"/>
            <a:ext cx="990600" cy="1219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36" name="Line 28"/>
          <p:cNvSpPr>
            <a:spLocks noChangeShapeType="1"/>
          </p:cNvSpPr>
          <p:nvPr/>
        </p:nvSpPr>
        <p:spPr bwMode="auto">
          <a:xfrm>
            <a:off x="4771293" y="54986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37" name="Line 29"/>
          <p:cNvSpPr>
            <a:spLocks noChangeShapeType="1"/>
          </p:cNvSpPr>
          <p:nvPr/>
        </p:nvSpPr>
        <p:spPr bwMode="auto">
          <a:xfrm>
            <a:off x="4771293" y="51938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38" name="Line 30"/>
          <p:cNvSpPr>
            <a:spLocks noChangeShapeType="1"/>
          </p:cNvSpPr>
          <p:nvPr/>
        </p:nvSpPr>
        <p:spPr bwMode="auto">
          <a:xfrm>
            <a:off x="4771293" y="58034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39" name="Rectangle 31"/>
          <p:cNvSpPr>
            <a:spLocks noChangeArrowheads="1"/>
          </p:cNvSpPr>
          <p:nvPr/>
        </p:nvSpPr>
        <p:spPr bwMode="auto">
          <a:xfrm>
            <a:off x="2713893" y="4889056"/>
            <a:ext cx="990600" cy="1219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40" name="Line 32"/>
          <p:cNvSpPr>
            <a:spLocks noChangeShapeType="1"/>
          </p:cNvSpPr>
          <p:nvPr/>
        </p:nvSpPr>
        <p:spPr bwMode="auto">
          <a:xfrm>
            <a:off x="2713893" y="54986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41" name="Line 33"/>
          <p:cNvSpPr>
            <a:spLocks noChangeShapeType="1"/>
          </p:cNvSpPr>
          <p:nvPr/>
        </p:nvSpPr>
        <p:spPr bwMode="auto">
          <a:xfrm>
            <a:off x="2713893" y="51938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42" name="Line 34"/>
          <p:cNvSpPr>
            <a:spLocks noChangeShapeType="1"/>
          </p:cNvSpPr>
          <p:nvPr/>
        </p:nvSpPr>
        <p:spPr bwMode="auto">
          <a:xfrm>
            <a:off x="2713893" y="580345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43" name="Text Box 35"/>
          <p:cNvSpPr txBox="1">
            <a:spLocks noChangeArrowheads="1"/>
          </p:cNvSpPr>
          <p:nvPr/>
        </p:nvSpPr>
        <p:spPr bwMode="auto">
          <a:xfrm>
            <a:off x="2774218" y="263956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+mn-lt"/>
              </a:rPr>
              <a:t>0</a:t>
            </a:r>
          </a:p>
        </p:txBody>
      </p:sp>
      <p:sp>
        <p:nvSpPr>
          <p:cNvPr id="68644" name="Text Box 36"/>
          <p:cNvSpPr txBox="1">
            <a:spLocks noChangeArrowheads="1"/>
          </p:cNvSpPr>
          <p:nvPr/>
        </p:nvSpPr>
        <p:spPr bwMode="auto">
          <a:xfrm>
            <a:off x="4679218" y="263956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+mn-lt"/>
              </a:rPr>
              <a:t>4</a:t>
            </a:r>
          </a:p>
        </p:txBody>
      </p:sp>
      <p:sp>
        <p:nvSpPr>
          <p:cNvPr id="68645" name="Text Box 37"/>
          <p:cNvSpPr txBox="1">
            <a:spLocks noChangeArrowheads="1"/>
          </p:cNvSpPr>
          <p:nvPr/>
        </p:nvSpPr>
        <p:spPr bwMode="auto">
          <a:xfrm>
            <a:off x="6660418" y="263956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+mn-lt"/>
              </a:rPr>
              <a:t>0</a:t>
            </a:r>
          </a:p>
        </p:txBody>
      </p:sp>
      <p:sp>
        <p:nvSpPr>
          <p:cNvPr id="68646" name="Text Box 38"/>
          <p:cNvSpPr txBox="1">
            <a:spLocks noChangeArrowheads="1"/>
          </p:cNvSpPr>
          <p:nvPr/>
        </p:nvSpPr>
        <p:spPr bwMode="auto">
          <a:xfrm>
            <a:off x="8794018" y="263956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+mn-lt"/>
              </a:rPr>
              <a:t>4</a:t>
            </a:r>
          </a:p>
        </p:txBody>
      </p:sp>
      <p:sp>
        <p:nvSpPr>
          <p:cNvPr id="68647" name="Text Box 39"/>
          <p:cNvSpPr txBox="1">
            <a:spLocks noChangeArrowheads="1"/>
          </p:cNvSpPr>
          <p:nvPr/>
        </p:nvSpPr>
        <p:spPr bwMode="auto">
          <a:xfrm>
            <a:off x="2637693" y="4508057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+mn-lt"/>
              </a:rPr>
              <a:t>0</a:t>
            </a:r>
          </a:p>
        </p:txBody>
      </p:sp>
      <p:sp>
        <p:nvSpPr>
          <p:cNvPr id="68648" name="Text Box 40"/>
          <p:cNvSpPr txBox="1">
            <a:spLocks noChangeArrowheads="1"/>
          </p:cNvSpPr>
          <p:nvPr/>
        </p:nvSpPr>
        <p:spPr bwMode="auto">
          <a:xfrm>
            <a:off x="4679218" y="446836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+mn-lt"/>
              </a:rPr>
              <a:t>4</a:t>
            </a:r>
          </a:p>
        </p:txBody>
      </p:sp>
      <p:sp>
        <p:nvSpPr>
          <p:cNvPr id="68649" name="Text Box 41"/>
          <p:cNvSpPr txBox="1">
            <a:spLocks noChangeArrowheads="1"/>
          </p:cNvSpPr>
          <p:nvPr/>
        </p:nvSpPr>
        <p:spPr bwMode="auto">
          <a:xfrm>
            <a:off x="6736618" y="446836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+mn-lt"/>
              </a:rPr>
              <a:t>0</a:t>
            </a:r>
          </a:p>
        </p:txBody>
      </p:sp>
      <p:sp>
        <p:nvSpPr>
          <p:cNvPr id="68650" name="Text Box 42"/>
          <p:cNvSpPr txBox="1">
            <a:spLocks noChangeArrowheads="1"/>
          </p:cNvSpPr>
          <p:nvPr/>
        </p:nvSpPr>
        <p:spPr bwMode="auto">
          <a:xfrm>
            <a:off x="8717818" y="446836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+mn-lt"/>
              </a:rPr>
              <a:t>4</a:t>
            </a:r>
          </a:p>
        </p:txBody>
      </p:sp>
      <p:sp>
        <p:nvSpPr>
          <p:cNvPr id="68651" name="Rectangle 43"/>
          <p:cNvSpPr>
            <a:spLocks noChangeArrowheads="1"/>
          </p:cNvSpPr>
          <p:nvPr/>
        </p:nvSpPr>
        <p:spPr bwMode="auto">
          <a:xfrm>
            <a:off x="2180493" y="306025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52" name="Line 44"/>
          <p:cNvSpPr>
            <a:spLocks noChangeShapeType="1"/>
          </p:cNvSpPr>
          <p:nvPr/>
        </p:nvSpPr>
        <p:spPr bwMode="auto">
          <a:xfrm>
            <a:off x="2180493" y="36698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53" name="Line 45"/>
          <p:cNvSpPr>
            <a:spLocks noChangeShapeType="1"/>
          </p:cNvSpPr>
          <p:nvPr/>
        </p:nvSpPr>
        <p:spPr bwMode="auto">
          <a:xfrm>
            <a:off x="2180493" y="33650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54" name="Line 46"/>
          <p:cNvSpPr>
            <a:spLocks noChangeShapeType="1"/>
          </p:cNvSpPr>
          <p:nvPr/>
        </p:nvSpPr>
        <p:spPr bwMode="auto">
          <a:xfrm>
            <a:off x="2180493" y="39746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55" name="Rectangle 47"/>
          <p:cNvSpPr>
            <a:spLocks noChangeArrowheads="1"/>
          </p:cNvSpPr>
          <p:nvPr/>
        </p:nvSpPr>
        <p:spPr bwMode="auto">
          <a:xfrm>
            <a:off x="4161693" y="306025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56" name="Line 48"/>
          <p:cNvSpPr>
            <a:spLocks noChangeShapeType="1"/>
          </p:cNvSpPr>
          <p:nvPr/>
        </p:nvSpPr>
        <p:spPr bwMode="auto">
          <a:xfrm>
            <a:off x="4161693" y="36698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57" name="Line 49"/>
          <p:cNvSpPr>
            <a:spLocks noChangeShapeType="1"/>
          </p:cNvSpPr>
          <p:nvPr/>
        </p:nvSpPr>
        <p:spPr bwMode="auto">
          <a:xfrm>
            <a:off x="4161693" y="33650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58" name="Line 50"/>
          <p:cNvSpPr>
            <a:spLocks noChangeShapeType="1"/>
          </p:cNvSpPr>
          <p:nvPr/>
        </p:nvSpPr>
        <p:spPr bwMode="auto">
          <a:xfrm>
            <a:off x="4161693" y="39746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59" name="Rectangle 51"/>
          <p:cNvSpPr>
            <a:spLocks noChangeArrowheads="1"/>
          </p:cNvSpPr>
          <p:nvPr/>
        </p:nvSpPr>
        <p:spPr bwMode="auto">
          <a:xfrm>
            <a:off x="6219093" y="306025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60" name="Line 52"/>
          <p:cNvSpPr>
            <a:spLocks noChangeShapeType="1"/>
          </p:cNvSpPr>
          <p:nvPr/>
        </p:nvSpPr>
        <p:spPr bwMode="auto">
          <a:xfrm>
            <a:off x="6219093" y="36698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61" name="Line 53"/>
          <p:cNvSpPr>
            <a:spLocks noChangeShapeType="1"/>
          </p:cNvSpPr>
          <p:nvPr/>
        </p:nvSpPr>
        <p:spPr bwMode="auto">
          <a:xfrm>
            <a:off x="6219093" y="33650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62" name="Line 54"/>
          <p:cNvSpPr>
            <a:spLocks noChangeShapeType="1"/>
          </p:cNvSpPr>
          <p:nvPr/>
        </p:nvSpPr>
        <p:spPr bwMode="auto">
          <a:xfrm>
            <a:off x="6219093" y="39746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63" name="Rectangle 55"/>
          <p:cNvSpPr>
            <a:spLocks noChangeArrowheads="1"/>
          </p:cNvSpPr>
          <p:nvPr/>
        </p:nvSpPr>
        <p:spPr bwMode="auto">
          <a:xfrm>
            <a:off x="8276493" y="306025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64" name="Line 56"/>
          <p:cNvSpPr>
            <a:spLocks noChangeShapeType="1"/>
          </p:cNvSpPr>
          <p:nvPr/>
        </p:nvSpPr>
        <p:spPr bwMode="auto">
          <a:xfrm>
            <a:off x="8276493" y="36698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65" name="Line 57"/>
          <p:cNvSpPr>
            <a:spLocks noChangeShapeType="1"/>
          </p:cNvSpPr>
          <p:nvPr/>
        </p:nvSpPr>
        <p:spPr bwMode="auto">
          <a:xfrm>
            <a:off x="8276493" y="33650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66" name="Line 58"/>
          <p:cNvSpPr>
            <a:spLocks noChangeShapeType="1"/>
          </p:cNvSpPr>
          <p:nvPr/>
        </p:nvSpPr>
        <p:spPr bwMode="auto">
          <a:xfrm>
            <a:off x="8276493" y="39746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67" name="Rectangle 59"/>
          <p:cNvSpPr>
            <a:spLocks noChangeArrowheads="1"/>
          </p:cNvSpPr>
          <p:nvPr/>
        </p:nvSpPr>
        <p:spPr bwMode="auto">
          <a:xfrm>
            <a:off x="2180493" y="488905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68" name="Line 60"/>
          <p:cNvSpPr>
            <a:spLocks noChangeShapeType="1"/>
          </p:cNvSpPr>
          <p:nvPr/>
        </p:nvSpPr>
        <p:spPr bwMode="auto">
          <a:xfrm>
            <a:off x="2180493" y="54986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69" name="Line 61"/>
          <p:cNvSpPr>
            <a:spLocks noChangeShapeType="1"/>
          </p:cNvSpPr>
          <p:nvPr/>
        </p:nvSpPr>
        <p:spPr bwMode="auto">
          <a:xfrm>
            <a:off x="2180493" y="51938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70" name="Line 62"/>
          <p:cNvSpPr>
            <a:spLocks noChangeShapeType="1"/>
          </p:cNvSpPr>
          <p:nvPr/>
        </p:nvSpPr>
        <p:spPr bwMode="auto">
          <a:xfrm>
            <a:off x="2180493" y="58034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71" name="Rectangle 63"/>
          <p:cNvSpPr>
            <a:spLocks noChangeArrowheads="1"/>
          </p:cNvSpPr>
          <p:nvPr/>
        </p:nvSpPr>
        <p:spPr bwMode="auto">
          <a:xfrm>
            <a:off x="4237893" y="488905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72" name="Line 64"/>
          <p:cNvSpPr>
            <a:spLocks noChangeShapeType="1"/>
          </p:cNvSpPr>
          <p:nvPr/>
        </p:nvSpPr>
        <p:spPr bwMode="auto">
          <a:xfrm>
            <a:off x="4237893" y="54986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73" name="Line 65"/>
          <p:cNvSpPr>
            <a:spLocks noChangeShapeType="1"/>
          </p:cNvSpPr>
          <p:nvPr/>
        </p:nvSpPr>
        <p:spPr bwMode="auto">
          <a:xfrm>
            <a:off x="4237893" y="51938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74" name="Line 66"/>
          <p:cNvSpPr>
            <a:spLocks noChangeShapeType="1"/>
          </p:cNvSpPr>
          <p:nvPr/>
        </p:nvSpPr>
        <p:spPr bwMode="auto">
          <a:xfrm>
            <a:off x="4237893" y="58034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75" name="Rectangle 67"/>
          <p:cNvSpPr>
            <a:spLocks noChangeArrowheads="1"/>
          </p:cNvSpPr>
          <p:nvPr/>
        </p:nvSpPr>
        <p:spPr bwMode="auto">
          <a:xfrm>
            <a:off x="6219093" y="488905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76" name="Line 68"/>
          <p:cNvSpPr>
            <a:spLocks noChangeShapeType="1"/>
          </p:cNvSpPr>
          <p:nvPr/>
        </p:nvSpPr>
        <p:spPr bwMode="auto">
          <a:xfrm>
            <a:off x="6219093" y="54986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77" name="Line 69"/>
          <p:cNvSpPr>
            <a:spLocks noChangeShapeType="1"/>
          </p:cNvSpPr>
          <p:nvPr/>
        </p:nvSpPr>
        <p:spPr bwMode="auto">
          <a:xfrm>
            <a:off x="6219093" y="51938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78" name="Line 70"/>
          <p:cNvSpPr>
            <a:spLocks noChangeShapeType="1"/>
          </p:cNvSpPr>
          <p:nvPr/>
        </p:nvSpPr>
        <p:spPr bwMode="auto">
          <a:xfrm>
            <a:off x="6219093" y="58034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79" name="Rectangle 71"/>
          <p:cNvSpPr>
            <a:spLocks noChangeArrowheads="1"/>
          </p:cNvSpPr>
          <p:nvPr/>
        </p:nvSpPr>
        <p:spPr bwMode="auto">
          <a:xfrm>
            <a:off x="8276493" y="488905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+mn-lt"/>
            </a:endParaRPr>
          </a:p>
        </p:txBody>
      </p:sp>
      <p:sp>
        <p:nvSpPr>
          <p:cNvPr id="68680" name="Line 72"/>
          <p:cNvSpPr>
            <a:spLocks noChangeShapeType="1"/>
          </p:cNvSpPr>
          <p:nvPr/>
        </p:nvSpPr>
        <p:spPr bwMode="auto">
          <a:xfrm>
            <a:off x="8276493" y="54986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81" name="Line 73"/>
          <p:cNvSpPr>
            <a:spLocks noChangeShapeType="1"/>
          </p:cNvSpPr>
          <p:nvPr/>
        </p:nvSpPr>
        <p:spPr bwMode="auto">
          <a:xfrm>
            <a:off x="8276493" y="51938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8682" name="Line 74"/>
          <p:cNvSpPr>
            <a:spLocks noChangeShapeType="1"/>
          </p:cNvSpPr>
          <p:nvPr/>
        </p:nvSpPr>
        <p:spPr bwMode="auto">
          <a:xfrm>
            <a:off x="8276493" y="580345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00589" name="Text Box 77"/>
          <p:cNvSpPr txBox="1">
            <a:spLocks noChangeArrowheads="1"/>
          </p:cNvSpPr>
          <p:nvPr/>
        </p:nvSpPr>
        <p:spPr bwMode="auto">
          <a:xfrm>
            <a:off x="3018694" y="260305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00590" name="Text Box 78"/>
          <p:cNvSpPr txBox="1">
            <a:spLocks noChangeArrowheads="1"/>
          </p:cNvSpPr>
          <p:nvPr/>
        </p:nvSpPr>
        <p:spPr bwMode="auto">
          <a:xfrm>
            <a:off x="4923694" y="260305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00591" name="Text Box 79"/>
          <p:cNvSpPr txBox="1">
            <a:spLocks noChangeArrowheads="1"/>
          </p:cNvSpPr>
          <p:nvPr/>
        </p:nvSpPr>
        <p:spPr bwMode="auto">
          <a:xfrm>
            <a:off x="6904894" y="260305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00592" name="Text Box 80"/>
          <p:cNvSpPr txBox="1">
            <a:spLocks noChangeArrowheads="1"/>
          </p:cNvSpPr>
          <p:nvPr/>
        </p:nvSpPr>
        <p:spPr bwMode="auto">
          <a:xfrm>
            <a:off x="9038494" y="260305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00593" name="Text Box 81"/>
          <p:cNvSpPr txBox="1">
            <a:spLocks noChangeArrowheads="1"/>
          </p:cNvSpPr>
          <p:nvPr/>
        </p:nvSpPr>
        <p:spPr bwMode="auto">
          <a:xfrm>
            <a:off x="2866294" y="450805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00594" name="Text Box 82"/>
          <p:cNvSpPr txBox="1">
            <a:spLocks noChangeArrowheads="1"/>
          </p:cNvSpPr>
          <p:nvPr/>
        </p:nvSpPr>
        <p:spPr bwMode="auto">
          <a:xfrm>
            <a:off x="4923694" y="450805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00595" name="Text Box 83"/>
          <p:cNvSpPr txBox="1">
            <a:spLocks noChangeArrowheads="1"/>
          </p:cNvSpPr>
          <p:nvPr/>
        </p:nvSpPr>
        <p:spPr bwMode="auto">
          <a:xfrm>
            <a:off x="7057294" y="450805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00596" name="Text Box 84"/>
          <p:cNvSpPr txBox="1">
            <a:spLocks noChangeArrowheads="1"/>
          </p:cNvSpPr>
          <p:nvPr/>
        </p:nvSpPr>
        <p:spPr bwMode="auto">
          <a:xfrm>
            <a:off x="9038494" y="450805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+mn-lt"/>
              </a:rPr>
              <a:t>miss</a:t>
            </a:r>
          </a:p>
        </p:txBody>
      </p:sp>
      <p:sp>
        <p:nvSpPr>
          <p:cNvPr id="1600597" name="Text Box 85"/>
          <p:cNvSpPr txBox="1">
            <a:spLocks noChangeArrowheads="1"/>
          </p:cNvSpPr>
          <p:nvPr/>
        </p:nvSpPr>
        <p:spPr bwMode="auto">
          <a:xfrm>
            <a:off x="2256693" y="3060257"/>
            <a:ext cx="13853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+mn-lt"/>
              </a:rPr>
              <a:t>00    Mem(0)</a:t>
            </a:r>
          </a:p>
        </p:txBody>
      </p:sp>
      <p:sp>
        <p:nvSpPr>
          <p:cNvPr id="1600598" name="Text Box 86"/>
          <p:cNvSpPr txBox="1">
            <a:spLocks noChangeArrowheads="1"/>
          </p:cNvSpPr>
          <p:nvPr/>
        </p:nvSpPr>
        <p:spPr bwMode="auto">
          <a:xfrm>
            <a:off x="4161693" y="3060257"/>
            <a:ext cx="13853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+mn-lt"/>
              </a:rPr>
              <a:t>00    Mem(0)</a:t>
            </a:r>
          </a:p>
        </p:txBody>
      </p:sp>
      <p:grpSp>
        <p:nvGrpSpPr>
          <p:cNvPr id="2" name="Group 87"/>
          <p:cNvGrpSpPr>
            <a:grpSpLocks/>
          </p:cNvGrpSpPr>
          <p:nvPr/>
        </p:nvGrpSpPr>
        <p:grpSpPr bwMode="auto">
          <a:xfrm>
            <a:off x="3933093" y="2822131"/>
            <a:ext cx="1835150" cy="542925"/>
            <a:chOff x="1584" y="954"/>
            <a:chExt cx="1156" cy="342"/>
          </a:xfrm>
        </p:grpSpPr>
        <p:sp>
          <p:nvSpPr>
            <p:cNvPr id="68732" name="Line 88"/>
            <p:cNvSpPr>
              <a:spLocks noChangeShapeType="1"/>
            </p:cNvSpPr>
            <p:nvPr/>
          </p:nvSpPr>
          <p:spPr bwMode="auto">
            <a:xfrm>
              <a:off x="1776" y="1152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33" name="Text Box 89"/>
            <p:cNvSpPr txBox="1">
              <a:spLocks noChangeArrowheads="1"/>
            </p:cNvSpPr>
            <p:nvPr/>
          </p:nvSpPr>
          <p:spPr bwMode="auto">
            <a:xfrm>
              <a:off x="1584" y="960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01</a:t>
              </a:r>
            </a:p>
          </p:txBody>
        </p:sp>
        <p:sp>
          <p:nvSpPr>
            <p:cNvPr id="68734" name="Text Box 90"/>
            <p:cNvSpPr txBox="1">
              <a:spLocks noChangeArrowheads="1"/>
            </p:cNvSpPr>
            <p:nvPr/>
          </p:nvSpPr>
          <p:spPr bwMode="auto">
            <a:xfrm>
              <a:off x="2544" y="954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4</a:t>
              </a:r>
            </a:p>
          </p:txBody>
        </p:sp>
        <p:sp>
          <p:nvSpPr>
            <p:cNvPr id="68735" name="Line 91"/>
            <p:cNvSpPr>
              <a:spLocks noChangeShapeType="1"/>
            </p:cNvSpPr>
            <p:nvPr/>
          </p:nvSpPr>
          <p:spPr bwMode="auto">
            <a:xfrm>
              <a:off x="2448" y="1152"/>
              <a:ext cx="144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00604" name="Text Box 92"/>
          <p:cNvSpPr txBox="1">
            <a:spLocks noChangeArrowheads="1"/>
          </p:cNvSpPr>
          <p:nvPr/>
        </p:nvSpPr>
        <p:spPr bwMode="auto">
          <a:xfrm>
            <a:off x="6219093" y="3060256"/>
            <a:ext cx="13853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01    Mem(4)</a:t>
            </a:r>
          </a:p>
        </p:txBody>
      </p:sp>
      <p:grpSp>
        <p:nvGrpSpPr>
          <p:cNvPr id="3" name="Group 93"/>
          <p:cNvGrpSpPr>
            <a:grpSpLocks/>
          </p:cNvGrpSpPr>
          <p:nvPr/>
        </p:nvGrpSpPr>
        <p:grpSpPr bwMode="auto">
          <a:xfrm>
            <a:off x="5990493" y="2788798"/>
            <a:ext cx="1835150" cy="576264"/>
            <a:chOff x="2880" y="981"/>
            <a:chExt cx="1156" cy="363"/>
          </a:xfrm>
        </p:grpSpPr>
        <p:sp>
          <p:nvSpPr>
            <p:cNvPr id="68728" name="Line 94"/>
            <p:cNvSpPr>
              <a:spLocks noChangeShapeType="1"/>
            </p:cNvSpPr>
            <p:nvPr/>
          </p:nvSpPr>
          <p:spPr bwMode="auto">
            <a:xfrm>
              <a:off x="3072" y="1200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29" name="Line 95"/>
            <p:cNvSpPr>
              <a:spLocks noChangeShapeType="1"/>
            </p:cNvSpPr>
            <p:nvPr/>
          </p:nvSpPr>
          <p:spPr bwMode="auto">
            <a:xfrm>
              <a:off x="3744" y="1200"/>
              <a:ext cx="144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30" name="Text Box 96"/>
            <p:cNvSpPr txBox="1">
              <a:spLocks noChangeArrowheads="1"/>
            </p:cNvSpPr>
            <p:nvPr/>
          </p:nvSpPr>
          <p:spPr bwMode="auto">
            <a:xfrm>
              <a:off x="3840" y="984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0</a:t>
              </a:r>
            </a:p>
          </p:txBody>
        </p:sp>
        <p:sp>
          <p:nvSpPr>
            <p:cNvPr id="68731" name="Text Box 97"/>
            <p:cNvSpPr txBox="1">
              <a:spLocks noChangeArrowheads="1"/>
            </p:cNvSpPr>
            <p:nvPr/>
          </p:nvSpPr>
          <p:spPr bwMode="auto">
            <a:xfrm>
              <a:off x="2880" y="981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00</a:t>
              </a:r>
            </a:p>
          </p:txBody>
        </p:sp>
      </p:grpSp>
      <p:sp>
        <p:nvSpPr>
          <p:cNvPr id="1600610" name="Text Box 98"/>
          <p:cNvSpPr txBox="1">
            <a:spLocks noChangeArrowheads="1"/>
          </p:cNvSpPr>
          <p:nvPr/>
        </p:nvSpPr>
        <p:spPr bwMode="auto">
          <a:xfrm>
            <a:off x="8276493" y="3060257"/>
            <a:ext cx="13853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+mn-lt"/>
              </a:rPr>
              <a:t>00    Mem(0)</a:t>
            </a:r>
          </a:p>
        </p:txBody>
      </p:sp>
      <p:grpSp>
        <p:nvGrpSpPr>
          <p:cNvPr id="4" name="Group 99"/>
          <p:cNvGrpSpPr>
            <a:grpSpLocks/>
          </p:cNvGrpSpPr>
          <p:nvPr/>
        </p:nvGrpSpPr>
        <p:grpSpPr bwMode="auto">
          <a:xfrm>
            <a:off x="8047911" y="2831656"/>
            <a:ext cx="2043117" cy="533400"/>
            <a:chOff x="4176" y="1008"/>
            <a:chExt cx="1287" cy="336"/>
          </a:xfrm>
        </p:grpSpPr>
        <p:sp>
          <p:nvSpPr>
            <p:cNvPr id="68724" name="Line 100"/>
            <p:cNvSpPr>
              <a:spLocks noChangeShapeType="1"/>
            </p:cNvSpPr>
            <p:nvPr/>
          </p:nvSpPr>
          <p:spPr bwMode="auto">
            <a:xfrm>
              <a:off x="4368" y="1200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25" name="Text Box 101"/>
            <p:cNvSpPr txBox="1">
              <a:spLocks noChangeArrowheads="1"/>
            </p:cNvSpPr>
            <p:nvPr/>
          </p:nvSpPr>
          <p:spPr bwMode="auto">
            <a:xfrm>
              <a:off x="4176" y="1008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01</a:t>
              </a:r>
            </a:p>
          </p:txBody>
        </p:sp>
        <p:sp>
          <p:nvSpPr>
            <p:cNvPr id="68726" name="Text Box 102"/>
            <p:cNvSpPr txBox="1">
              <a:spLocks noChangeArrowheads="1"/>
            </p:cNvSpPr>
            <p:nvPr/>
          </p:nvSpPr>
          <p:spPr bwMode="auto">
            <a:xfrm>
              <a:off x="5267" y="1014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4</a:t>
              </a:r>
            </a:p>
          </p:txBody>
        </p:sp>
        <p:sp>
          <p:nvSpPr>
            <p:cNvPr id="68727" name="Line 103"/>
            <p:cNvSpPr>
              <a:spLocks noChangeShapeType="1"/>
            </p:cNvSpPr>
            <p:nvPr/>
          </p:nvSpPr>
          <p:spPr bwMode="auto">
            <a:xfrm>
              <a:off x="5040" y="1200"/>
              <a:ext cx="144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00616" name="Text Box 104"/>
          <p:cNvSpPr txBox="1">
            <a:spLocks noChangeArrowheads="1"/>
          </p:cNvSpPr>
          <p:nvPr/>
        </p:nvSpPr>
        <p:spPr bwMode="auto">
          <a:xfrm>
            <a:off x="4237893" y="4889057"/>
            <a:ext cx="13853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+mn-lt"/>
              </a:rPr>
              <a:t>00    Mem(0)</a:t>
            </a:r>
          </a:p>
        </p:txBody>
      </p:sp>
      <p:grpSp>
        <p:nvGrpSpPr>
          <p:cNvPr id="5" name="Group 105"/>
          <p:cNvGrpSpPr>
            <a:grpSpLocks/>
          </p:cNvGrpSpPr>
          <p:nvPr/>
        </p:nvGrpSpPr>
        <p:grpSpPr bwMode="auto">
          <a:xfrm>
            <a:off x="4009293" y="4584257"/>
            <a:ext cx="1835150" cy="595313"/>
            <a:chOff x="1632" y="3273"/>
            <a:chExt cx="1156" cy="375"/>
          </a:xfrm>
        </p:grpSpPr>
        <p:sp>
          <p:nvSpPr>
            <p:cNvPr id="68720" name="Line 106"/>
            <p:cNvSpPr>
              <a:spLocks noChangeShapeType="1"/>
            </p:cNvSpPr>
            <p:nvPr/>
          </p:nvSpPr>
          <p:spPr bwMode="auto">
            <a:xfrm>
              <a:off x="1824" y="3504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21" name="Text Box 107"/>
            <p:cNvSpPr txBox="1">
              <a:spLocks noChangeArrowheads="1"/>
            </p:cNvSpPr>
            <p:nvPr/>
          </p:nvSpPr>
          <p:spPr bwMode="auto">
            <a:xfrm>
              <a:off x="1632" y="3273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01</a:t>
              </a:r>
            </a:p>
          </p:txBody>
        </p:sp>
        <p:sp>
          <p:nvSpPr>
            <p:cNvPr id="68722" name="Text Box 108"/>
            <p:cNvSpPr txBox="1">
              <a:spLocks noChangeArrowheads="1"/>
            </p:cNvSpPr>
            <p:nvPr/>
          </p:nvSpPr>
          <p:spPr bwMode="auto">
            <a:xfrm>
              <a:off x="2592" y="3321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4</a:t>
              </a:r>
            </a:p>
          </p:txBody>
        </p:sp>
        <p:sp>
          <p:nvSpPr>
            <p:cNvPr id="68723" name="Line 109"/>
            <p:cNvSpPr>
              <a:spLocks noChangeShapeType="1"/>
            </p:cNvSpPr>
            <p:nvPr/>
          </p:nvSpPr>
          <p:spPr bwMode="auto">
            <a:xfrm>
              <a:off x="2496" y="3504"/>
              <a:ext cx="144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00622" name="Text Box 110"/>
          <p:cNvSpPr txBox="1">
            <a:spLocks noChangeArrowheads="1"/>
          </p:cNvSpPr>
          <p:nvPr/>
        </p:nvSpPr>
        <p:spPr bwMode="auto">
          <a:xfrm>
            <a:off x="8276493" y="4889057"/>
            <a:ext cx="13853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00    Mem(0)</a:t>
            </a:r>
          </a:p>
        </p:txBody>
      </p:sp>
      <p:grpSp>
        <p:nvGrpSpPr>
          <p:cNvPr id="6" name="Group 111"/>
          <p:cNvGrpSpPr>
            <a:grpSpLocks/>
          </p:cNvGrpSpPr>
          <p:nvPr/>
        </p:nvGrpSpPr>
        <p:grpSpPr bwMode="auto">
          <a:xfrm>
            <a:off x="8047893" y="4584257"/>
            <a:ext cx="1835150" cy="595313"/>
            <a:chOff x="4176" y="3369"/>
            <a:chExt cx="1156" cy="375"/>
          </a:xfrm>
        </p:grpSpPr>
        <p:sp>
          <p:nvSpPr>
            <p:cNvPr id="68716" name="Line 112"/>
            <p:cNvSpPr>
              <a:spLocks noChangeShapeType="1"/>
            </p:cNvSpPr>
            <p:nvPr/>
          </p:nvSpPr>
          <p:spPr bwMode="auto">
            <a:xfrm>
              <a:off x="4368" y="3600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17" name="Text Box 113"/>
            <p:cNvSpPr txBox="1">
              <a:spLocks noChangeArrowheads="1"/>
            </p:cNvSpPr>
            <p:nvPr/>
          </p:nvSpPr>
          <p:spPr bwMode="auto">
            <a:xfrm>
              <a:off x="4176" y="3369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01</a:t>
              </a:r>
            </a:p>
          </p:txBody>
        </p:sp>
        <p:sp>
          <p:nvSpPr>
            <p:cNvPr id="68718" name="Text Box 114"/>
            <p:cNvSpPr txBox="1">
              <a:spLocks noChangeArrowheads="1"/>
            </p:cNvSpPr>
            <p:nvPr/>
          </p:nvSpPr>
          <p:spPr bwMode="auto">
            <a:xfrm>
              <a:off x="5136" y="3465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4</a:t>
              </a:r>
            </a:p>
          </p:txBody>
        </p:sp>
        <p:sp>
          <p:nvSpPr>
            <p:cNvPr id="68719" name="Line 115"/>
            <p:cNvSpPr>
              <a:spLocks noChangeShapeType="1"/>
            </p:cNvSpPr>
            <p:nvPr/>
          </p:nvSpPr>
          <p:spPr bwMode="auto">
            <a:xfrm>
              <a:off x="5040" y="3600"/>
              <a:ext cx="144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600628" name="Text Box 116"/>
          <p:cNvSpPr txBox="1">
            <a:spLocks noChangeArrowheads="1"/>
          </p:cNvSpPr>
          <p:nvPr/>
        </p:nvSpPr>
        <p:spPr bwMode="auto">
          <a:xfrm>
            <a:off x="2180493" y="4889056"/>
            <a:ext cx="13853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01    Mem(4)</a:t>
            </a:r>
          </a:p>
        </p:txBody>
      </p:sp>
      <p:grpSp>
        <p:nvGrpSpPr>
          <p:cNvPr id="7" name="Group 117"/>
          <p:cNvGrpSpPr>
            <a:grpSpLocks/>
          </p:cNvGrpSpPr>
          <p:nvPr/>
        </p:nvGrpSpPr>
        <p:grpSpPr bwMode="auto">
          <a:xfrm>
            <a:off x="1951893" y="4660456"/>
            <a:ext cx="1835150" cy="533400"/>
            <a:chOff x="336" y="2496"/>
            <a:chExt cx="1156" cy="336"/>
          </a:xfrm>
        </p:grpSpPr>
        <p:sp>
          <p:nvSpPr>
            <p:cNvPr id="68712" name="Line 118"/>
            <p:cNvSpPr>
              <a:spLocks noChangeShapeType="1"/>
            </p:cNvSpPr>
            <p:nvPr/>
          </p:nvSpPr>
          <p:spPr bwMode="auto">
            <a:xfrm>
              <a:off x="528" y="2688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13" name="Line 119"/>
            <p:cNvSpPr>
              <a:spLocks noChangeShapeType="1"/>
            </p:cNvSpPr>
            <p:nvPr/>
          </p:nvSpPr>
          <p:spPr bwMode="auto">
            <a:xfrm>
              <a:off x="1200" y="2688"/>
              <a:ext cx="144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14" name="Text Box 120"/>
            <p:cNvSpPr txBox="1">
              <a:spLocks noChangeArrowheads="1"/>
            </p:cNvSpPr>
            <p:nvPr/>
          </p:nvSpPr>
          <p:spPr bwMode="auto">
            <a:xfrm>
              <a:off x="1296" y="2544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0</a:t>
              </a:r>
            </a:p>
          </p:txBody>
        </p:sp>
        <p:sp>
          <p:nvSpPr>
            <p:cNvPr id="68715" name="Text Box 121"/>
            <p:cNvSpPr txBox="1">
              <a:spLocks noChangeArrowheads="1"/>
            </p:cNvSpPr>
            <p:nvPr/>
          </p:nvSpPr>
          <p:spPr bwMode="auto">
            <a:xfrm>
              <a:off x="336" y="2496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00</a:t>
              </a:r>
            </a:p>
          </p:txBody>
        </p:sp>
      </p:grpSp>
      <p:sp>
        <p:nvSpPr>
          <p:cNvPr id="1600634" name="Text Box 122"/>
          <p:cNvSpPr txBox="1">
            <a:spLocks noChangeArrowheads="1"/>
          </p:cNvSpPr>
          <p:nvPr/>
        </p:nvSpPr>
        <p:spPr bwMode="auto">
          <a:xfrm>
            <a:off x="6219093" y="4889056"/>
            <a:ext cx="138531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+mn-lt"/>
              </a:rPr>
              <a:t>01    Mem(4)</a:t>
            </a:r>
          </a:p>
        </p:txBody>
      </p:sp>
      <p:grpSp>
        <p:nvGrpSpPr>
          <p:cNvPr id="8" name="Group 123"/>
          <p:cNvGrpSpPr>
            <a:grpSpLocks/>
          </p:cNvGrpSpPr>
          <p:nvPr/>
        </p:nvGrpSpPr>
        <p:grpSpPr bwMode="auto">
          <a:xfrm>
            <a:off x="5990493" y="4584257"/>
            <a:ext cx="1835150" cy="595313"/>
            <a:chOff x="2880" y="3321"/>
            <a:chExt cx="1156" cy="375"/>
          </a:xfrm>
        </p:grpSpPr>
        <p:sp>
          <p:nvSpPr>
            <p:cNvPr id="68708" name="Line 124"/>
            <p:cNvSpPr>
              <a:spLocks noChangeShapeType="1"/>
            </p:cNvSpPr>
            <p:nvPr/>
          </p:nvSpPr>
          <p:spPr bwMode="auto">
            <a:xfrm>
              <a:off x="3072" y="3552"/>
              <a:ext cx="240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09" name="Line 125"/>
            <p:cNvSpPr>
              <a:spLocks noChangeShapeType="1"/>
            </p:cNvSpPr>
            <p:nvPr/>
          </p:nvSpPr>
          <p:spPr bwMode="auto">
            <a:xfrm>
              <a:off x="3744" y="3552"/>
              <a:ext cx="144" cy="144"/>
            </a:xfrm>
            <a:prstGeom prst="lin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68710" name="Text Box 126"/>
            <p:cNvSpPr txBox="1">
              <a:spLocks noChangeArrowheads="1"/>
            </p:cNvSpPr>
            <p:nvPr/>
          </p:nvSpPr>
          <p:spPr bwMode="auto">
            <a:xfrm>
              <a:off x="3840" y="3369"/>
              <a:ext cx="196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rgbClr val="FF0000"/>
                  </a:solidFill>
                  <a:latin typeface="+mn-lt"/>
                </a:rPr>
                <a:t>0</a:t>
              </a:r>
            </a:p>
          </p:txBody>
        </p:sp>
        <p:sp>
          <p:nvSpPr>
            <p:cNvPr id="68711" name="Text Box 127"/>
            <p:cNvSpPr txBox="1">
              <a:spLocks noChangeArrowheads="1"/>
            </p:cNvSpPr>
            <p:nvPr/>
          </p:nvSpPr>
          <p:spPr bwMode="auto">
            <a:xfrm>
              <a:off x="2880" y="3321"/>
              <a:ext cx="264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rgbClr val="FF0000"/>
                  </a:solidFill>
                  <a:latin typeface="+mn-lt"/>
                </a:rPr>
                <a:t>00</a:t>
              </a:r>
            </a:p>
          </p:txBody>
        </p:sp>
      </p:grpSp>
      <p:sp>
        <p:nvSpPr>
          <p:cNvPr id="1600641" name="Rectangle 129"/>
          <p:cNvSpPr>
            <a:spLocks noChangeArrowheads="1"/>
          </p:cNvSpPr>
          <p:nvPr/>
        </p:nvSpPr>
        <p:spPr bwMode="auto">
          <a:xfrm>
            <a:off x="6391275" y="6143624"/>
            <a:ext cx="5486400" cy="60483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lIns="63500" tIns="25400" rIns="63500" bIns="25400">
            <a:spAutoFit/>
          </a:bodyPr>
          <a:lstStyle>
            <a:lvl1pPr marL="287338" indent="-287338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Ping pong effect due to </a:t>
            </a:r>
            <a:r>
              <a:rPr lang="en-US" altLang="en-US" sz="1800" b="1" i="1" dirty="0">
                <a:solidFill>
                  <a:srgbClr val="C00000"/>
                </a:solidFill>
                <a:latin typeface="Calibri" charset="0"/>
              </a:rPr>
              <a:t>conflict misses</a:t>
            </a:r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 - two memory locations that map to the same cache block</a:t>
            </a:r>
          </a:p>
        </p:txBody>
      </p:sp>
      <p:sp>
        <p:nvSpPr>
          <p:cNvPr id="1600642" name="Rectangle 130"/>
          <p:cNvSpPr>
            <a:spLocks noChangeArrowheads="1"/>
          </p:cNvSpPr>
          <p:nvPr/>
        </p:nvSpPr>
        <p:spPr bwMode="auto">
          <a:xfrm>
            <a:off x="381000" y="6326188"/>
            <a:ext cx="3200400" cy="3590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 lIns="63500" tIns="25400" rIns="63500" bIns="25400">
            <a:spAutoFit/>
          </a:bodyPr>
          <a:lstStyle>
            <a:lvl1pPr marL="342900" indent="-3429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1363" indent="-246063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lvl="1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2000" i="1">
                <a:solidFill>
                  <a:srgbClr val="C00000"/>
                </a:solidFill>
                <a:latin typeface="Calibri" charset="0"/>
              </a:rPr>
              <a:t>8 requests, 8 </a:t>
            </a:r>
            <a:r>
              <a:rPr lang="en-US" altLang="en-US" sz="2000" i="1" dirty="0">
                <a:solidFill>
                  <a:srgbClr val="C00000"/>
                </a:solidFill>
                <a:latin typeface="Calibri" charset="0"/>
              </a:rPr>
              <a:t>misses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86B182FC-0C0A-414F-9BC1-EC03958078BF}"/>
              </a:ext>
            </a:extLst>
          </p:cNvPr>
          <p:cNvSpPr txBox="1"/>
          <p:nvPr/>
        </p:nvSpPr>
        <p:spPr>
          <a:xfrm>
            <a:off x="1563595" y="3016600"/>
            <a:ext cx="4443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01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10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11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74AF4A9C-5D66-474D-833B-8BB5E75E7568}"/>
              </a:ext>
            </a:extLst>
          </p:cNvPr>
          <p:cNvSpPr txBox="1"/>
          <p:nvPr/>
        </p:nvSpPr>
        <p:spPr>
          <a:xfrm>
            <a:off x="1574216" y="4810650"/>
            <a:ext cx="4443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01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10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0702326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0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0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5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0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0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0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0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0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7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0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6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8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00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 nodeType="clickPar">
                      <p:stCondLst>
                        <p:cond delay="indefinite"/>
                      </p:stCondLst>
                      <p:childTnLst>
                        <p:par>
                          <p:cTn id="8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0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00589" grpId="0" autoUpdateAnimBg="0"/>
      <p:bldP spid="1600590" grpId="0" autoUpdateAnimBg="0"/>
      <p:bldP spid="1600591" grpId="0" autoUpdateAnimBg="0"/>
      <p:bldP spid="1600592" grpId="0" autoUpdateAnimBg="0"/>
      <p:bldP spid="1600593" grpId="0" autoUpdateAnimBg="0"/>
      <p:bldP spid="1600594" grpId="0" autoUpdateAnimBg="0"/>
      <p:bldP spid="1600595" grpId="0" autoUpdateAnimBg="0"/>
      <p:bldP spid="1600596" grpId="0" autoUpdateAnimBg="0"/>
      <p:bldP spid="1600597" grpId="0" autoUpdateAnimBg="0"/>
      <p:bldP spid="1600598" grpId="0"/>
      <p:bldP spid="1600604" grpId="0"/>
      <p:bldP spid="1600610" grpId="0"/>
      <p:bldP spid="1600616" grpId="0"/>
      <p:bldP spid="1600622" grpId="0"/>
      <p:bldP spid="1600628" grpId="0"/>
      <p:bldP spid="1600634" grpId="0"/>
      <p:bldP spid="1600641" grpId="0" animBg="1"/>
      <p:bldP spid="1600642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Improving Cache Performance II : </a:t>
            </a:r>
            <a:br>
              <a:rPr lang="en-US" altLang="en-US" dirty="0"/>
            </a:br>
            <a:r>
              <a:rPr lang="en-US" altLang="en-US" dirty="0"/>
              <a:t>Set Associativity</a:t>
            </a:r>
          </a:p>
        </p:txBody>
      </p:sp>
      <p:sp>
        <p:nvSpPr>
          <p:cNvPr id="167833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Allow more flexible block placement</a:t>
            </a:r>
          </a:p>
          <a:p>
            <a:r>
              <a:rPr lang="en-US" altLang="en-US" dirty="0"/>
              <a:t>In a direct-mapped cache a memory block maps to exactly one cache block</a:t>
            </a:r>
          </a:p>
          <a:p>
            <a:r>
              <a:rPr lang="en-US" altLang="en-US" dirty="0"/>
              <a:t>At the other extreme, could allow a memory block to be mapped to any cache block – fully associative cache</a:t>
            </a:r>
          </a:p>
          <a:p>
            <a:pPr lvl="1"/>
            <a:r>
              <a:rPr lang="en-US" altLang="en-US" dirty="0"/>
              <a:t>How many conflicts would we see in such a cache?</a:t>
            </a:r>
          </a:p>
          <a:p>
            <a:r>
              <a:rPr lang="en-US" altLang="en-US" dirty="0"/>
              <a:t>A compromise is to divide the cache into sets, each of which consists of n “</a:t>
            </a:r>
            <a:r>
              <a:rPr lang="en-US" altLang="ja-JP" dirty="0"/>
              <a:t>ways” (n-way set associative).  A memory block maps to a unique set (specified by the index field) and can be placed in any way of that set (so there are n choices)</a:t>
            </a:r>
          </a:p>
          <a:p>
            <a:pPr marL="448056" lvl="1" indent="0" algn="ctr">
              <a:buNone/>
            </a:pPr>
            <a:r>
              <a:rPr lang="en-US" altLang="en-US" b="1" dirty="0">
                <a:solidFill>
                  <a:srgbClr val="0432FF"/>
                </a:solidFill>
              </a:rPr>
              <a:t>index = (mem address) mod (# sets in the cache)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1E98224-842A-6149-9D08-05762D77F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09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83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8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8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83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83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83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8339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45550" y="114300"/>
            <a:ext cx="6289675" cy="762000"/>
          </a:xfrm>
        </p:spPr>
        <p:txBody>
          <a:bodyPr/>
          <a:lstStyle/>
          <a:p>
            <a:pPr eaLnBrk="1" hangingPunct="1"/>
            <a:r>
              <a:rPr lang="en-US" altLang="en-US" sz="3600" b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Example: Set Associative Cache</a:t>
            </a:r>
          </a:p>
        </p:txBody>
      </p:sp>
      <p:grpSp>
        <p:nvGrpSpPr>
          <p:cNvPr id="72706" name="Group 3"/>
          <p:cNvGrpSpPr>
            <a:grpSpLocks/>
          </p:cNvGrpSpPr>
          <p:nvPr/>
        </p:nvGrpSpPr>
        <p:grpSpPr bwMode="auto">
          <a:xfrm>
            <a:off x="4496863" y="2514600"/>
            <a:ext cx="990600" cy="1219200"/>
            <a:chOff x="1344" y="1056"/>
            <a:chExt cx="624" cy="768"/>
          </a:xfrm>
        </p:grpSpPr>
        <p:sp>
          <p:nvSpPr>
            <p:cNvPr id="72779" name="Rectangle 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72780" name="Line 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2781" name="Line 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2782" name="Line 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72707" name="Line 8"/>
          <p:cNvSpPr>
            <a:spLocks noChangeShapeType="1"/>
          </p:cNvSpPr>
          <p:nvPr/>
        </p:nvSpPr>
        <p:spPr bwMode="auto">
          <a:xfrm>
            <a:off x="6554263" y="19050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08" name="Line 9"/>
          <p:cNvSpPr>
            <a:spLocks noChangeShapeType="1"/>
          </p:cNvSpPr>
          <p:nvPr/>
        </p:nvSpPr>
        <p:spPr bwMode="auto">
          <a:xfrm>
            <a:off x="6554263" y="16002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09" name="Line 10"/>
          <p:cNvSpPr>
            <a:spLocks noChangeShapeType="1"/>
          </p:cNvSpPr>
          <p:nvPr/>
        </p:nvSpPr>
        <p:spPr bwMode="auto">
          <a:xfrm>
            <a:off x="6554263" y="22098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10" name="Line 11"/>
          <p:cNvSpPr>
            <a:spLocks noChangeShapeType="1"/>
          </p:cNvSpPr>
          <p:nvPr/>
        </p:nvSpPr>
        <p:spPr bwMode="auto">
          <a:xfrm>
            <a:off x="6554263" y="12954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11" name="Line 12"/>
          <p:cNvSpPr>
            <a:spLocks noChangeShapeType="1"/>
          </p:cNvSpPr>
          <p:nvPr/>
        </p:nvSpPr>
        <p:spPr bwMode="auto">
          <a:xfrm>
            <a:off x="6554263" y="1295400"/>
            <a:ext cx="0" cy="3657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12" name="Line 13"/>
          <p:cNvSpPr>
            <a:spLocks noChangeShapeType="1"/>
          </p:cNvSpPr>
          <p:nvPr/>
        </p:nvSpPr>
        <p:spPr bwMode="auto">
          <a:xfrm>
            <a:off x="7544863" y="1295400"/>
            <a:ext cx="0" cy="3657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13" name="Line 14"/>
          <p:cNvSpPr>
            <a:spLocks noChangeShapeType="1"/>
          </p:cNvSpPr>
          <p:nvPr/>
        </p:nvSpPr>
        <p:spPr bwMode="auto">
          <a:xfrm flipH="1" flipV="1">
            <a:off x="6554263" y="55626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14" name="Line 15"/>
          <p:cNvSpPr>
            <a:spLocks noChangeShapeType="1"/>
          </p:cNvSpPr>
          <p:nvPr/>
        </p:nvSpPr>
        <p:spPr bwMode="auto">
          <a:xfrm flipH="1" flipV="1">
            <a:off x="6554263" y="58674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15" name="Line 16"/>
          <p:cNvSpPr>
            <a:spLocks noChangeShapeType="1"/>
          </p:cNvSpPr>
          <p:nvPr/>
        </p:nvSpPr>
        <p:spPr bwMode="auto">
          <a:xfrm flipH="1" flipV="1">
            <a:off x="6554263" y="52578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16" name="Line 17"/>
          <p:cNvSpPr>
            <a:spLocks noChangeShapeType="1"/>
          </p:cNvSpPr>
          <p:nvPr/>
        </p:nvSpPr>
        <p:spPr bwMode="auto">
          <a:xfrm flipH="1" flipV="1">
            <a:off x="6554263" y="61722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17" name="Line 18"/>
          <p:cNvSpPr>
            <a:spLocks noChangeShapeType="1"/>
          </p:cNvSpPr>
          <p:nvPr/>
        </p:nvSpPr>
        <p:spPr bwMode="auto">
          <a:xfrm flipH="1" flipV="1">
            <a:off x="7544863" y="4953000"/>
            <a:ext cx="0" cy="1219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18" name="Text Box 19"/>
          <p:cNvSpPr txBox="1">
            <a:spLocks noChangeArrowheads="1"/>
          </p:cNvSpPr>
          <p:nvPr/>
        </p:nvSpPr>
        <p:spPr bwMode="auto">
          <a:xfrm>
            <a:off x="3179238" y="2474913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</a:t>
            </a:r>
          </a:p>
        </p:txBody>
      </p:sp>
      <p:sp>
        <p:nvSpPr>
          <p:cNvPr id="72719" name="Text Box 23"/>
          <p:cNvSpPr txBox="1">
            <a:spLocks noChangeArrowheads="1"/>
          </p:cNvSpPr>
          <p:nvPr/>
        </p:nvSpPr>
        <p:spPr bwMode="auto">
          <a:xfrm>
            <a:off x="3925363" y="1614281"/>
            <a:ext cx="762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 dirty="0">
                <a:solidFill>
                  <a:srgbClr val="000000"/>
                </a:solidFill>
                <a:latin typeface="Calibri" charset="0"/>
              </a:rPr>
              <a:t>Cache</a:t>
            </a:r>
          </a:p>
        </p:txBody>
      </p:sp>
      <p:sp>
        <p:nvSpPr>
          <p:cNvPr id="72720" name="Text Box 24"/>
          <p:cNvSpPr txBox="1">
            <a:spLocks noChangeArrowheads="1"/>
          </p:cNvSpPr>
          <p:nvPr/>
        </p:nvSpPr>
        <p:spPr bwMode="auto">
          <a:xfrm>
            <a:off x="6270894" y="825866"/>
            <a:ext cx="15573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 dirty="0">
                <a:solidFill>
                  <a:srgbClr val="000000"/>
                </a:solidFill>
                <a:latin typeface="Calibri" charset="0"/>
              </a:rPr>
              <a:t>Main Memory</a:t>
            </a:r>
          </a:p>
        </p:txBody>
      </p:sp>
      <p:sp>
        <p:nvSpPr>
          <p:cNvPr id="72721" name="Line 26"/>
          <p:cNvSpPr>
            <a:spLocks noChangeShapeType="1"/>
          </p:cNvSpPr>
          <p:nvPr/>
        </p:nvSpPr>
        <p:spPr bwMode="auto">
          <a:xfrm>
            <a:off x="6554263" y="25146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22" name="Line 27"/>
          <p:cNvSpPr>
            <a:spLocks noChangeShapeType="1"/>
          </p:cNvSpPr>
          <p:nvPr/>
        </p:nvSpPr>
        <p:spPr bwMode="auto">
          <a:xfrm>
            <a:off x="6554263" y="28194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23" name="Line 28"/>
          <p:cNvSpPr>
            <a:spLocks noChangeShapeType="1"/>
          </p:cNvSpPr>
          <p:nvPr/>
        </p:nvSpPr>
        <p:spPr bwMode="auto">
          <a:xfrm>
            <a:off x="6554263" y="31242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24" name="Line 29"/>
          <p:cNvSpPr>
            <a:spLocks noChangeShapeType="1"/>
          </p:cNvSpPr>
          <p:nvPr/>
        </p:nvSpPr>
        <p:spPr bwMode="auto">
          <a:xfrm>
            <a:off x="6554263" y="34290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25" name="Line 30"/>
          <p:cNvSpPr>
            <a:spLocks noChangeShapeType="1"/>
          </p:cNvSpPr>
          <p:nvPr/>
        </p:nvSpPr>
        <p:spPr bwMode="auto">
          <a:xfrm>
            <a:off x="6554263" y="37338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26" name="Line 31"/>
          <p:cNvSpPr>
            <a:spLocks noChangeShapeType="1"/>
          </p:cNvSpPr>
          <p:nvPr/>
        </p:nvSpPr>
        <p:spPr bwMode="auto">
          <a:xfrm>
            <a:off x="6554263" y="40386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27" name="Line 32"/>
          <p:cNvSpPr>
            <a:spLocks noChangeShapeType="1"/>
          </p:cNvSpPr>
          <p:nvPr/>
        </p:nvSpPr>
        <p:spPr bwMode="auto">
          <a:xfrm>
            <a:off x="6554263" y="49530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28" name="Line 33"/>
          <p:cNvSpPr>
            <a:spLocks noChangeShapeType="1"/>
          </p:cNvSpPr>
          <p:nvPr/>
        </p:nvSpPr>
        <p:spPr bwMode="auto">
          <a:xfrm>
            <a:off x="6554263" y="43434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29" name="Line 34"/>
          <p:cNvSpPr>
            <a:spLocks noChangeShapeType="1"/>
          </p:cNvSpPr>
          <p:nvPr/>
        </p:nvSpPr>
        <p:spPr bwMode="auto">
          <a:xfrm>
            <a:off x="6554263" y="4648200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grpSp>
        <p:nvGrpSpPr>
          <p:cNvPr id="72730" name="Group 35"/>
          <p:cNvGrpSpPr>
            <a:grpSpLocks/>
          </p:cNvGrpSpPr>
          <p:nvPr/>
        </p:nvGrpSpPr>
        <p:grpSpPr bwMode="auto">
          <a:xfrm>
            <a:off x="3887263" y="2514600"/>
            <a:ext cx="609600" cy="1219200"/>
            <a:chOff x="1344" y="1056"/>
            <a:chExt cx="624" cy="768"/>
          </a:xfrm>
        </p:grpSpPr>
        <p:sp>
          <p:nvSpPr>
            <p:cNvPr id="72775" name="Rectangle 36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72776" name="Line 37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2777" name="Line 38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2778" name="Line 39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72731" name="Text Box 40"/>
          <p:cNvSpPr txBox="1">
            <a:spLocks noChangeArrowheads="1"/>
          </p:cNvSpPr>
          <p:nvPr/>
        </p:nvSpPr>
        <p:spPr bwMode="auto">
          <a:xfrm>
            <a:off x="3887263" y="2057400"/>
            <a:ext cx="49847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Tag</a:t>
            </a:r>
          </a:p>
        </p:txBody>
      </p:sp>
      <p:sp>
        <p:nvSpPr>
          <p:cNvPr id="72732" name="Text Box 41"/>
          <p:cNvSpPr txBox="1">
            <a:spLocks noChangeArrowheads="1"/>
          </p:cNvSpPr>
          <p:nvPr/>
        </p:nvSpPr>
        <p:spPr bwMode="auto">
          <a:xfrm>
            <a:off x="4649264" y="2057400"/>
            <a:ext cx="6254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Data</a:t>
            </a:r>
          </a:p>
        </p:txBody>
      </p:sp>
      <p:sp>
        <p:nvSpPr>
          <p:cNvPr id="72733" name="Rectangle 42" descr="5%"/>
          <p:cNvSpPr>
            <a:spLocks noChangeArrowheads="1"/>
          </p:cNvSpPr>
          <p:nvPr/>
        </p:nvSpPr>
        <p:spPr bwMode="auto">
          <a:xfrm>
            <a:off x="6554263" y="12954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34" name="Rectangle 43" descr="10%"/>
          <p:cNvSpPr>
            <a:spLocks noChangeArrowheads="1"/>
          </p:cNvSpPr>
          <p:nvPr/>
        </p:nvSpPr>
        <p:spPr bwMode="auto">
          <a:xfrm>
            <a:off x="4496863" y="25146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35" name="Rectangle 44" descr="5%"/>
          <p:cNvSpPr>
            <a:spLocks noChangeArrowheads="1"/>
          </p:cNvSpPr>
          <p:nvPr/>
        </p:nvSpPr>
        <p:spPr bwMode="auto">
          <a:xfrm>
            <a:off x="6554263" y="25146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36" name="Rectangle 45" descr="5%"/>
          <p:cNvSpPr>
            <a:spLocks noChangeArrowheads="1"/>
          </p:cNvSpPr>
          <p:nvPr/>
        </p:nvSpPr>
        <p:spPr bwMode="auto">
          <a:xfrm>
            <a:off x="6554263" y="37338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37" name="Rectangle 46" descr="5%"/>
          <p:cNvSpPr>
            <a:spLocks noChangeArrowheads="1"/>
          </p:cNvSpPr>
          <p:nvPr/>
        </p:nvSpPr>
        <p:spPr bwMode="auto">
          <a:xfrm>
            <a:off x="6554263" y="49530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38" name="Rectangle 47" descr="5%"/>
          <p:cNvSpPr>
            <a:spLocks noChangeArrowheads="1"/>
          </p:cNvSpPr>
          <p:nvPr/>
        </p:nvSpPr>
        <p:spPr bwMode="auto">
          <a:xfrm>
            <a:off x="6554263" y="58674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39" name="Rectangle 48" descr="5%"/>
          <p:cNvSpPr>
            <a:spLocks noChangeArrowheads="1"/>
          </p:cNvSpPr>
          <p:nvPr/>
        </p:nvSpPr>
        <p:spPr bwMode="auto">
          <a:xfrm>
            <a:off x="6554263" y="46482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40" name="Rectangle 49" descr="5%"/>
          <p:cNvSpPr>
            <a:spLocks noChangeArrowheads="1"/>
          </p:cNvSpPr>
          <p:nvPr/>
        </p:nvSpPr>
        <p:spPr bwMode="auto">
          <a:xfrm>
            <a:off x="6554263" y="34290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41" name="Rectangle 50" descr="5%"/>
          <p:cNvSpPr>
            <a:spLocks noChangeArrowheads="1"/>
          </p:cNvSpPr>
          <p:nvPr/>
        </p:nvSpPr>
        <p:spPr bwMode="auto">
          <a:xfrm>
            <a:off x="6554263" y="22098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42" name="Rectangle 51" descr="5%"/>
          <p:cNvSpPr>
            <a:spLocks noChangeArrowheads="1"/>
          </p:cNvSpPr>
          <p:nvPr/>
        </p:nvSpPr>
        <p:spPr bwMode="auto">
          <a:xfrm>
            <a:off x="4496863" y="28194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grpSp>
        <p:nvGrpSpPr>
          <p:cNvPr id="72743" name="Group 63"/>
          <p:cNvGrpSpPr>
            <a:grpSpLocks/>
          </p:cNvGrpSpPr>
          <p:nvPr/>
        </p:nvGrpSpPr>
        <p:grpSpPr bwMode="auto">
          <a:xfrm>
            <a:off x="3506263" y="2514600"/>
            <a:ext cx="381000" cy="1219200"/>
            <a:chOff x="1344" y="1056"/>
            <a:chExt cx="624" cy="768"/>
          </a:xfrm>
        </p:grpSpPr>
        <p:sp>
          <p:nvSpPr>
            <p:cNvPr id="72771" name="Rectangle 6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Calibri" charset="0"/>
              </a:endParaRPr>
            </a:p>
          </p:txBody>
        </p:sp>
        <p:sp>
          <p:nvSpPr>
            <p:cNvPr id="72772" name="Line 6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2773" name="Line 6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2774" name="Line 6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72744" name="Text Box 68"/>
          <p:cNvSpPr txBox="1">
            <a:spLocks noChangeArrowheads="1"/>
          </p:cNvSpPr>
          <p:nvPr/>
        </p:nvSpPr>
        <p:spPr bwMode="auto">
          <a:xfrm>
            <a:off x="3506264" y="2057400"/>
            <a:ext cx="3159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V</a:t>
            </a:r>
          </a:p>
        </p:txBody>
      </p:sp>
      <p:grpSp>
        <p:nvGrpSpPr>
          <p:cNvPr id="5" name="Group 112"/>
          <p:cNvGrpSpPr>
            <a:grpSpLocks/>
          </p:cNvGrpSpPr>
          <p:nvPr/>
        </p:nvGrpSpPr>
        <p:grpSpPr bwMode="auto">
          <a:xfrm>
            <a:off x="5487463" y="1447800"/>
            <a:ext cx="1066800" cy="1905000"/>
            <a:chOff x="2016" y="624"/>
            <a:chExt cx="672" cy="1200"/>
          </a:xfrm>
        </p:grpSpPr>
        <p:sp>
          <p:nvSpPr>
            <p:cNvPr id="72769" name="Line 70"/>
            <p:cNvSpPr>
              <a:spLocks noChangeShapeType="1"/>
            </p:cNvSpPr>
            <p:nvPr/>
          </p:nvSpPr>
          <p:spPr bwMode="auto">
            <a:xfrm flipH="1">
              <a:off x="2016" y="624"/>
              <a:ext cx="672" cy="768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2770" name="Line 72"/>
            <p:cNvSpPr>
              <a:spLocks noChangeShapeType="1"/>
            </p:cNvSpPr>
            <p:nvPr/>
          </p:nvSpPr>
          <p:spPr bwMode="auto">
            <a:xfrm flipH="1">
              <a:off x="2016" y="624"/>
              <a:ext cx="672" cy="120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grpSp>
        <p:nvGrpSpPr>
          <p:cNvPr id="6" name="Group 113"/>
          <p:cNvGrpSpPr>
            <a:grpSpLocks/>
          </p:cNvGrpSpPr>
          <p:nvPr/>
        </p:nvGrpSpPr>
        <p:grpSpPr bwMode="auto">
          <a:xfrm>
            <a:off x="5487463" y="2971800"/>
            <a:ext cx="1066800" cy="3048000"/>
            <a:chOff x="2016" y="1584"/>
            <a:chExt cx="672" cy="1920"/>
          </a:xfrm>
        </p:grpSpPr>
        <p:sp>
          <p:nvSpPr>
            <p:cNvPr id="72767" name="Line 86"/>
            <p:cNvSpPr>
              <a:spLocks noChangeShapeType="1"/>
            </p:cNvSpPr>
            <p:nvPr/>
          </p:nvSpPr>
          <p:spPr bwMode="auto">
            <a:xfrm>
              <a:off x="2016" y="1968"/>
              <a:ext cx="672" cy="1536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2768" name="Line 87"/>
            <p:cNvSpPr>
              <a:spLocks noChangeShapeType="1"/>
            </p:cNvSpPr>
            <p:nvPr/>
          </p:nvSpPr>
          <p:spPr bwMode="auto">
            <a:xfrm>
              <a:off x="2016" y="1584"/>
              <a:ext cx="672" cy="192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arrow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72747" name="Text Box 90"/>
          <p:cNvSpPr txBox="1">
            <a:spLocks noChangeArrowheads="1"/>
          </p:cNvSpPr>
          <p:nvPr/>
        </p:nvSpPr>
        <p:spPr bwMode="auto">
          <a:xfrm>
            <a:off x="7562447" y="1295400"/>
            <a:ext cx="990600" cy="4967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000</a:t>
            </a:r>
            <a:r>
              <a:rPr lang="en-US" altLang="en-US" sz="1800" dirty="0">
                <a:solidFill>
                  <a:srgbClr val="009900"/>
                </a:solidFill>
                <a:latin typeface="Calibri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001</a:t>
            </a:r>
            <a:r>
              <a:rPr lang="en-US" altLang="en-US" sz="1800" dirty="0">
                <a:solidFill>
                  <a:srgbClr val="009900"/>
                </a:solidFill>
                <a:latin typeface="Calibri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010</a:t>
            </a:r>
            <a:r>
              <a:rPr lang="en-US" altLang="en-US" sz="1800" dirty="0">
                <a:solidFill>
                  <a:srgbClr val="009900"/>
                </a:solidFill>
                <a:latin typeface="Calibri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011</a:t>
            </a:r>
            <a:r>
              <a:rPr lang="en-US" altLang="en-US" sz="1800" dirty="0">
                <a:solidFill>
                  <a:srgbClr val="009900"/>
                </a:solidFill>
                <a:latin typeface="Calibri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100</a:t>
            </a:r>
            <a:r>
              <a:rPr lang="en-US" altLang="en-US" sz="1800" dirty="0">
                <a:solidFill>
                  <a:srgbClr val="009900"/>
                </a:solidFill>
                <a:latin typeface="Calibri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101</a:t>
            </a:r>
            <a:r>
              <a:rPr lang="en-US" altLang="en-US" sz="1800" dirty="0">
                <a:solidFill>
                  <a:srgbClr val="009900"/>
                </a:solidFill>
                <a:latin typeface="Calibri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110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110</a:t>
            </a:r>
            <a:r>
              <a:rPr lang="en-US" altLang="en-US" sz="1800" dirty="0">
                <a:solidFill>
                  <a:srgbClr val="009900"/>
                </a:solidFill>
                <a:latin typeface="Calibri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111</a:t>
            </a:r>
            <a:r>
              <a:rPr lang="en-US" altLang="en-US" sz="1800" dirty="0">
                <a:solidFill>
                  <a:srgbClr val="3568C7"/>
                </a:solidFill>
                <a:latin typeface="Calibri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Calibri" charset="0"/>
              </a:rPr>
              <a:t>111</a:t>
            </a:r>
            <a:r>
              <a:rPr lang="en-US" altLang="en-US" sz="1800" dirty="0">
                <a:solidFill>
                  <a:srgbClr val="009900"/>
                </a:solidFill>
                <a:latin typeface="Calibri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Calibri" charset="0"/>
              </a:rPr>
              <a:t>xx</a:t>
            </a:r>
          </a:p>
        </p:txBody>
      </p:sp>
      <p:sp>
        <p:nvSpPr>
          <p:cNvPr id="72748" name="Rectangle 92" descr="10%"/>
          <p:cNvSpPr>
            <a:spLocks noChangeArrowheads="1"/>
          </p:cNvSpPr>
          <p:nvPr/>
        </p:nvSpPr>
        <p:spPr bwMode="auto">
          <a:xfrm>
            <a:off x="4496863" y="31242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49" name="Rectangle 93" descr="5%"/>
          <p:cNvSpPr>
            <a:spLocks noChangeArrowheads="1"/>
          </p:cNvSpPr>
          <p:nvPr/>
        </p:nvSpPr>
        <p:spPr bwMode="auto">
          <a:xfrm>
            <a:off x="4496863" y="34290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50" name="Line 94"/>
          <p:cNvSpPr>
            <a:spLocks noChangeShapeType="1"/>
          </p:cNvSpPr>
          <p:nvPr/>
        </p:nvSpPr>
        <p:spPr bwMode="auto">
          <a:xfrm>
            <a:off x="2972863" y="3124200"/>
            <a:ext cx="2590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2751" name="Text Box 95"/>
          <p:cNvSpPr txBox="1">
            <a:spLocks noChangeArrowheads="1"/>
          </p:cNvSpPr>
          <p:nvPr/>
        </p:nvSpPr>
        <p:spPr bwMode="auto">
          <a:xfrm>
            <a:off x="3049064" y="2057400"/>
            <a:ext cx="4794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Set</a:t>
            </a:r>
          </a:p>
        </p:txBody>
      </p:sp>
      <p:sp>
        <p:nvSpPr>
          <p:cNvPr id="72752" name="Rectangle 96" descr="5%"/>
          <p:cNvSpPr>
            <a:spLocks noChangeArrowheads="1"/>
          </p:cNvSpPr>
          <p:nvPr/>
        </p:nvSpPr>
        <p:spPr bwMode="auto">
          <a:xfrm>
            <a:off x="6554263" y="16002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53" name="Rectangle 97" descr="5%"/>
          <p:cNvSpPr>
            <a:spLocks noChangeArrowheads="1"/>
          </p:cNvSpPr>
          <p:nvPr/>
        </p:nvSpPr>
        <p:spPr bwMode="auto">
          <a:xfrm>
            <a:off x="6554263" y="19050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54" name="Rectangle 98" descr="5%"/>
          <p:cNvSpPr>
            <a:spLocks noChangeArrowheads="1"/>
          </p:cNvSpPr>
          <p:nvPr/>
        </p:nvSpPr>
        <p:spPr bwMode="auto">
          <a:xfrm>
            <a:off x="6554263" y="28194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55" name="Rectangle 99" descr="5%"/>
          <p:cNvSpPr>
            <a:spLocks noChangeArrowheads="1"/>
          </p:cNvSpPr>
          <p:nvPr/>
        </p:nvSpPr>
        <p:spPr bwMode="auto">
          <a:xfrm>
            <a:off x="6554263" y="31242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56" name="Rectangle 100" descr="5%"/>
          <p:cNvSpPr>
            <a:spLocks noChangeArrowheads="1"/>
          </p:cNvSpPr>
          <p:nvPr/>
        </p:nvSpPr>
        <p:spPr bwMode="auto">
          <a:xfrm>
            <a:off x="6554263" y="40386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57" name="Rectangle 101" descr="5%"/>
          <p:cNvSpPr>
            <a:spLocks noChangeArrowheads="1"/>
          </p:cNvSpPr>
          <p:nvPr/>
        </p:nvSpPr>
        <p:spPr bwMode="auto">
          <a:xfrm>
            <a:off x="6554263" y="43434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58" name="Rectangle 102" descr="5%"/>
          <p:cNvSpPr>
            <a:spLocks noChangeArrowheads="1"/>
          </p:cNvSpPr>
          <p:nvPr/>
        </p:nvSpPr>
        <p:spPr bwMode="auto">
          <a:xfrm>
            <a:off x="6554263" y="5257800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59" name="Rectangle 103" descr="5%"/>
          <p:cNvSpPr>
            <a:spLocks noChangeArrowheads="1"/>
          </p:cNvSpPr>
          <p:nvPr/>
        </p:nvSpPr>
        <p:spPr bwMode="auto">
          <a:xfrm>
            <a:off x="6554263" y="5562600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Calibri" charset="0"/>
            </a:endParaRPr>
          </a:p>
        </p:txBody>
      </p:sp>
      <p:sp>
        <p:nvSpPr>
          <p:cNvPr id="72760" name="Text Box 106"/>
          <p:cNvSpPr txBox="1">
            <a:spLocks noChangeArrowheads="1"/>
          </p:cNvSpPr>
          <p:nvPr/>
        </p:nvSpPr>
        <p:spPr bwMode="auto">
          <a:xfrm>
            <a:off x="3195113" y="2743201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9900"/>
                </a:solidFill>
                <a:latin typeface="Calibri" charset="0"/>
              </a:rPr>
              <a:t>1</a:t>
            </a:r>
          </a:p>
        </p:txBody>
      </p:sp>
      <p:sp>
        <p:nvSpPr>
          <p:cNvPr id="72761" name="Text Box 107"/>
          <p:cNvSpPr txBox="1">
            <a:spLocks noChangeArrowheads="1"/>
          </p:cNvSpPr>
          <p:nvPr/>
        </p:nvSpPr>
        <p:spPr bwMode="auto">
          <a:xfrm>
            <a:off x="3185588" y="3124201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Calibri" charset="0"/>
              </a:rPr>
              <a:t>0</a:t>
            </a:r>
          </a:p>
        </p:txBody>
      </p:sp>
      <p:sp>
        <p:nvSpPr>
          <p:cNvPr id="72762" name="Text Box 108"/>
          <p:cNvSpPr txBox="1">
            <a:spLocks noChangeArrowheads="1"/>
          </p:cNvSpPr>
          <p:nvPr/>
        </p:nvSpPr>
        <p:spPr bwMode="auto">
          <a:xfrm>
            <a:off x="3201463" y="3392488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9900"/>
                </a:solidFill>
                <a:latin typeface="Calibri" charset="0"/>
              </a:rPr>
              <a:t>1</a:t>
            </a:r>
          </a:p>
        </p:txBody>
      </p:sp>
      <p:sp>
        <p:nvSpPr>
          <p:cNvPr id="72763" name="Text Box 109"/>
          <p:cNvSpPr txBox="1">
            <a:spLocks noChangeArrowheads="1"/>
          </p:cNvSpPr>
          <p:nvPr/>
        </p:nvSpPr>
        <p:spPr bwMode="auto">
          <a:xfrm>
            <a:off x="2515664" y="2057400"/>
            <a:ext cx="6080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Way</a:t>
            </a:r>
          </a:p>
        </p:txBody>
      </p:sp>
      <p:sp>
        <p:nvSpPr>
          <p:cNvPr id="72764" name="Text Box 110"/>
          <p:cNvSpPr txBox="1">
            <a:spLocks noChangeArrowheads="1"/>
          </p:cNvSpPr>
          <p:nvPr/>
        </p:nvSpPr>
        <p:spPr bwMode="auto">
          <a:xfrm>
            <a:off x="2744263" y="2590801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0</a:t>
            </a:r>
          </a:p>
        </p:txBody>
      </p:sp>
      <p:sp>
        <p:nvSpPr>
          <p:cNvPr id="72765" name="Text Box 111"/>
          <p:cNvSpPr txBox="1">
            <a:spLocks noChangeArrowheads="1"/>
          </p:cNvSpPr>
          <p:nvPr/>
        </p:nvSpPr>
        <p:spPr bwMode="auto">
          <a:xfrm>
            <a:off x="2744263" y="3276601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Calibri" charset="0"/>
              </a:rPr>
              <a:t>1</a:t>
            </a:r>
          </a:p>
        </p:txBody>
      </p:sp>
      <p:sp>
        <p:nvSpPr>
          <p:cNvPr id="72766" name="Rectangle 84"/>
          <p:cNvSpPr>
            <a:spLocks noChangeArrowheads="1"/>
          </p:cNvSpPr>
          <p:nvPr/>
        </p:nvSpPr>
        <p:spPr bwMode="auto">
          <a:xfrm>
            <a:off x="8908471" y="2057400"/>
            <a:ext cx="2438400" cy="14779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One-word blocks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 i="1" dirty="0">
              <a:solidFill>
                <a:srgbClr val="C00000"/>
              </a:solidFill>
              <a:latin typeface="Calibri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Two low-order bits define the byte in the word (32b words)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52240C2-EF97-034E-96A2-C87315B1E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077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528205" y="174625"/>
            <a:ext cx="5981700" cy="762000"/>
          </a:xfrm>
        </p:spPr>
        <p:txBody>
          <a:bodyPr/>
          <a:lstStyle/>
          <a:p>
            <a:pPr eaLnBrk="1" hangingPunct="1"/>
            <a:r>
              <a:rPr lang="en-US" altLang="en-US" sz="3600" b="0" dirty="0">
                <a:solidFill>
                  <a:schemeClr val="tx1"/>
                </a:solidFill>
                <a:latin typeface="Calibri Light" charset="0"/>
                <a:ea typeface="Calibri Light" charset="0"/>
                <a:cs typeface="Calibri Light" charset="0"/>
              </a:rPr>
              <a:t>Example: Set Associative Cache</a:t>
            </a:r>
          </a:p>
        </p:txBody>
      </p:sp>
      <p:grpSp>
        <p:nvGrpSpPr>
          <p:cNvPr id="74754" name="Group 3"/>
          <p:cNvGrpSpPr>
            <a:grpSpLocks/>
          </p:cNvGrpSpPr>
          <p:nvPr/>
        </p:nvGrpSpPr>
        <p:grpSpPr bwMode="auto">
          <a:xfrm>
            <a:off x="3747655" y="2514599"/>
            <a:ext cx="990600" cy="1219200"/>
            <a:chOff x="1344" y="1056"/>
            <a:chExt cx="624" cy="768"/>
          </a:xfrm>
        </p:grpSpPr>
        <p:sp>
          <p:nvSpPr>
            <p:cNvPr id="74826" name="Rectangle 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Optima" charset="0"/>
              </a:endParaRPr>
            </a:p>
          </p:txBody>
        </p:sp>
        <p:sp>
          <p:nvSpPr>
            <p:cNvPr id="74827" name="Line 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4828" name="Line 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4829" name="Line 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74755" name="Line 8"/>
          <p:cNvSpPr>
            <a:spLocks noChangeShapeType="1"/>
          </p:cNvSpPr>
          <p:nvPr/>
        </p:nvSpPr>
        <p:spPr bwMode="auto">
          <a:xfrm>
            <a:off x="5805055" y="19049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56" name="Line 9"/>
          <p:cNvSpPr>
            <a:spLocks noChangeShapeType="1"/>
          </p:cNvSpPr>
          <p:nvPr/>
        </p:nvSpPr>
        <p:spPr bwMode="auto">
          <a:xfrm>
            <a:off x="5805055" y="16001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57" name="Line 10"/>
          <p:cNvSpPr>
            <a:spLocks noChangeShapeType="1"/>
          </p:cNvSpPr>
          <p:nvPr/>
        </p:nvSpPr>
        <p:spPr bwMode="auto">
          <a:xfrm>
            <a:off x="5805055" y="22097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58" name="Line 11"/>
          <p:cNvSpPr>
            <a:spLocks noChangeShapeType="1"/>
          </p:cNvSpPr>
          <p:nvPr/>
        </p:nvSpPr>
        <p:spPr bwMode="auto">
          <a:xfrm>
            <a:off x="5805055" y="12953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59" name="Line 12"/>
          <p:cNvSpPr>
            <a:spLocks noChangeShapeType="1"/>
          </p:cNvSpPr>
          <p:nvPr/>
        </p:nvSpPr>
        <p:spPr bwMode="auto">
          <a:xfrm>
            <a:off x="5805055" y="1295399"/>
            <a:ext cx="0" cy="3657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60" name="Line 13"/>
          <p:cNvSpPr>
            <a:spLocks noChangeShapeType="1"/>
          </p:cNvSpPr>
          <p:nvPr/>
        </p:nvSpPr>
        <p:spPr bwMode="auto">
          <a:xfrm>
            <a:off x="6795655" y="1295399"/>
            <a:ext cx="0" cy="3657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61" name="Line 14"/>
          <p:cNvSpPr>
            <a:spLocks noChangeShapeType="1"/>
          </p:cNvSpPr>
          <p:nvPr/>
        </p:nvSpPr>
        <p:spPr bwMode="auto">
          <a:xfrm flipH="1" flipV="1">
            <a:off x="5805055" y="55625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62" name="Line 15"/>
          <p:cNvSpPr>
            <a:spLocks noChangeShapeType="1"/>
          </p:cNvSpPr>
          <p:nvPr/>
        </p:nvSpPr>
        <p:spPr bwMode="auto">
          <a:xfrm flipH="1" flipV="1">
            <a:off x="5805055" y="58673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63" name="Line 16"/>
          <p:cNvSpPr>
            <a:spLocks noChangeShapeType="1"/>
          </p:cNvSpPr>
          <p:nvPr/>
        </p:nvSpPr>
        <p:spPr bwMode="auto">
          <a:xfrm flipH="1" flipV="1">
            <a:off x="5805055" y="52577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64" name="Line 17"/>
          <p:cNvSpPr>
            <a:spLocks noChangeShapeType="1"/>
          </p:cNvSpPr>
          <p:nvPr/>
        </p:nvSpPr>
        <p:spPr bwMode="auto">
          <a:xfrm flipH="1" flipV="1">
            <a:off x="5805055" y="61721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65" name="Line 18"/>
          <p:cNvSpPr>
            <a:spLocks noChangeShapeType="1"/>
          </p:cNvSpPr>
          <p:nvPr/>
        </p:nvSpPr>
        <p:spPr bwMode="auto">
          <a:xfrm flipH="1" flipV="1">
            <a:off x="6795655" y="4952999"/>
            <a:ext cx="0" cy="12192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66" name="Text Box 19"/>
          <p:cNvSpPr txBox="1">
            <a:spLocks noChangeArrowheads="1"/>
          </p:cNvSpPr>
          <p:nvPr/>
        </p:nvSpPr>
        <p:spPr bwMode="auto">
          <a:xfrm>
            <a:off x="2430030" y="2474912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Optima" charset="0"/>
              </a:rPr>
              <a:t>0</a:t>
            </a:r>
          </a:p>
        </p:txBody>
      </p:sp>
      <p:sp>
        <p:nvSpPr>
          <p:cNvPr id="74767" name="Text Box 23"/>
          <p:cNvSpPr txBox="1">
            <a:spLocks noChangeArrowheads="1"/>
          </p:cNvSpPr>
          <p:nvPr/>
        </p:nvSpPr>
        <p:spPr bwMode="auto">
          <a:xfrm>
            <a:off x="1995055" y="1600199"/>
            <a:ext cx="8128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>
                <a:solidFill>
                  <a:srgbClr val="000000"/>
                </a:solidFill>
                <a:latin typeface="Optima" charset="0"/>
              </a:rPr>
              <a:t>Cache</a:t>
            </a:r>
          </a:p>
        </p:txBody>
      </p:sp>
      <p:sp>
        <p:nvSpPr>
          <p:cNvPr id="74768" name="Text Box 24"/>
          <p:cNvSpPr txBox="1">
            <a:spLocks noChangeArrowheads="1"/>
          </p:cNvSpPr>
          <p:nvPr/>
        </p:nvSpPr>
        <p:spPr bwMode="auto">
          <a:xfrm>
            <a:off x="7100455" y="838200"/>
            <a:ext cx="16446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b="1">
                <a:solidFill>
                  <a:srgbClr val="000000"/>
                </a:solidFill>
                <a:latin typeface="Optima" charset="0"/>
              </a:rPr>
              <a:t>Main Memory</a:t>
            </a:r>
          </a:p>
        </p:txBody>
      </p:sp>
      <p:sp>
        <p:nvSpPr>
          <p:cNvPr id="1679385" name="Text Box 25"/>
          <p:cNvSpPr txBox="1">
            <a:spLocks noChangeArrowheads="1"/>
          </p:cNvSpPr>
          <p:nvPr/>
        </p:nvSpPr>
        <p:spPr bwMode="auto">
          <a:xfrm>
            <a:off x="8825345" y="3505199"/>
            <a:ext cx="2743200" cy="255428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000" i="1">
                <a:solidFill>
                  <a:srgbClr val="C00000"/>
                </a:solidFill>
                <a:latin typeface="Calibri" charset="0"/>
              </a:rPr>
              <a:t>How do we find it?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000" i="1">
              <a:solidFill>
                <a:srgbClr val="C00000"/>
              </a:solidFill>
              <a:latin typeface="Calibri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000" i="1">
                <a:solidFill>
                  <a:srgbClr val="C00000"/>
                </a:solidFill>
                <a:latin typeface="Calibri" charset="0"/>
              </a:rPr>
              <a:t>Use next 1 low-order memory address bit to determine which cache set (i.e., modulo the number of sets in the cache)</a:t>
            </a:r>
          </a:p>
        </p:txBody>
      </p:sp>
      <p:sp>
        <p:nvSpPr>
          <p:cNvPr id="74770" name="Line 26"/>
          <p:cNvSpPr>
            <a:spLocks noChangeShapeType="1"/>
          </p:cNvSpPr>
          <p:nvPr/>
        </p:nvSpPr>
        <p:spPr bwMode="auto">
          <a:xfrm>
            <a:off x="5805055" y="25145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71" name="Line 27"/>
          <p:cNvSpPr>
            <a:spLocks noChangeShapeType="1"/>
          </p:cNvSpPr>
          <p:nvPr/>
        </p:nvSpPr>
        <p:spPr bwMode="auto">
          <a:xfrm>
            <a:off x="5805055" y="28193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72" name="Line 28"/>
          <p:cNvSpPr>
            <a:spLocks noChangeShapeType="1"/>
          </p:cNvSpPr>
          <p:nvPr/>
        </p:nvSpPr>
        <p:spPr bwMode="auto">
          <a:xfrm>
            <a:off x="5805055" y="31241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73" name="Line 29"/>
          <p:cNvSpPr>
            <a:spLocks noChangeShapeType="1"/>
          </p:cNvSpPr>
          <p:nvPr/>
        </p:nvSpPr>
        <p:spPr bwMode="auto">
          <a:xfrm>
            <a:off x="5805055" y="34289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74" name="Line 30"/>
          <p:cNvSpPr>
            <a:spLocks noChangeShapeType="1"/>
          </p:cNvSpPr>
          <p:nvPr/>
        </p:nvSpPr>
        <p:spPr bwMode="auto">
          <a:xfrm>
            <a:off x="5805055" y="37337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75" name="Line 31"/>
          <p:cNvSpPr>
            <a:spLocks noChangeShapeType="1"/>
          </p:cNvSpPr>
          <p:nvPr/>
        </p:nvSpPr>
        <p:spPr bwMode="auto">
          <a:xfrm>
            <a:off x="5805055" y="40385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76" name="Line 32"/>
          <p:cNvSpPr>
            <a:spLocks noChangeShapeType="1"/>
          </p:cNvSpPr>
          <p:nvPr/>
        </p:nvSpPr>
        <p:spPr bwMode="auto">
          <a:xfrm>
            <a:off x="5805055" y="49529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77" name="Line 33"/>
          <p:cNvSpPr>
            <a:spLocks noChangeShapeType="1"/>
          </p:cNvSpPr>
          <p:nvPr/>
        </p:nvSpPr>
        <p:spPr bwMode="auto">
          <a:xfrm>
            <a:off x="5805055" y="43433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78" name="Line 34"/>
          <p:cNvSpPr>
            <a:spLocks noChangeShapeType="1"/>
          </p:cNvSpPr>
          <p:nvPr/>
        </p:nvSpPr>
        <p:spPr bwMode="auto">
          <a:xfrm>
            <a:off x="5805055" y="4648199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grpSp>
        <p:nvGrpSpPr>
          <p:cNvPr id="74779" name="Group 35"/>
          <p:cNvGrpSpPr>
            <a:grpSpLocks/>
          </p:cNvGrpSpPr>
          <p:nvPr/>
        </p:nvGrpSpPr>
        <p:grpSpPr bwMode="auto">
          <a:xfrm>
            <a:off x="3138055" y="2514599"/>
            <a:ext cx="609600" cy="1219200"/>
            <a:chOff x="1344" y="1056"/>
            <a:chExt cx="624" cy="768"/>
          </a:xfrm>
        </p:grpSpPr>
        <p:sp>
          <p:nvSpPr>
            <p:cNvPr id="74822" name="Rectangle 36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Optima" charset="0"/>
              </a:endParaRPr>
            </a:p>
          </p:txBody>
        </p:sp>
        <p:sp>
          <p:nvSpPr>
            <p:cNvPr id="74823" name="Line 37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4824" name="Line 38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4825" name="Line 39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74780" name="Text Box 40"/>
          <p:cNvSpPr txBox="1">
            <a:spLocks noChangeArrowheads="1"/>
          </p:cNvSpPr>
          <p:nvPr/>
        </p:nvSpPr>
        <p:spPr bwMode="auto">
          <a:xfrm>
            <a:off x="3138056" y="2057399"/>
            <a:ext cx="5302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Optima" charset="0"/>
              </a:rPr>
              <a:t>Tag</a:t>
            </a:r>
          </a:p>
        </p:txBody>
      </p:sp>
      <p:sp>
        <p:nvSpPr>
          <p:cNvPr id="74781" name="Text Box 41"/>
          <p:cNvSpPr txBox="1">
            <a:spLocks noChangeArrowheads="1"/>
          </p:cNvSpPr>
          <p:nvPr/>
        </p:nvSpPr>
        <p:spPr bwMode="auto">
          <a:xfrm>
            <a:off x="3900055" y="2057400"/>
            <a:ext cx="6667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Optima" charset="0"/>
              </a:rPr>
              <a:t>Data</a:t>
            </a:r>
          </a:p>
        </p:txBody>
      </p:sp>
      <p:sp>
        <p:nvSpPr>
          <p:cNvPr id="74782" name="Rectangle 42" descr="5%"/>
          <p:cNvSpPr>
            <a:spLocks noChangeArrowheads="1"/>
          </p:cNvSpPr>
          <p:nvPr/>
        </p:nvSpPr>
        <p:spPr bwMode="auto">
          <a:xfrm>
            <a:off x="5805055" y="12953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83" name="Rectangle 43" descr="10%"/>
          <p:cNvSpPr>
            <a:spLocks noChangeArrowheads="1"/>
          </p:cNvSpPr>
          <p:nvPr/>
        </p:nvSpPr>
        <p:spPr bwMode="auto">
          <a:xfrm>
            <a:off x="3747655" y="25145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84" name="Rectangle 44" descr="5%"/>
          <p:cNvSpPr>
            <a:spLocks noChangeArrowheads="1"/>
          </p:cNvSpPr>
          <p:nvPr/>
        </p:nvSpPr>
        <p:spPr bwMode="auto">
          <a:xfrm>
            <a:off x="5805055" y="25145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85" name="Rectangle 45" descr="5%"/>
          <p:cNvSpPr>
            <a:spLocks noChangeArrowheads="1"/>
          </p:cNvSpPr>
          <p:nvPr/>
        </p:nvSpPr>
        <p:spPr bwMode="auto">
          <a:xfrm>
            <a:off x="5805055" y="37337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86" name="Rectangle 46" descr="5%"/>
          <p:cNvSpPr>
            <a:spLocks noChangeArrowheads="1"/>
          </p:cNvSpPr>
          <p:nvPr/>
        </p:nvSpPr>
        <p:spPr bwMode="auto">
          <a:xfrm>
            <a:off x="5805055" y="49529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87" name="Rectangle 47" descr="5%"/>
          <p:cNvSpPr>
            <a:spLocks noChangeArrowheads="1"/>
          </p:cNvSpPr>
          <p:nvPr/>
        </p:nvSpPr>
        <p:spPr bwMode="auto">
          <a:xfrm>
            <a:off x="5805055" y="58673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88" name="Rectangle 48" descr="5%"/>
          <p:cNvSpPr>
            <a:spLocks noChangeArrowheads="1"/>
          </p:cNvSpPr>
          <p:nvPr/>
        </p:nvSpPr>
        <p:spPr bwMode="auto">
          <a:xfrm>
            <a:off x="5805055" y="46481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89" name="Rectangle 49" descr="5%"/>
          <p:cNvSpPr>
            <a:spLocks noChangeArrowheads="1"/>
          </p:cNvSpPr>
          <p:nvPr/>
        </p:nvSpPr>
        <p:spPr bwMode="auto">
          <a:xfrm>
            <a:off x="5805055" y="34289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90" name="Rectangle 50" descr="5%"/>
          <p:cNvSpPr>
            <a:spLocks noChangeArrowheads="1"/>
          </p:cNvSpPr>
          <p:nvPr/>
        </p:nvSpPr>
        <p:spPr bwMode="auto">
          <a:xfrm>
            <a:off x="5805055" y="22097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91" name="Rectangle 51" descr="5%"/>
          <p:cNvSpPr>
            <a:spLocks noChangeArrowheads="1"/>
          </p:cNvSpPr>
          <p:nvPr/>
        </p:nvSpPr>
        <p:spPr bwMode="auto">
          <a:xfrm>
            <a:off x="3747655" y="28193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1679422" name="Text Box 62"/>
          <p:cNvSpPr txBox="1">
            <a:spLocks noChangeArrowheads="1"/>
          </p:cNvSpPr>
          <p:nvPr/>
        </p:nvSpPr>
        <p:spPr bwMode="auto">
          <a:xfrm>
            <a:off x="202890" y="3982242"/>
            <a:ext cx="2819400" cy="224631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000" i="1" dirty="0">
                <a:solidFill>
                  <a:srgbClr val="C00000"/>
                </a:solidFill>
                <a:latin typeface="Calibri" charset="0"/>
              </a:rPr>
              <a:t>Do we have right block?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000" i="1" dirty="0">
              <a:solidFill>
                <a:srgbClr val="C00000"/>
              </a:solidFill>
              <a:latin typeface="Calibri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000" i="1" dirty="0">
                <a:solidFill>
                  <a:srgbClr val="C00000"/>
                </a:solidFill>
                <a:latin typeface="Calibri" charset="0"/>
              </a:rPr>
              <a:t>Compare </a:t>
            </a:r>
            <a:r>
              <a:rPr lang="en-US" altLang="en-US" sz="2000" b="1" i="1" dirty="0">
                <a:solidFill>
                  <a:srgbClr val="C00000"/>
                </a:solidFill>
                <a:latin typeface="Calibri" charset="0"/>
              </a:rPr>
              <a:t>all</a:t>
            </a:r>
            <a:r>
              <a:rPr lang="en-US" altLang="en-US" sz="2000" i="1" dirty="0">
                <a:solidFill>
                  <a:srgbClr val="C00000"/>
                </a:solidFill>
                <a:latin typeface="Calibri" charset="0"/>
              </a:rPr>
              <a:t> cache tags in the set to the high order 3 memory address bits to tell if the memory block is in the cache</a:t>
            </a:r>
          </a:p>
        </p:txBody>
      </p:sp>
      <p:grpSp>
        <p:nvGrpSpPr>
          <p:cNvPr id="74793" name="Group 63"/>
          <p:cNvGrpSpPr>
            <a:grpSpLocks/>
          </p:cNvGrpSpPr>
          <p:nvPr/>
        </p:nvGrpSpPr>
        <p:grpSpPr bwMode="auto">
          <a:xfrm>
            <a:off x="2757055" y="2514599"/>
            <a:ext cx="381000" cy="1219200"/>
            <a:chOff x="1344" y="1056"/>
            <a:chExt cx="624" cy="768"/>
          </a:xfrm>
        </p:grpSpPr>
        <p:sp>
          <p:nvSpPr>
            <p:cNvPr id="74818" name="Rectangle 64"/>
            <p:cNvSpPr>
              <a:spLocks noChangeArrowheads="1"/>
            </p:cNvSpPr>
            <p:nvPr/>
          </p:nvSpPr>
          <p:spPr bwMode="auto">
            <a:xfrm>
              <a:off x="1344" y="1056"/>
              <a:ext cx="624" cy="768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altLang="en-US" sz="1800">
                <a:solidFill>
                  <a:srgbClr val="3568C7"/>
                </a:solidFill>
                <a:latin typeface="Optima" charset="0"/>
              </a:endParaRPr>
            </a:p>
          </p:txBody>
        </p:sp>
        <p:sp>
          <p:nvSpPr>
            <p:cNvPr id="74819" name="Line 65"/>
            <p:cNvSpPr>
              <a:spLocks noChangeShapeType="1"/>
            </p:cNvSpPr>
            <p:nvPr/>
          </p:nvSpPr>
          <p:spPr bwMode="auto">
            <a:xfrm>
              <a:off x="1344" y="1440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4820" name="Line 66"/>
            <p:cNvSpPr>
              <a:spLocks noChangeShapeType="1"/>
            </p:cNvSpPr>
            <p:nvPr/>
          </p:nvSpPr>
          <p:spPr bwMode="auto">
            <a:xfrm>
              <a:off x="1344" y="1248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74821" name="Line 67"/>
            <p:cNvSpPr>
              <a:spLocks noChangeShapeType="1"/>
            </p:cNvSpPr>
            <p:nvPr/>
          </p:nvSpPr>
          <p:spPr bwMode="auto">
            <a:xfrm>
              <a:off x="1344" y="1632"/>
              <a:ext cx="624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en-US" sz="2400">
                <a:solidFill>
                  <a:srgbClr val="3568C7"/>
                </a:solidFill>
                <a:latin typeface="Arial" charset="0"/>
                <a:ea typeface="ＭＳ Ｐゴシック" charset="-128"/>
              </a:endParaRPr>
            </a:p>
          </p:txBody>
        </p:sp>
      </p:grpSp>
      <p:sp>
        <p:nvSpPr>
          <p:cNvPr id="74794" name="Text Box 68"/>
          <p:cNvSpPr txBox="1">
            <a:spLocks noChangeArrowheads="1"/>
          </p:cNvSpPr>
          <p:nvPr/>
        </p:nvSpPr>
        <p:spPr bwMode="auto">
          <a:xfrm>
            <a:off x="2757055" y="2057400"/>
            <a:ext cx="3365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Optima" charset="0"/>
              </a:rPr>
              <a:t>V</a:t>
            </a:r>
          </a:p>
        </p:txBody>
      </p:sp>
      <p:sp>
        <p:nvSpPr>
          <p:cNvPr id="74795" name="Text Box 90"/>
          <p:cNvSpPr txBox="1">
            <a:spLocks noChangeArrowheads="1"/>
          </p:cNvSpPr>
          <p:nvPr/>
        </p:nvSpPr>
        <p:spPr bwMode="auto">
          <a:xfrm>
            <a:off x="6807378" y="1266091"/>
            <a:ext cx="990600" cy="4967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000</a:t>
            </a:r>
            <a:r>
              <a:rPr lang="en-US" altLang="en-US" sz="1800" dirty="0">
                <a:solidFill>
                  <a:srgbClr val="3568C7"/>
                </a:solidFill>
                <a:latin typeface="Optima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000</a:t>
            </a:r>
            <a:r>
              <a:rPr lang="en-US" altLang="en-US" sz="1800" dirty="0">
                <a:solidFill>
                  <a:srgbClr val="009900"/>
                </a:solidFill>
                <a:latin typeface="Optima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001</a:t>
            </a:r>
            <a:r>
              <a:rPr lang="en-US" altLang="en-US" sz="1800" dirty="0">
                <a:solidFill>
                  <a:srgbClr val="3568C7"/>
                </a:solidFill>
                <a:latin typeface="Optima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001</a:t>
            </a:r>
            <a:r>
              <a:rPr lang="en-US" altLang="en-US" sz="1800" dirty="0">
                <a:solidFill>
                  <a:srgbClr val="009900"/>
                </a:solidFill>
                <a:latin typeface="Optima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010</a:t>
            </a:r>
            <a:r>
              <a:rPr lang="en-US" altLang="en-US" sz="1800" dirty="0">
                <a:solidFill>
                  <a:srgbClr val="3568C7"/>
                </a:solidFill>
                <a:latin typeface="Optima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010</a:t>
            </a:r>
            <a:r>
              <a:rPr lang="en-US" altLang="en-US" sz="1800" dirty="0">
                <a:solidFill>
                  <a:srgbClr val="009900"/>
                </a:solidFill>
                <a:latin typeface="Optima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011</a:t>
            </a:r>
            <a:r>
              <a:rPr lang="en-US" altLang="en-US" sz="1800" dirty="0">
                <a:solidFill>
                  <a:srgbClr val="3568C7"/>
                </a:solidFill>
                <a:latin typeface="Optima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011</a:t>
            </a:r>
            <a:r>
              <a:rPr lang="en-US" altLang="en-US" sz="1800" dirty="0">
                <a:solidFill>
                  <a:srgbClr val="009900"/>
                </a:solidFill>
                <a:latin typeface="Optima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100</a:t>
            </a:r>
            <a:r>
              <a:rPr lang="en-US" altLang="en-US" sz="1800" dirty="0">
                <a:solidFill>
                  <a:srgbClr val="3568C7"/>
                </a:solidFill>
                <a:latin typeface="Optima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100</a:t>
            </a:r>
            <a:r>
              <a:rPr lang="en-US" altLang="en-US" sz="1800" dirty="0">
                <a:solidFill>
                  <a:srgbClr val="009900"/>
                </a:solidFill>
                <a:latin typeface="Optima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101</a:t>
            </a:r>
            <a:r>
              <a:rPr lang="en-US" altLang="en-US" sz="1800" dirty="0">
                <a:solidFill>
                  <a:srgbClr val="3568C7"/>
                </a:solidFill>
                <a:latin typeface="Optima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101</a:t>
            </a:r>
            <a:r>
              <a:rPr lang="en-US" altLang="en-US" sz="1800" dirty="0">
                <a:solidFill>
                  <a:srgbClr val="009900"/>
                </a:solidFill>
                <a:latin typeface="Optima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110</a:t>
            </a:r>
            <a:r>
              <a:rPr lang="en-US" altLang="en-US" sz="1800" dirty="0">
                <a:solidFill>
                  <a:srgbClr val="3568C7"/>
                </a:solidFill>
                <a:latin typeface="Optima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110</a:t>
            </a:r>
            <a:r>
              <a:rPr lang="en-US" altLang="en-US" sz="1800" dirty="0">
                <a:solidFill>
                  <a:srgbClr val="009900"/>
                </a:solidFill>
                <a:latin typeface="Optima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111</a:t>
            </a:r>
            <a:r>
              <a:rPr lang="en-US" altLang="en-US" sz="1800" dirty="0">
                <a:solidFill>
                  <a:srgbClr val="3568C7"/>
                </a:solidFill>
                <a:latin typeface="Optima" charset="0"/>
              </a:rPr>
              <a:t>0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800" dirty="0">
                <a:solidFill>
                  <a:srgbClr val="F06157"/>
                </a:solidFill>
                <a:latin typeface="Optima" charset="0"/>
              </a:rPr>
              <a:t>111</a:t>
            </a:r>
            <a:r>
              <a:rPr lang="en-US" altLang="en-US" sz="1800" dirty="0">
                <a:solidFill>
                  <a:srgbClr val="009900"/>
                </a:solidFill>
                <a:latin typeface="Optima" charset="0"/>
              </a:rPr>
              <a:t>1</a:t>
            </a:r>
            <a:r>
              <a:rPr lang="en-US" altLang="en-US" sz="1800" dirty="0">
                <a:solidFill>
                  <a:srgbClr val="000000"/>
                </a:solidFill>
                <a:latin typeface="Optima" charset="0"/>
              </a:rPr>
              <a:t>xx</a:t>
            </a:r>
          </a:p>
        </p:txBody>
      </p:sp>
      <p:sp>
        <p:nvSpPr>
          <p:cNvPr id="74796" name="Rectangle 92" descr="10%"/>
          <p:cNvSpPr>
            <a:spLocks noChangeArrowheads="1"/>
          </p:cNvSpPr>
          <p:nvPr/>
        </p:nvSpPr>
        <p:spPr bwMode="auto">
          <a:xfrm>
            <a:off x="3747655" y="31241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97" name="Rectangle 93" descr="5%"/>
          <p:cNvSpPr>
            <a:spLocks noChangeArrowheads="1"/>
          </p:cNvSpPr>
          <p:nvPr/>
        </p:nvSpPr>
        <p:spPr bwMode="auto">
          <a:xfrm>
            <a:off x="3747655" y="34289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798" name="Line 94"/>
          <p:cNvSpPr>
            <a:spLocks noChangeShapeType="1"/>
          </p:cNvSpPr>
          <p:nvPr/>
        </p:nvSpPr>
        <p:spPr bwMode="auto">
          <a:xfrm>
            <a:off x="2223655" y="3124199"/>
            <a:ext cx="2590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solidFill>
                <a:srgbClr val="3568C7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74799" name="Text Box 95"/>
          <p:cNvSpPr txBox="1">
            <a:spLocks noChangeArrowheads="1"/>
          </p:cNvSpPr>
          <p:nvPr/>
        </p:nvSpPr>
        <p:spPr bwMode="auto">
          <a:xfrm>
            <a:off x="2299856" y="2057399"/>
            <a:ext cx="4794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Optima" charset="0"/>
              </a:rPr>
              <a:t>Set</a:t>
            </a:r>
          </a:p>
        </p:txBody>
      </p:sp>
      <p:sp>
        <p:nvSpPr>
          <p:cNvPr id="74800" name="Rectangle 96" descr="5%"/>
          <p:cNvSpPr>
            <a:spLocks noChangeArrowheads="1"/>
          </p:cNvSpPr>
          <p:nvPr/>
        </p:nvSpPr>
        <p:spPr bwMode="auto">
          <a:xfrm>
            <a:off x="5805055" y="16001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801" name="Rectangle 97" descr="5%"/>
          <p:cNvSpPr>
            <a:spLocks noChangeArrowheads="1"/>
          </p:cNvSpPr>
          <p:nvPr/>
        </p:nvSpPr>
        <p:spPr bwMode="auto">
          <a:xfrm>
            <a:off x="5805055" y="19049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802" name="Rectangle 98" descr="5%"/>
          <p:cNvSpPr>
            <a:spLocks noChangeArrowheads="1"/>
          </p:cNvSpPr>
          <p:nvPr/>
        </p:nvSpPr>
        <p:spPr bwMode="auto">
          <a:xfrm>
            <a:off x="5805055" y="28193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803" name="Rectangle 99" descr="5%"/>
          <p:cNvSpPr>
            <a:spLocks noChangeArrowheads="1"/>
          </p:cNvSpPr>
          <p:nvPr/>
        </p:nvSpPr>
        <p:spPr bwMode="auto">
          <a:xfrm>
            <a:off x="5805055" y="31241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804" name="Rectangle 100" descr="5%"/>
          <p:cNvSpPr>
            <a:spLocks noChangeArrowheads="1"/>
          </p:cNvSpPr>
          <p:nvPr/>
        </p:nvSpPr>
        <p:spPr bwMode="auto">
          <a:xfrm>
            <a:off x="5805055" y="40385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805" name="Rectangle 101" descr="5%"/>
          <p:cNvSpPr>
            <a:spLocks noChangeArrowheads="1"/>
          </p:cNvSpPr>
          <p:nvPr/>
        </p:nvSpPr>
        <p:spPr bwMode="auto">
          <a:xfrm>
            <a:off x="5805055" y="43433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806" name="Rectangle 102" descr="5%"/>
          <p:cNvSpPr>
            <a:spLocks noChangeArrowheads="1"/>
          </p:cNvSpPr>
          <p:nvPr/>
        </p:nvSpPr>
        <p:spPr bwMode="auto">
          <a:xfrm>
            <a:off x="5805055" y="5257799"/>
            <a:ext cx="990600" cy="304800"/>
          </a:xfrm>
          <a:prstGeom prst="rect">
            <a:avLst/>
          </a:prstGeom>
          <a:solidFill>
            <a:srgbClr val="CCFFCC"/>
          </a:solidFill>
          <a:ln w="12700">
            <a:solidFill>
              <a:srgbClr val="009900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807" name="Rectangle 103" descr="5%"/>
          <p:cNvSpPr>
            <a:spLocks noChangeArrowheads="1"/>
          </p:cNvSpPr>
          <p:nvPr/>
        </p:nvSpPr>
        <p:spPr bwMode="auto">
          <a:xfrm>
            <a:off x="5805055" y="5562599"/>
            <a:ext cx="990600" cy="3048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>
            <a:solidFill>
              <a:schemeClr val="accent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>
              <a:solidFill>
                <a:srgbClr val="3568C7"/>
              </a:solidFill>
              <a:latin typeface="Optima" charset="0"/>
            </a:endParaRPr>
          </a:p>
        </p:txBody>
      </p:sp>
      <p:sp>
        <p:nvSpPr>
          <p:cNvPr id="74808" name="Text Box 106"/>
          <p:cNvSpPr txBox="1">
            <a:spLocks noChangeArrowheads="1"/>
          </p:cNvSpPr>
          <p:nvPr/>
        </p:nvSpPr>
        <p:spPr bwMode="auto">
          <a:xfrm>
            <a:off x="2445905" y="274320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9900"/>
                </a:solidFill>
                <a:latin typeface="Optima" charset="0"/>
              </a:rPr>
              <a:t>1</a:t>
            </a:r>
          </a:p>
        </p:txBody>
      </p:sp>
      <p:sp>
        <p:nvSpPr>
          <p:cNvPr id="74809" name="Text Box 107"/>
          <p:cNvSpPr txBox="1">
            <a:spLocks noChangeArrowheads="1"/>
          </p:cNvSpPr>
          <p:nvPr/>
        </p:nvSpPr>
        <p:spPr bwMode="auto">
          <a:xfrm>
            <a:off x="2436380" y="312420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Optima" charset="0"/>
              </a:rPr>
              <a:t>0</a:t>
            </a:r>
          </a:p>
        </p:txBody>
      </p:sp>
      <p:sp>
        <p:nvSpPr>
          <p:cNvPr id="74810" name="Text Box 108"/>
          <p:cNvSpPr txBox="1">
            <a:spLocks noChangeArrowheads="1"/>
          </p:cNvSpPr>
          <p:nvPr/>
        </p:nvSpPr>
        <p:spPr bwMode="auto">
          <a:xfrm>
            <a:off x="2452255" y="3392487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9900"/>
                </a:solidFill>
                <a:latin typeface="Optima" charset="0"/>
              </a:rPr>
              <a:t>1</a:t>
            </a:r>
          </a:p>
        </p:txBody>
      </p:sp>
      <p:sp>
        <p:nvSpPr>
          <p:cNvPr id="74811" name="Text Box 109"/>
          <p:cNvSpPr txBox="1">
            <a:spLocks noChangeArrowheads="1"/>
          </p:cNvSpPr>
          <p:nvPr/>
        </p:nvSpPr>
        <p:spPr bwMode="auto">
          <a:xfrm>
            <a:off x="1766455" y="2057400"/>
            <a:ext cx="6413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Optima" charset="0"/>
              </a:rPr>
              <a:t>Way</a:t>
            </a:r>
          </a:p>
        </p:txBody>
      </p:sp>
      <p:sp>
        <p:nvSpPr>
          <p:cNvPr id="74812" name="Text Box 110"/>
          <p:cNvSpPr txBox="1">
            <a:spLocks noChangeArrowheads="1"/>
          </p:cNvSpPr>
          <p:nvPr/>
        </p:nvSpPr>
        <p:spPr bwMode="auto">
          <a:xfrm>
            <a:off x="1995055" y="259080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Optima" charset="0"/>
              </a:rPr>
              <a:t>0</a:t>
            </a:r>
          </a:p>
        </p:txBody>
      </p:sp>
      <p:sp>
        <p:nvSpPr>
          <p:cNvPr id="74813" name="Text Box 111"/>
          <p:cNvSpPr txBox="1">
            <a:spLocks noChangeArrowheads="1"/>
          </p:cNvSpPr>
          <p:nvPr/>
        </p:nvSpPr>
        <p:spPr bwMode="auto">
          <a:xfrm>
            <a:off x="1995055" y="327660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000000"/>
                </a:solidFill>
                <a:latin typeface="Optima" charset="0"/>
              </a:rPr>
              <a:t>1</a:t>
            </a:r>
          </a:p>
        </p:txBody>
      </p:sp>
      <p:sp>
        <p:nvSpPr>
          <p:cNvPr id="74814" name="Rectangle 95"/>
          <p:cNvSpPr>
            <a:spLocks noChangeArrowheads="1"/>
          </p:cNvSpPr>
          <p:nvPr/>
        </p:nvSpPr>
        <p:spPr bwMode="auto">
          <a:xfrm>
            <a:off x="3158693" y="3168649"/>
            <a:ext cx="533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Optima" charset="0"/>
              </a:rPr>
              <a:t>011</a:t>
            </a:r>
          </a:p>
        </p:txBody>
      </p:sp>
      <p:sp>
        <p:nvSpPr>
          <p:cNvPr id="74815" name="Rectangle 84"/>
          <p:cNvSpPr>
            <a:spLocks noChangeArrowheads="1"/>
          </p:cNvSpPr>
          <p:nvPr/>
        </p:nvSpPr>
        <p:spPr bwMode="auto">
          <a:xfrm>
            <a:off x="8825344" y="1685131"/>
            <a:ext cx="2734275" cy="14779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One-word blocks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1800" i="1" dirty="0">
              <a:solidFill>
                <a:srgbClr val="C00000"/>
              </a:solidFill>
              <a:latin typeface="Calibri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 i="1" dirty="0">
                <a:solidFill>
                  <a:srgbClr val="C00000"/>
                </a:solidFill>
                <a:latin typeface="Calibri" charset="0"/>
              </a:rPr>
              <a:t>Two low order bits define the byte in the word (32-bit words)</a:t>
            </a:r>
          </a:p>
        </p:txBody>
      </p:sp>
      <p:sp>
        <p:nvSpPr>
          <p:cNvPr id="74816" name="Rounded Rectangle 92"/>
          <p:cNvSpPr>
            <a:spLocks noChangeArrowheads="1"/>
          </p:cNvSpPr>
          <p:nvPr/>
        </p:nvSpPr>
        <p:spPr bwMode="auto">
          <a:xfrm>
            <a:off x="5509535" y="3024187"/>
            <a:ext cx="2241550" cy="481012"/>
          </a:xfrm>
          <a:prstGeom prst="roundRect">
            <a:avLst>
              <a:gd name="adj" fmla="val 16667"/>
            </a:avLst>
          </a:prstGeom>
          <a:noFill/>
          <a:ln w="25400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74817" name="Rectangle 95"/>
          <p:cNvSpPr>
            <a:spLocks noChangeArrowheads="1"/>
          </p:cNvSpPr>
          <p:nvPr/>
        </p:nvSpPr>
        <p:spPr bwMode="auto">
          <a:xfrm>
            <a:off x="3169805" y="2555874"/>
            <a:ext cx="5334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1800">
                <a:solidFill>
                  <a:srgbClr val="3568C7"/>
                </a:solidFill>
                <a:latin typeface="Optima" charset="0"/>
              </a:rPr>
              <a:t>001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54F52F-84C0-FD42-B96D-D33AE5063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225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9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79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79385" grpId="0" animBg="1" autoUpdateAnimBg="0"/>
      <p:bldP spid="1679422" grpId="0" animBg="1" autoUpdateAnimBg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2"/>
          <p:cNvSpPr>
            <a:spLocks noGrp="1" noChangeArrowheads="1"/>
          </p:cNvSpPr>
          <p:nvPr>
            <p:ph type="title"/>
          </p:nvPr>
        </p:nvSpPr>
        <p:spPr>
          <a:xfrm>
            <a:off x="1097280" y="286606"/>
            <a:ext cx="10058400" cy="1034920"/>
          </a:xfrm>
        </p:spPr>
        <p:txBody>
          <a:bodyPr/>
          <a:lstStyle/>
          <a:p>
            <a:r>
              <a:rPr lang="en-US" altLang="en-US"/>
              <a:t>Example : Set-Associative Cache</a:t>
            </a:r>
          </a:p>
        </p:txBody>
      </p:sp>
      <p:sp>
        <p:nvSpPr>
          <p:cNvPr id="76802" name="Rectangle 7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altLang="en-US" dirty="0"/>
              <a:t>Consider the main memory word reference string 0   4   0   4   0   4   0   4</a:t>
            </a:r>
          </a:p>
          <a:p>
            <a:pPr lvl="1"/>
            <a:r>
              <a:rPr lang="en-US" altLang="en-US" dirty="0"/>
              <a:t>In binary, address </a:t>
            </a:r>
            <a:r>
              <a:rPr lang="en-US" altLang="en-US" b="1" dirty="0"/>
              <a:t>0 = </a:t>
            </a:r>
            <a:r>
              <a:rPr lang="en-US" altLang="en-US" b="1" dirty="0">
                <a:solidFill>
                  <a:srgbClr val="00B050"/>
                </a:solidFill>
              </a:rPr>
              <a:t>00</a:t>
            </a:r>
            <a:r>
              <a:rPr lang="en-US" altLang="en-US" b="1" dirty="0">
                <a:solidFill>
                  <a:srgbClr val="C00000"/>
                </a:solidFill>
              </a:rPr>
              <a:t>00 </a:t>
            </a:r>
            <a:r>
              <a:rPr lang="en-US" altLang="en-US" b="1" dirty="0">
                <a:solidFill>
                  <a:schemeClr val="tx1"/>
                </a:solidFill>
              </a:rPr>
              <a:t> and 4 = </a:t>
            </a:r>
            <a:r>
              <a:rPr lang="en-US" altLang="en-US" b="1" dirty="0">
                <a:solidFill>
                  <a:srgbClr val="00B050"/>
                </a:solidFill>
              </a:rPr>
              <a:t>01</a:t>
            </a:r>
            <a:r>
              <a:rPr lang="en-US" altLang="en-US" b="1" dirty="0">
                <a:solidFill>
                  <a:srgbClr val="C00000"/>
                </a:solidFill>
              </a:rPr>
              <a:t>00</a:t>
            </a:r>
            <a:endParaRPr lang="en-US" altLang="en-US" dirty="0">
              <a:solidFill>
                <a:srgbClr val="C00000"/>
              </a:solidFill>
            </a:endParaRPr>
          </a:p>
          <a:p>
            <a:pPr lvl="1"/>
            <a:endParaRPr lang="en-US" altLang="en-US" dirty="0"/>
          </a:p>
          <a:p>
            <a:endParaRPr lang="en-US" altLang="en-US" dirty="0"/>
          </a:p>
          <a:p>
            <a:pPr marL="448056" lvl="1" indent="0">
              <a:buNone/>
            </a:pPr>
            <a:r>
              <a:rPr lang="en-US" altLang="en-US" dirty="0"/>
              <a:t>              </a:t>
            </a:r>
          </a:p>
        </p:txBody>
      </p:sp>
      <p:sp>
        <p:nvSpPr>
          <p:cNvPr id="76803" name="Rectangle 3"/>
          <p:cNvSpPr>
            <a:spLocks noChangeArrowheads="1"/>
          </p:cNvSpPr>
          <p:nvPr/>
        </p:nvSpPr>
        <p:spPr bwMode="auto">
          <a:xfrm>
            <a:off x="2819400" y="3235236"/>
            <a:ext cx="9906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Optima" charset="0"/>
            </a:endParaRPr>
          </a:p>
        </p:txBody>
      </p:sp>
      <p:sp>
        <p:nvSpPr>
          <p:cNvPr id="76804" name="Line 4"/>
          <p:cNvSpPr>
            <a:spLocks noChangeShapeType="1"/>
          </p:cNvSpPr>
          <p:nvPr/>
        </p:nvSpPr>
        <p:spPr bwMode="auto">
          <a:xfrm>
            <a:off x="2819400" y="38448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05" name="Line 5"/>
          <p:cNvSpPr>
            <a:spLocks noChangeShapeType="1"/>
          </p:cNvSpPr>
          <p:nvPr/>
        </p:nvSpPr>
        <p:spPr bwMode="auto">
          <a:xfrm>
            <a:off x="2819400" y="35400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06" name="Line 6"/>
          <p:cNvSpPr>
            <a:spLocks noChangeShapeType="1"/>
          </p:cNvSpPr>
          <p:nvPr/>
        </p:nvSpPr>
        <p:spPr bwMode="auto">
          <a:xfrm>
            <a:off x="2819400" y="41496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07" name="Rectangle 7"/>
          <p:cNvSpPr>
            <a:spLocks noChangeArrowheads="1"/>
          </p:cNvSpPr>
          <p:nvPr/>
        </p:nvSpPr>
        <p:spPr bwMode="auto">
          <a:xfrm>
            <a:off x="4800600" y="3235236"/>
            <a:ext cx="9906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Optima" charset="0"/>
            </a:endParaRPr>
          </a:p>
        </p:txBody>
      </p:sp>
      <p:sp>
        <p:nvSpPr>
          <p:cNvPr id="76808" name="Line 8"/>
          <p:cNvSpPr>
            <a:spLocks noChangeShapeType="1"/>
          </p:cNvSpPr>
          <p:nvPr/>
        </p:nvSpPr>
        <p:spPr bwMode="auto">
          <a:xfrm>
            <a:off x="4800600" y="38448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09" name="Line 9"/>
          <p:cNvSpPr>
            <a:spLocks noChangeShapeType="1"/>
          </p:cNvSpPr>
          <p:nvPr/>
        </p:nvSpPr>
        <p:spPr bwMode="auto">
          <a:xfrm>
            <a:off x="4800600" y="35400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10" name="Line 10"/>
          <p:cNvSpPr>
            <a:spLocks noChangeShapeType="1"/>
          </p:cNvSpPr>
          <p:nvPr/>
        </p:nvSpPr>
        <p:spPr bwMode="auto">
          <a:xfrm>
            <a:off x="4800600" y="41496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11" name="Rectangle 11"/>
          <p:cNvSpPr>
            <a:spLocks noChangeArrowheads="1"/>
          </p:cNvSpPr>
          <p:nvPr/>
        </p:nvSpPr>
        <p:spPr bwMode="auto">
          <a:xfrm>
            <a:off x="6858000" y="3235236"/>
            <a:ext cx="9906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Optima" charset="0"/>
            </a:endParaRPr>
          </a:p>
        </p:txBody>
      </p:sp>
      <p:sp>
        <p:nvSpPr>
          <p:cNvPr id="76812" name="Line 12"/>
          <p:cNvSpPr>
            <a:spLocks noChangeShapeType="1"/>
          </p:cNvSpPr>
          <p:nvPr/>
        </p:nvSpPr>
        <p:spPr bwMode="auto">
          <a:xfrm>
            <a:off x="6858000" y="38448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13" name="Line 13"/>
          <p:cNvSpPr>
            <a:spLocks noChangeShapeType="1"/>
          </p:cNvSpPr>
          <p:nvPr/>
        </p:nvSpPr>
        <p:spPr bwMode="auto">
          <a:xfrm>
            <a:off x="6858000" y="35400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14" name="Line 14"/>
          <p:cNvSpPr>
            <a:spLocks noChangeShapeType="1"/>
          </p:cNvSpPr>
          <p:nvPr/>
        </p:nvSpPr>
        <p:spPr bwMode="auto">
          <a:xfrm>
            <a:off x="6858000" y="41496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15" name="Rectangle 15"/>
          <p:cNvSpPr>
            <a:spLocks noChangeArrowheads="1"/>
          </p:cNvSpPr>
          <p:nvPr/>
        </p:nvSpPr>
        <p:spPr bwMode="auto">
          <a:xfrm>
            <a:off x="8915400" y="3235236"/>
            <a:ext cx="9906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Optima" charset="0"/>
            </a:endParaRPr>
          </a:p>
        </p:txBody>
      </p:sp>
      <p:sp>
        <p:nvSpPr>
          <p:cNvPr id="76816" name="Line 16"/>
          <p:cNvSpPr>
            <a:spLocks noChangeShapeType="1"/>
          </p:cNvSpPr>
          <p:nvPr/>
        </p:nvSpPr>
        <p:spPr bwMode="auto">
          <a:xfrm>
            <a:off x="8915400" y="38448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17" name="Line 17"/>
          <p:cNvSpPr>
            <a:spLocks noChangeShapeType="1"/>
          </p:cNvSpPr>
          <p:nvPr/>
        </p:nvSpPr>
        <p:spPr bwMode="auto">
          <a:xfrm>
            <a:off x="8915400" y="35400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18" name="Line 18"/>
          <p:cNvSpPr>
            <a:spLocks noChangeShapeType="1"/>
          </p:cNvSpPr>
          <p:nvPr/>
        </p:nvSpPr>
        <p:spPr bwMode="auto">
          <a:xfrm>
            <a:off x="8915400" y="4149636"/>
            <a:ext cx="9906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19" name="Text Box 35"/>
          <p:cNvSpPr txBox="1">
            <a:spLocks noChangeArrowheads="1"/>
          </p:cNvSpPr>
          <p:nvPr/>
        </p:nvSpPr>
        <p:spPr bwMode="auto">
          <a:xfrm>
            <a:off x="2879725" y="281454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Optima" charset="0"/>
              </a:rPr>
              <a:t>0</a:t>
            </a:r>
          </a:p>
        </p:txBody>
      </p:sp>
      <p:sp>
        <p:nvSpPr>
          <p:cNvPr id="76820" name="Text Box 36"/>
          <p:cNvSpPr txBox="1">
            <a:spLocks noChangeArrowheads="1"/>
          </p:cNvSpPr>
          <p:nvPr/>
        </p:nvSpPr>
        <p:spPr bwMode="auto">
          <a:xfrm>
            <a:off x="4784725" y="281454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Optima" charset="0"/>
              </a:rPr>
              <a:t>4</a:t>
            </a:r>
          </a:p>
        </p:txBody>
      </p:sp>
      <p:sp>
        <p:nvSpPr>
          <p:cNvPr id="76821" name="Text Box 37"/>
          <p:cNvSpPr txBox="1">
            <a:spLocks noChangeArrowheads="1"/>
          </p:cNvSpPr>
          <p:nvPr/>
        </p:nvSpPr>
        <p:spPr bwMode="auto">
          <a:xfrm>
            <a:off x="6765925" y="281454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Optima" charset="0"/>
              </a:rPr>
              <a:t>0</a:t>
            </a:r>
          </a:p>
        </p:txBody>
      </p:sp>
      <p:sp>
        <p:nvSpPr>
          <p:cNvPr id="76822" name="Text Box 38"/>
          <p:cNvSpPr txBox="1">
            <a:spLocks noChangeArrowheads="1"/>
          </p:cNvSpPr>
          <p:nvPr/>
        </p:nvSpPr>
        <p:spPr bwMode="auto">
          <a:xfrm>
            <a:off x="8899525" y="2814549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b="1">
                <a:solidFill>
                  <a:schemeClr val="tx1"/>
                </a:solidFill>
                <a:latin typeface="Optima" charset="0"/>
              </a:rPr>
              <a:t>4</a:t>
            </a:r>
          </a:p>
        </p:txBody>
      </p:sp>
      <p:sp>
        <p:nvSpPr>
          <p:cNvPr id="76823" name="Rectangle 43"/>
          <p:cNvSpPr>
            <a:spLocks noChangeArrowheads="1"/>
          </p:cNvSpPr>
          <p:nvPr/>
        </p:nvSpPr>
        <p:spPr bwMode="auto">
          <a:xfrm>
            <a:off x="2286000" y="323523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Optima" charset="0"/>
            </a:endParaRPr>
          </a:p>
        </p:txBody>
      </p:sp>
      <p:sp>
        <p:nvSpPr>
          <p:cNvPr id="76824" name="Line 44"/>
          <p:cNvSpPr>
            <a:spLocks noChangeShapeType="1"/>
          </p:cNvSpPr>
          <p:nvPr/>
        </p:nvSpPr>
        <p:spPr bwMode="auto">
          <a:xfrm>
            <a:off x="2286000" y="38448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25" name="Line 45"/>
          <p:cNvSpPr>
            <a:spLocks noChangeShapeType="1"/>
          </p:cNvSpPr>
          <p:nvPr/>
        </p:nvSpPr>
        <p:spPr bwMode="auto">
          <a:xfrm>
            <a:off x="2286000" y="35400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26" name="Line 46"/>
          <p:cNvSpPr>
            <a:spLocks noChangeShapeType="1"/>
          </p:cNvSpPr>
          <p:nvPr/>
        </p:nvSpPr>
        <p:spPr bwMode="auto">
          <a:xfrm>
            <a:off x="2286000" y="41496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27" name="Rectangle 47"/>
          <p:cNvSpPr>
            <a:spLocks noChangeArrowheads="1"/>
          </p:cNvSpPr>
          <p:nvPr/>
        </p:nvSpPr>
        <p:spPr bwMode="auto">
          <a:xfrm>
            <a:off x="4267200" y="323523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Optima" charset="0"/>
            </a:endParaRPr>
          </a:p>
        </p:txBody>
      </p:sp>
      <p:sp>
        <p:nvSpPr>
          <p:cNvPr id="76828" name="Line 48"/>
          <p:cNvSpPr>
            <a:spLocks noChangeShapeType="1"/>
          </p:cNvSpPr>
          <p:nvPr/>
        </p:nvSpPr>
        <p:spPr bwMode="auto">
          <a:xfrm>
            <a:off x="4267200" y="38448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29" name="Line 49"/>
          <p:cNvSpPr>
            <a:spLocks noChangeShapeType="1"/>
          </p:cNvSpPr>
          <p:nvPr/>
        </p:nvSpPr>
        <p:spPr bwMode="auto">
          <a:xfrm>
            <a:off x="4267200" y="35400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30" name="Line 50"/>
          <p:cNvSpPr>
            <a:spLocks noChangeShapeType="1"/>
          </p:cNvSpPr>
          <p:nvPr/>
        </p:nvSpPr>
        <p:spPr bwMode="auto">
          <a:xfrm>
            <a:off x="4267200" y="41496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31" name="Rectangle 51"/>
          <p:cNvSpPr>
            <a:spLocks noChangeArrowheads="1"/>
          </p:cNvSpPr>
          <p:nvPr/>
        </p:nvSpPr>
        <p:spPr bwMode="auto">
          <a:xfrm>
            <a:off x="6324600" y="323523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Optima" charset="0"/>
            </a:endParaRPr>
          </a:p>
        </p:txBody>
      </p:sp>
      <p:sp>
        <p:nvSpPr>
          <p:cNvPr id="76832" name="Line 52"/>
          <p:cNvSpPr>
            <a:spLocks noChangeShapeType="1"/>
          </p:cNvSpPr>
          <p:nvPr/>
        </p:nvSpPr>
        <p:spPr bwMode="auto">
          <a:xfrm>
            <a:off x="6324600" y="38448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33" name="Line 53"/>
          <p:cNvSpPr>
            <a:spLocks noChangeShapeType="1"/>
          </p:cNvSpPr>
          <p:nvPr/>
        </p:nvSpPr>
        <p:spPr bwMode="auto">
          <a:xfrm>
            <a:off x="6324600" y="35400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34" name="Line 54"/>
          <p:cNvSpPr>
            <a:spLocks noChangeShapeType="1"/>
          </p:cNvSpPr>
          <p:nvPr/>
        </p:nvSpPr>
        <p:spPr bwMode="auto">
          <a:xfrm>
            <a:off x="6324600" y="41496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35" name="Rectangle 55"/>
          <p:cNvSpPr>
            <a:spLocks noChangeArrowheads="1"/>
          </p:cNvSpPr>
          <p:nvPr/>
        </p:nvSpPr>
        <p:spPr bwMode="auto">
          <a:xfrm>
            <a:off x="8382000" y="3235236"/>
            <a:ext cx="533400" cy="1219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Optima" charset="0"/>
            </a:endParaRPr>
          </a:p>
        </p:txBody>
      </p:sp>
      <p:sp>
        <p:nvSpPr>
          <p:cNvPr id="76836" name="Line 56"/>
          <p:cNvSpPr>
            <a:spLocks noChangeShapeType="1"/>
          </p:cNvSpPr>
          <p:nvPr/>
        </p:nvSpPr>
        <p:spPr bwMode="auto">
          <a:xfrm>
            <a:off x="8382000" y="38448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37" name="Line 57"/>
          <p:cNvSpPr>
            <a:spLocks noChangeShapeType="1"/>
          </p:cNvSpPr>
          <p:nvPr/>
        </p:nvSpPr>
        <p:spPr bwMode="auto">
          <a:xfrm>
            <a:off x="8382000" y="35400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6838" name="Line 58"/>
          <p:cNvSpPr>
            <a:spLocks noChangeShapeType="1"/>
          </p:cNvSpPr>
          <p:nvPr/>
        </p:nvSpPr>
        <p:spPr bwMode="auto">
          <a:xfrm>
            <a:off x="8382000" y="4149636"/>
            <a:ext cx="533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683532" name="Text Box 76"/>
          <p:cNvSpPr txBox="1">
            <a:spLocks noChangeArrowheads="1"/>
          </p:cNvSpPr>
          <p:nvPr/>
        </p:nvSpPr>
        <p:spPr bwMode="auto">
          <a:xfrm>
            <a:off x="3124201" y="277803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Optima" charset="0"/>
              </a:rPr>
              <a:t>miss</a:t>
            </a:r>
          </a:p>
        </p:txBody>
      </p:sp>
      <p:sp>
        <p:nvSpPr>
          <p:cNvPr id="1683533" name="Text Box 77"/>
          <p:cNvSpPr txBox="1">
            <a:spLocks noChangeArrowheads="1"/>
          </p:cNvSpPr>
          <p:nvPr/>
        </p:nvSpPr>
        <p:spPr bwMode="auto">
          <a:xfrm>
            <a:off x="5029201" y="2778036"/>
            <a:ext cx="6207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Optima" charset="0"/>
              </a:rPr>
              <a:t>miss</a:t>
            </a:r>
          </a:p>
        </p:txBody>
      </p:sp>
      <p:sp>
        <p:nvSpPr>
          <p:cNvPr id="1683534" name="Text Box 78"/>
          <p:cNvSpPr txBox="1">
            <a:spLocks noChangeArrowheads="1"/>
          </p:cNvSpPr>
          <p:nvPr/>
        </p:nvSpPr>
        <p:spPr bwMode="auto">
          <a:xfrm>
            <a:off x="7010401" y="2778036"/>
            <a:ext cx="441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Optima" charset="0"/>
              </a:rPr>
              <a:t>hit</a:t>
            </a:r>
          </a:p>
        </p:txBody>
      </p:sp>
      <p:sp>
        <p:nvSpPr>
          <p:cNvPr id="1683535" name="Text Box 79"/>
          <p:cNvSpPr txBox="1">
            <a:spLocks noChangeArrowheads="1"/>
          </p:cNvSpPr>
          <p:nvPr/>
        </p:nvSpPr>
        <p:spPr bwMode="auto">
          <a:xfrm>
            <a:off x="9144001" y="2778036"/>
            <a:ext cx="4413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rgbClr val="FF0000"/>
                </a:solidFill>
                <a:latin typeface="Optima" charset="0"/>
              </a:rPr>
              <a:t>hit</a:t>
            </a:r>
          </a:p>
        </p:txBody>
      </p:sp>
      <p:sp>
        <p:nvSpPr>
          <p:cNvPr id="1683540" name="Text Box 84"/>
          <p:cNvSpPr txBox="1">
            <a:spLocks noChangeArrowheads="1"/>
          </p:cNvSpPr>
          <p:nvPr/>
        </p:nvSpPr>
        <p:spPr bwMode="auto">
          <a:xfrm>
            <a:off x="2286000" y="3235236"/>
            <a:ext cx="14668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Optima" charset="0"/>
              </a:rPr>
              <a:t>00    Mem(0)</a:t>
            </a:r>
          </a:p>
        </p:txBody>
      </p:sp>
      <p:sp>
        <p:nvSpPr>
          <p:cNvPr id="1683541" name="Text Box 85"/>
          <p:cNvSpPr txBox="1">
            <a:spLocks noChangeArrowheads="1"/>
          </p:cNvSpPr>
          <p:nvPr/>
        </p:nvSpPr>
        <p:spPr bwMode="auto">
          <a:xfrm>
            <a:off x="4267200" y="3235236"/>
            <a:ext cx="14668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Optima" charset="0"/>
              </a:rPr>
              <a:t>00    Mem(0)</a:t>
            </a:r>
          </a:p>
        </p:txBody>
      </p:sp>
      <p:sp>
        <p:nvSpPr>
          <p:cNvPr id="76845" name="Line 128"/>
          <p:cNvSpPr>
            <a:spLocks noChangeShapeType="1"/>
          </p:cNvSpPr>
          <p:nvPr/>
        </p:nvSpPr>
        <p:spPr bwMode="auto">
          <a:xfrm>
            <a:off x="1981200" y="3844836"/>
            <a:ext cx="1828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46" name="Line 129"/>
          <p:cNvSpPr>
            <a:spLocks noChangeShapeType="1"/>
          </p:cNvSpPr>
          <p:nvPr/>
        </p:nvSpPr>
        <p:spPr bwMode="auto">
          <a:xfrm>
            <a:off x="3962400" y="3844836"/>
            <a:ext cx="1828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47" name="Line 130"/>
          <p:cNvSpPr>
            <a:spLocks noChangeShapeType="1"/>
          </p:cNvSpPr>
          <p:nvPr/>
        </p:nvSpPr>
        <p:spPr bwMode="auto">
          <a:xfrm>
            <a:off x="6019800" y="3844836"/>
            <a:ext cx="1828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6848" name="Line 131"/>
          <p:cNvSpPr>
            <a:spLocks noChangeShapeType="1"/>
          </p:cNvSpPr>
          <p:nvPr/>
        </p:nvSpPr>
        <p:spPr bwMode="auto">
          <a:xfrm>
            <a:off x="8077200" y="3844836"/>
            <a:ext cx="18288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683592" name="Text Box 136"/>
          <p:cNvSpPr txBox="1">
            <a:spLocks noChangeArrowheads="1"/>
          </p:cNvSpPr>
          <p:nvPr/>
        </p:nvSpPr>
        <p:spPr bwMode="auto">
          <a:xfrm>
            <a:off x="4267200" y="3859124"/>
            <a:ext cx="14670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Optima" charset="0"/>
              </a:rPr>
              <a:t>01    Mem(4)</a:t>
            </a:r>
          </a:p>
        </p:txBody>
      </p:sp>
      <p:sp>
        <p:nvSpPr>
          <p:cNvPr id="1683593" name="Text Box 137"/>
          <p:cNvSpPr txBox="1">
            <a:spLocks noChangeArrowheads="1"/>
          </p:cNvSpPr>
          <p:nvPr/>
        </p:nvSpPr>
        <p:spPr bwMode="auto">
          <a:xfrm>
            <a:off x="6318250" y="3859124"/>
            <a:ext cx="14670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Optima" charset="0"/>
              </a:rPr>
              <a:t>01    Mem(4)</a:t>
            </a:r>
          </a:p>
        </p:txBody>
      </p:sp>
      <p:sp>
        <p:nvSpPr>
          <p:cNvPr id="1683594" name="Text Box 138"/>
          <p:cNvSpPr txBox="1">
            <a:spLocks noChangeArrowheads="1"/>
          </p:cNvSpPr>
          <p:nvPr/>
        </p:nvSpPr>
        <p:spPr bwMode="auto">
          <a:xfrm>
            <a:off x="6318250" y="3235236"/>
            <a:ext cx="14668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Optima" charset="0"/>
              </a:rPr>
              <a:t>00    Mem(0)</a:t>
            </a:r>
          </a:p>
        </p:txBody>
      </p:sp>
      <p:sp>
        <p:nvSpPr>
          <p:cNvPr id="1683595" name="Text Box 139"/>
          <p:cNvSpPr txBox="1">
            <a:spLocks noChangeArrowheads="1"/>
          </p:cNvSpPr>
          <p:nvPr/>
        </p:nvSpPr>
        <p:spPr bwMode="auto">
          <a:xfrm>
            <a:off x="8375650" y="3235236"/>
            <a:ext cx="14668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>
                <a:solidFill>
                  <a:schemeClr val="tx1"/>
                </a:solidFill>
                <a:latin typeface="Optima" charset="0"/>
              </a:rPr>
              <a:t>00    Mem(0)</a:t>
            </a:r>
          </a:p>
        </p:txBody>
      </p:sp>
      <p:sp>
        <p:nvSpPr>
          <p:cNvPr id="1683596" name="Text Box 140"/>
          <p:cNvSpPr txBox="1">
            <a:spLocks noChangeArrowheads="1"/>
          </p:cNvSpPr>
          <p:nvPr/>
        </p:nvSpPr>
        <p:spPr bwMode="auto">
          <a:xfrm>
            <a:off x="8382000" y="3859124"/>
            <a:ext cx="14670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800" dirty="0">
                <a:solidFill>
                  <a:schemeClr val="tx1"/>
                </a:solidFill>
                <a:latin typeface="Optima" charset="0"/>
              </a:rPr>
              <a:t>01    Mem(4)</a:t>
            </a:r>
          </a:p>
        </p:txBody>
      </p:sp>
      <p:sp>
        <p:nvSpPr>
          <p:cNvPr id="1683605" name="Rectangle 149"/>
          <p:cNvSpPr>
            <a:spLocks noChangeArrowheads="1"/>
          </p:cNvSpPr>
          <p:nvPr/>
        </p:nvSpPr>
        <p:spPr bwMode="auto">
          <a:xfrm>
            <a:off x="3124200" y="4724400"/>
            <a:ext cx="6019800" cy="10668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lIns="63500" tIns="25400" rIns="63500" bIns="25400">
            <a:spAutoFit/>
          </a:bodyPr>
          <a:lstStyle>
            <a:lvl1pPr marL="287338" indent="-287338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2000" i="1">
                <a:solidFill>
                  <a:srgbClr val="C00000"/>
                </a:solidFill>
                <a:latin typeface="Calibri" charset="0"/>
              </a:rPr>
              <a:t>     solves cache thrashing in direct mapped caches</a:t>
            </a:r>
          </a:p>
          <a:p>
            <a:pPr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2000" i="1">
                <a:solidFill>
                  <a:srgbClr val="C00000"/>
                </a:solidFill>
                <a:latin typeface="Calibri" charset="0"/>
              </a:rPr>
              <a:t>     two memory locations that map into the same cache set can now co-exist</a:t>
            </a:r>
          </a:p>
        </p:txBody>
      </p:sp>
      <p:sp>
        <p:nvSpPr>
          <p:cNvPr id="1683606" name="Rectangle 150"/>
          <p:cNvSpPr>
            <a:spLocks noChangeArrowheads="1"/>
          </p:cNvSpPr>
          <p:nvPr/>
        </p:nvSpPr>
        <p:spPr bwMode="auto">
          <a:xfrm>
            <a:off x="672737" y="5973674"/>
            <a:ext cx="3429000" cy="3556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lIns="63500" tIns="25400" rIns="63500" bIns="25400">
            <a:spAutoFit/>
          </a:bodyPr>
          <a:lstStyle>
            <a:lvl1pPr marL="284163" indent="-246063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2000" i="1" dirty="0">
                <a:solidFill>
                  <a:srgbClr val="C00000"/>
                </a:solidFill>
                <a:latin typeface="Calibri" charset="0"/>
              </a:rPr>
              <a:t>8 requests, 2 misses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FD3A451-49E3-434D-ADC9-74AA5232C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58</a:t>
            </a:fld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4F4E283-BA29-C545-A3B1-72B3A7AC31BE}"/>
              </a:ext>
            </a:extLst>
          </p:cNvPr>
          <p:cNvSpPr txBox="1"/>
          <p:nvPr/>
        </p:nvSpPr>
        <p:spPr>
          <a:xfrm>
            <a:off x="1339925" y="3181261"/>
            <a:ext cx="4443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01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00</a:t>
            </a:r>
          </a:p>
          <a:p>
            <a:r>
              <a:rPr lang="en-US" sz="2000" b="1" dirty="0">
                <a:latin typeface="Calibri" charset="0"/>
                <a:ea typeface="Calibri" charset="0"/>
                <a:cs typeface="Calibri" charset="0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15552633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3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3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3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3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3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83532" grpId="0" autoUpdateAnimBg="0"/>
      <p:bldP spid="1683533" grpId="0" autoUpdateAnimBg="0"/>
      <p:bldP spid="1683534" grpId="0" autoUpdateAnimBg="0"/>
      <p:bldP spid="1683535" grpId="0"/>
      <p:bldP spid="1683540" grpId="0" autoUpdateAnimBg="0"/>
      <p:bldP spid="1683541" grpId="0"/>
      <p:bldP spid="1683592" grpId="0"/>
      <p:bldP spid="1683593" grpId="0"/>
      <p:bldP spid="1683594" grpId="0"/>
      <p:bldP spid="1683595" grpId="0"/>
      <p:bldP spid="1683596" grpId="0"/>
      <p:bldP spid="1683605" grpId="0" animBg="1"/>
      <p:bldP spid="1683606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601234" y="229396"/>
            <a:ext cx="6143625" cy="639762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3200" dirty="0">
                <a:cs typeface="Optima" charset="0"/>
              </a:rPr>
              <a:t>Four-Way Set Associative Cache</a:t>
            </a:r>
          </a:p>
        </p:txBody>
      </p:sp>
      <p:sp>
        <p:nvSpPr>
          <p:cNvPr id="78850" name="Rectangle 3"/>
          <p:cNvSpPr>
            <a:spLocks noGrp="1" noChangeArrowheads="1"/>
          </p:cNvSpPr>
          <p:nvPr>
            <p:ph idx="4294967295"/>
          </p:nvPr>
        </p:nvSpPr>
        <p:spPr>
          <a:xfrm>
            <a:off x="8443486" y="1568086"/>
            <a:ext cx="3355975" cy="403225"/>
          </a:xfrm>
          <a:solidFill>
            <a:schemeClr val="accent5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algn="ctr" eaLnBrk="1" hangingPunct="1">
              <a:buFont typeface="Times" charset="0"/>
              <a:buNone/>
            </a:pPr>
            <a:r>
              <a:rPr lang="en-US" altLang="en-US" sz="2000" i="1" dirty="0">
                <a:solidFill>
                  <a:srgbClr val="C00000"/>
                </a:solidFill>
                <a:latin typeface="+mj-lt"/>
                <a:cs typeface="Optima" charset="0"/>
              </a:rPr>
              <a:t>2</a:t>
            </a:r>
            <a:r>
              <a:rPr lang="en-US" altLang="en-US" sz="2000" i="1" baseline="30000" dirty="0">
                <a:solidFill>
                  <a:srgbClr val="C00000"/>
                </a:solidFill>
                <a:latin typeface="+mj-lt"/>
                <a:cs typeface="Optima" charset="0"/>
              </a:rPr>
              <a:t>8</a:t>
            </a:r>
            <a:r>
              <a:rPr lang="en-US" altLang="en-US" sz="2000" i="1" dirty="0">
                <a:solidFill>
                  <a:srgbClr val="C00000"/>
                </a:solidFill>
                <a:latin typeface="+mj-lt"/>
                <a:cs typeface="Optima" charset="0"/>
              </a:rPr>
              <a:t> sets, each with </a:t>
            </a:r>
            <a:r>
              <a:rPr lang="en-US" altLang="en-US" sz="2000" i="1">
                <a:solidFill>
                  <a:srgbClr val="C00000"/>
                </a:solidFill>
                <a:latin typeface="+mj-lt"/>
                <a:cs typeface="Optima" charset="0"/>
              </a:rPr>
              <a:t>four ways</a:t>
            </a:r>
            <a:endParaRPr lang="en-US" altLang="en-US" sz="2000" i="1" dirty="0">
              <a:solidFill>
                <a:srgbClr val="C00000"/>
              </a:solidFill>
              <a:latin typeface="+mj-lt"/>
              <a:cs typeface="Optima" charset="0"/>
            </a:endParaRPr>
          </a:p>
        </p:txBody>
      </p:sp>
      <p:grpSp>
        <p:nvGrpSpPr>
          <p:cNvPr id="78851" name="Group 249"/>
          <p:cNvGrpSpPr>
            <a:grpSpLocks/>
          </p:cNvGrpSpPr>
          <p:nvPr/>
        </p:nvGrpSpPr>
        <p:grpSpPr bwMode="auto">
          <a:xfrm>
            <a:off x="4979560" y="1066801"/>
            <a:ext cx="2835275" cy="498475"/>
            <a:chOff x="2072" y="896"/>
            <a:chExt cx="1786" cy="314"/>
          </a:xfrm>
        </p:grpSpPr>
        <p:sp>
          <p:nvSpPr>
            <p:cNvPr id="79033" name="Line 44"/>
            <p:cNvSpPr>
              <a:spLocks noChangeShapeType="1"/>
            </p:cNvSpPr>
            <p:nvPr/>
          </p:nvSpPr>
          <p:spPr bwMode="auto">
            <a:xfrm flipV="1">
              <a:off x="3026" y="1061"/>
              <a:ext cx="3" cy="149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034" name="Line 45"/>
            <p:cNvSpPr>
              <a:spLocks noChangeShapeType="1"/>
            </p:cNvSpPr>
            <p:nvPr/>
          </p:nvSpPr>
          <p:spPr bwMode="auto">
            <a:xfrm flipV="1">
              <a:off x="3570" y="1051"/>
              <a:ext cx="1" cy="145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035" name="Freeform 46"/>
            <p:cNvSpPr>
              <a:spLocks/>
            </p:cNvSpPr>
            <p:nvPr/>
          </p:nvSpPr>
          <p:spPr bwMode="auto">
            <a:xfrm>
              <a:off x="2158" y="1059"/>
              <a:ext cx="1570" cy="151"/>
            </a:xfrm>
            <a:custGeom>
              <a:avLst/>
              <a:gdLst>
                <a:gd name="T0" fmla="*/ 0 w 1570"/>
                <a:gd name="T1" fmla="*/ 149 h 151"/>
                <a:gd name="T2" fmla="*/ 3 w 1570"/>
                <a:gd name="T3" fmla="*/ 0 h 151"/>
                <a:gd name="T4" fmla="*/ 1570 w 1570"/>
                <a:gd name="T5" fmla="*/ 0 h 151"/>
                <a:gd name="T6" fmla="*/ 1570 w 1570"/>
                <a:gd name="T7" fmla="*/ 151 h 151"/>
                <a:gd name="T8" fmla="*/ 3 w 1570"/>
                <a:gd name="T9" fmla="*/ 151 h 151"/>
                <a:gd name="T10" fmla="*/ 3 w 1570"/>
                <a:gd name="T11" fmla="*/ 151 h 15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570"/>
                <a:gd name="T19" fmla="*/ 0 h 151"/>
                <a:gd name="T20" fmla="*/ 1570 w 1570"/>
                <a:gd name="T21" fmla="*/ 151 h 15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570" h="151">
                  <a:moveTo>
                    <a:pt x="0" y="149"/>
                  </a:moveTo>
                  <a:lnTo>
                    <a:pt x="3" y="0"/>
                  </a:lnTo>
                  <a:lnTo>
                    <a:pt x="1570" y="0"/>
                  </a:lnTo>
                  <a:lnTo>
                    <a:pt x="1570" y="151"/>
                  </a:lnTo>
                  <a:lnTo>
                    <a:pt x="3" y="151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036" name="Text Box 47"/>
            <p:cNvSpPr txBox="1">
              <a:spLocks noChangeArrowheads="1"/>
            </p:cNvSpPr>
            <p:nvPr/>
          </p:nvSpPr>
          <p:spPr bwMode="auto">
            <a:xfrm>
              <a:off x="2072" y="896"/>
              <a:ext cx="1786" cy="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000">
                  <a:solidFill>
                    <a:schemeClr val="tx1"/>
                  </a:solidFill>
                </a:rPr>
                <a:t>31 30       . . .        13 12  11     . . .        2  1  0</a:t>
              </a:r>
            </a:p>
          </p:txBody>
        </p:sp>
      </p:grpSp>
      <p:sp>
        <p:nvSpPr>
          <p:cNvPr id="78852" name="Text Box 48"/>
          <p:cNvSpPr txBox="1">
            <a:spLocks noChangeArrowheads="1"/>
          </p:cNvSpPr>
          <p:nvPr/>
        </p:nvSpPr>
        <p:spPr bwMode="auto">
          <a:xfrm>
            <a:off x="7786260" y="990600"/>
            <a:ext cx="14192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dirty="0">
                <a:solidFill>
                  <a:schemeClr val="tx1"/>
                </a:solidFill>
              </a:rPr>
              <a:t>Word offset</a:t>
            </a:r>
          </a:p>
        </p:txBody>
      </p:sp>
      <p:sp>
        <p:nvSpPr>
          <p:cNvPr id="78853" name="Line 49"/>
          <p:cNvSpPr>
            <a:spLocks noChangeShapeType="1"/>
          </p:cNvSpPr>
          <p:nvPr/>
        </p:nvSpPr>
        <p:spPr bwMode="auto">
          <a:xfrm flipH="1">
            <a:off x="7510034" y="1143000"/>
            <a:ext cx="30480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78854" name="Group 162"/>
          <p:cNvGrpSpPr>
            <a:grpSpLocks/>
          </p:cNvGrpSpPr>
          <p:nvPr/>
        </p:nvGrpSpPr>
        <p:grpSpPr bwMode="auto">
          <a:xfrm>
            <a:off x="8167259" y="2208214"/>
            <a:ext cx="2057400" cy="2135187"/>
            <a:chOff x="4128" y="1632"/>
            <a:chExt cx="1296" cy="1345"/>
          </a:xfrm>
        </p:grpSpPr>
        <p:sp>
          <p:nvSpPr>
            <p:cNvPr id="79015" name="Freeform 62"/>
            <p:cNvSpPr>
              <a:spLocks/>
            </p:cNvSpPr>
            <p:nvPr/>
          </p:nvSpPr>
          <p:spPr bwMode="auto">
            <a:xfrm>
              <a:off x="4405" y="1829"/>
              <a:ext cx="1019" cy="1103"/>
            </a:xfrm>
            <a:custGeom>
              <a:avLst/>
              <a:gdLst>
                <a:gd name="T0" fmla="*/ 1 w 1608"/>
                <a:gd name="T1" fmla="*/ 1101 h 1103"/>
                <a:gd name="T2" fmla="*/ 1 w 1608"/>
                <a:gd name="T3" fmla="*/ 0 h 1103"/>
                <a:gd name="T4" fmla="*/ 0 w 1608"/>
                <a:gd name="T5" fmla="*/ 0 h 1103"/>
                <a:gd name="T6" fmla="*/ 0 w 1608"/>
                <a:gd name="T7" fmla="*/ 1103 h 1103"/>
                <a:gd name="T8" fmla="*/ 1 w 1608"/>
                <a:gd name="T9" fmla="*/ 1103 h 1103"/>
                <a:gd name="T10" fmla="*/ 1 w 1608"/>
                <a:gd name="T11" fmla="*/ 1103 h 110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3"/>
                <a:gd name="T20" fmla="*/ 1608 w 1608"/>
                <a:gd name="T21" fmla="*/ 1103 h 110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3">
                  <a:moveTo>
                    <a:pt x="1608" y="1101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3"/>
                  </a:lnTo>
                  <a:lnTo>
                    <a:pt x="1608" y="1103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79016" name="Group 63"/>
            <p:cNvGrpSpPr>
              <a:grpSpLocks/>
            </p:cNvGrpSpPr>
            <p:nvPr/>
          </p:nvGrpSpPr>
          <p:grpSpPr bwMode="auto">
            <a:xfrm>
              <a:off x="4405" y="1925"/>
              <a:ext cx="1019" cy="894"/>
              <a:chOff x="2208" y="1920"/>
              <a:chExt cx="2130" cy="894"/>
            </a:xfrm>
          </p:grpSpPr>
          <p:sp>
            <p:nvSpPr>
              <p:cNvPr id="79023" name="Freeform 64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92880388 w 1608"/>
                  <a:gd name="T1" fmla="*/ 110 h 110"/>
                  <a:gd name="T2" fmla="*/ 92880388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92880388 w 1608"/>
                  <a:gd name="T9" fmla="*/ 110 h 110"/>
                  <a:gd name="T10" fmla="*/ 92880388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  <a:close/>
                  </a:path>
                </a:pathLst>
              </a:custGeom>
              <a:solidFill>
                <a:srgbClr val="FFFF00"/>
              </a:solidFill>
              <a:ln w="9525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24" name="Freeform 65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92880388 w 1608"/>
                  <a:gd name="T1" fmla="*/ 110 h 110"/>
                  <a:gd name="T2" fmla="*/ 92880388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92880388 w 1608"/>
                  <a:gd name="T9" fmla="*/ 110 h 110"/>
                  <a:gd name="T10" fmla="*/ 92880388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</a:path>
                </a:pathLst>
              </a:cu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25" name="Line 66"/>
              <p:cNvSpPr>
                <a:spLocks noChangeShapeType="1"/>
              </p:cNvSpPr>
              <p:nvPr/>
            </p:nvSpPr>
            <p:spPr bwMode="auto">
              <a:xfrm flipH="1">
                <a:off x="2208" y="1920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26" name="Line 67"/>
              <p:cNvSpPr>
                <a:spLocks noChangeShapeType="1"/>
              </p:cNvSpPr>
              <p:nvPr/>
            </p:nvSpPr>
            <p:spPr bwMode="auto">
              <a:xfrm flipH="1">
                <a:off x="2208" y="2044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27" name="Line 68"/>
              <p:cNvSpPr>
                <a:spLocks noChangeShapeType="1"/>
              </p:cNvSpPr>
              <p:nvPr/>
            </p:nvSpPr>
            <p:spPr bwMode="auto">
              <a:xfrm flipH="1">
                <a:off x="2208" y="2154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28" name="Line 69"/>
              <p:cNvSpPr>
                <a:spLocks noChangeShapeType="1"/>
              </p:cNvSpPr>
              <p:nvPr/>
            </p:nvSpPr>
            <p:spPr bwMode="auto">
              <a:xfrm flipH="1">
                <a:off x="2208" y="237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29" name="Line 70"/>
              <p:cNvSpPr>
                <a:spLocks noChangeShapeType="1"/>
              </p:cNvSpPr>
              <p:nvPr/>
            </p:nvSpPr>
            <p:spPr bwMode="auto">
              <a:xfrm flipH="1">
                <a:off x="2208" y="248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30" name="Line 71"/>
              <p:cNvSpPr>
                <a:spLocks noChangeShapeType="1"/>
              </p:cNvSpPr>
              <p:nvPr/>
            </p:nvSpPr>
            <p:spPr bwMode="auto">
              <a:xfrm flipH="1">
                <a:off x="2208" y="259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31" name="Line 72"/>
              <p:cNvSpPr>
                <a:spLocks noChangeShapeType="1"/>
              </p:cNvSpPr>
              <p:nvPr/>
            </p:nvSpPr>
            <p:spPr bwMode="auto">
              <a:xfrm flipH="1">
                <a:off x="2208" y="270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32" name="Line 73"/>
              <p:cNvSpPr>
                <a:spLocks noChangeShapeType="1"/>
              </p:cNvSpPr>
              <p:nvPr/>
            </p:nvSpPr>
            <p:spPr bwMode="auto">
              <a:xfrm flipH="1">
                <a:off x="2208" y="281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79017" name="Line 74"/>
            <p:cNvSpPr>
              <a:spLocks noChangeShapeType="1"/>
            </p:cNvSpPr>
            <p:nvPr/>
          </p:nvSpPr>
          <p:spPr bwMode="auto">
            <a:xfrm>
              <a:off x="4480" y="1835"/>
              <a:ext cx="4" cy="110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018" name="Line 75"/>
            <p:cNvSpPr>
              <a:spLocks noChangeShapeType="1"/>
            </p:cNvSpPr>
            <p:nvPr/>
          </p:nvSpPr>
          <p:spPr bwMode="auto">
            <a:xfrm>
              <a:off x="4876" y="1824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019" name="Text Box 76"/>
            <p:cNvSpPr txBox="1">
              <a:spLocks noChangeArrowheads="1"/>
            </p:cNvSpPr>
            <p:nvPr/>
          </p:nvSpPr>
          <p:spPr bwMode="auto">
            <a:xfrm>
              <a:off x="4993" y="1637"/>
              <a:ext cx="3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79020" name="Text Box 78"/>
            <p:cNvSpPr txBox="1">
              <a:spLocks noChangeArrowheads="1"/>
            </p:cNvSpPr>
            <p:nvPr/>
          </p:nvSpPr>
          <p:spPr bwMode="auto">
            <a:xfrm>
              <a:off x="4512" y="1632"/>
              <a:ext cx="30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Tag</a:t>
              </a:r>
            </a:p>
          </p:txBody>
        </p:sp>
        <p:sp>
          <p:nvSpPr>
            <p:cNvPr id="79021" name="Text Box 79"/>
            <p:cNvSpPr txBox="1">
              <a:spLocks noChangeArrowheads="1"/>
            </p:cNvSpPr>
            <p:nvPr/>
          </p:nvSpPr>
          <p:spPr bwMode="auto">
            <a:xfrm>
              <a:off x="4368" y="1632"/>
              <a:ext cx="19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V</a:t>
              </a:r>
            </a:p>
          </p:txBody>
        </p:sp>
        <p:sp>
          <p:nvSpPr>
            <p:cNvPr id="79022" name="Text Box 80"/>
            <p:cNvSpPr txBox="1">
              <a:spLocks noChangeArrowheads="1"/>
            </p:cNvSpPr>
            <p:nvPr/>
          </p:nvSpPr>
          <p:spPr bwMode="auto">
            <a:xfrm>
              <a:off x="4128" y="1776"/>
              <a:ext cx="302" cy="1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0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1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2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 253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 254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 255</a:t>
              </a:r>
            </a:p>
          </p:txBody>
        </p:sp>
      </p:grpSp>
      <p:grpSp>
        <p:nvGrpSpPr>
          <p:cNvPr id="78855" name="Group 163"/>
          <p:cNvGrpSpPr>
            <a:grpSpLocks/>
          </p:cNvGrpSpPr>
          <p:nvPr/>
        </p:nvGrpSpPr>
        <p:grpSpPr bwMode="auto">
          <a:xfrm>
            <a:off x="6186059" y="2208214"/>
            <a:ext cx="2057400" cy="2135187"/>
            <a:chOff x="4128" y="1632"/>
            <a:chExt cx="1296" cy="1345"/>
          </a:xfrm>
        </p:grpSpPr>
        <p:sp>
          <p:nvSpPr>
            <p:cNvPr id="78997" name="Freeform 164"/>
            <p:cNvSpPr>
              <a:spLocks/>
            </p:cNvSpPr>
            <p:nvPr/>
          </p:nvSpPr>
          <p:spPr bwMode="auto">
            <a:xfrm>
              <a:off x="4405" y="1829"/>
              <a:ext cx="1019" cy="1103"/>
            </a:xfrm>
            <a:custGeom>
              <a:avLst/>
              <a:gdLst>
                <a:gd name="T0" fmla="*/ 1 w 1608"/>
                <a:gd name="T1" fmla="*/ 1101 h 1103"/>
                <a:gd name="T2" fmla="*/ 1 w 1608"/>
                <a:gd name="T3" fmla="*/ 0 h 1103"/>
                <a:gd name="T4" fmla="*/ 0 w 1608"/>
                <a:gd name="T5" fmla="*/ 0 h 1103"/>
                <a:gd name="T6" fmla="*/ 0 w 1608"/>
                <a:gd name="T7" fmla="*/ 1103 h 1103"/>
                <a:gd name="T8" fmla="*/ 1 w 1608"/>
                <a:gd name="T9" fmla="*/ 1103 h 1103"/>
                <a:gd name="T10" fmla="*/ 1 w 1608"/>
                <a:gd name="T11" fmla="*/ 1103 h 110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3"/>
                <a:gd name="T20" fmla="*/ 1608 w 1608"/>
                <a:gd name="T21" fmla="*/ 1103 h 110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3">
                  <a:moveTo>
                    <a:pt x="1608" y="1101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3"/>
                  </a:lnTo>
                  <a:lnTo>
                    <a:pt x="1608" y="1103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78998" name="Group 165"/>
            <p:cNvGrpSpPr>
              <a:grpSpLocks/>
            </p:cNvGrpSpPr>
            <p:nvPr/>
          </p:nvGrpSpPr>
          <p:grpSpPr bwMode="auto">
            <a:xfrm>
              <a:off x="4405" y="1925"/>
              <a:ext cx="1019" cy="894"/>
              <a:chOff x="2208" y="1920"/>
              <a:chExt cx="2130" cy="894"/>
            </a:xfrm>
          </p:grpSpPr>
          <p:sp>
            <p:nvSpPr>
              <p:cNvPr id="79005" name="Freeform 166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92880388 w 1608"/>
                  <a:gd name="T1" fmla="*/ 110 h 110"/>
                  <a:gd name="T2" fmla="*/ 92880388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92880388 w 1608"/>
                  <a:gd name="T9" fmla="*/ 110 h 110"/>
                  <a:gd name="T10" fmla="*/ 92880388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  <a:close/>
                  </a:path>
                </a:pathLst>
              </a:custGeom>
              <a:solidFill>
                <a:srgbClr val="FFFF00"/>
              </a:solidFill>
              <a:ln w="9525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06" name="Freeform 167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92880388 w 1608"/>
                  <a:gd name="T1" fmla="*/ 110 h 110"/>
                  <a:gd name="T2" fmla="*/ 92880388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92880388 w 1608"/>
                  <a:gd name="T9" fmla="*/ 110 h 110"/>
                  <a:gd name="T10" fmla="*/ 92880388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</a:path>
                </a:pathLst>
              </a:cu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07" name="Line 168"/>
              <p:cNvSpPr>
                <a:spLocks noChangeShapeType="1"/>
              </p:cNvSpPr>
              <p:nvPr/>
            </p:nvSpPr>
            <p:spPr bwMode="auto">
              <a:xfrm flipH="1">
                <a:off x="2208" y="1920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08" name="Line 169"/>
              <p:cNvSpPr>
                <a:spLocks noChangeShapeType="1"/>
              </p:cNvSpPr>
              <p:nvPr/>
            </p:nvSpPr>
            <p:spPr bwMode="auto">
              <a:xfrm flipH="1">
                <a:off x="2208" y="2044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09" name="Line 170"/>
              <p:cNvSpPr>
                <a:spLocks noChangeShapeType="1"/>
              </p:cNvSpPr>
              <p:nvPr/>
            </p:nvSpPr>
            <p:spPr bwMode="auto">
              <a:xfrm flipH="1">
                <a:off x="2208" y="2154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10" name="Line 171"/>
              <p:cNvSpPr>
                <a:spLocks noChangeShapeType="1"/>
              </p:cNvSpPr>
              <p:nvPr/>
            </p:nvSpPr>
            <p:spPr bwMode="auto">
              <a:xfrm flipH="1">
                <a:off x="2208" y="237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11" name="Line 172"/>
              <p:cNvSpPr>
                <a:spLocks noChangeShapeType="1"/>
              </p:cNvSpPr>
              <p:nvPr/>
            </p:nvSpPr>
            <p:spPr bwMode="auto">
              <a:xfrm flipH="1">
                <a:off x="2208" y="248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12" name="Line 173"/>
              <p:cNvSpPr>
                <a:spLocks noChangeShapeType="1"/>
              </p:cNvSpPr>
              <p:nvPr/>
            </p:nvSpPr>
            <p:spPr bwMode="auto">
              <a:xfrm flipH="1">
                <a:off x="2208" y="259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13" name="Line 174"/>
              <p:cNvSpPr>
                <a:spLocks noChangeShapeType="1"/>
              </p:cNvSpPr>
              <p:nvPr/>
            </p:nvSpPr>
            <p:spPr bwMode="auto">
              <a:xfrm flipH="1">
                <a:off x="2208" y="270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9014" name="Line 175"/>
              <p:cNvSpPr>
                <a:spLocks noChangeShapeType="1"/>
              </p:cNvSpPr>
              <p:nvPr/>
            </p:nvSpPr>
            <p:spPr bwMode="auto">
              <a:xfrm flipH="1">
                <a:off x="2208" y="281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78999" name="Line 176"/>
            <p:cNvSpPr>
              <a:spLocks noChangeShapeType="1"/>
            </p:cNvSpPr>
            <p:nvPr/>
          </p:nvSpPr>
          <p:spPr bwMode="auto">
            <a:xfrm>
              <a:off x="4480" y="1835"/>
              <a:ext cx="4" cy="110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000" name="Line 177"/>
            <p:cNvSpPr>
              <a:spLocks noChangeShapeType="1"/>
            </p:cNvSpPr>
            <p:nvPr/>
          </p:nvSpPr>
          <p:spPr bwMode="auto">
            <a:xfrm>
              <a:off x="4876" y="1824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9001" name="Text Box 178"/>
            <p:cNvSpPr txBox="1">
              <a:spLocks noChangeArrowheads="1"/>
            </p:cNvSpPr>
            <p:nvPr/>
          </p:nvSpPr>
          <p:spPr bwMode="auto">
            <a:xfrm>
              <a:off x="4993" y="1637"/>
              <a:ext cx="3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79002" name="Text Box 179"/>
            <p:cNvSpPr txBox="1">
              <a:spLocks noChangeArrowheads="1"/>
            </p:cNvSpPr>
            <p:nvPr/>
          </p:nvSpPr>
          <p:spPr bwMode="auto">
            <a:xfrm>
              <a:off x="4512" y="1632"/>
              <a:ext cx="30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Tag</a:t>
              </a:r>
            </a:p>
          </p:txBody>
        </p:sp>
        <p:sp>
          <p:nvSpPr>
            <p:cNvPr id="79003" name="Text Box 180"/>
            <p:cNvSpPr txBox="1">
              <a:spLocks noChangeArrowheads="1"/>
            </p:cNvSpPr>
            <p:nvPr/>
          </p:nvSpPr>
          <p:spPr bwMode="auto">
            <a:xfrm>
              <a:off x="4368" y="1632"/>
              <a:ext cx="19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V</a:t>
              </a:r>
            </a:p>
          </p:txBody>
        </p:sp>
        <p:sp>
          <p:nvSpPr>
            <p:cNvPr id="79004" name="Text Box 181"/>
            <p:cNvSpPr txBox="1">
              <a:spLocks noChangeArrowheads="1"/>
            </p:cNvSpPr>
            <p:nvPr/>
          </p:nvSpPr>
          <p:spPr bwMode="auto">
            <a:xfrm>
              <a:off x="4128" y="1776"/>
              <a:ext cx="302" cy="1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0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1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2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 253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 254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 255</a:t>
              </a:r>
            </a:p>
          </p:txBody>
        </p:sp>
      </p:grpSp>
      <p:grpSp>
        <p:nvGrpSpPr>
          <p:cNvPr id="78856" name="Group 182"/>
          <p:cNvGrpSpPr>
            <a:grpSpLocks/>
          </p:cNvGrpSpPr>
          <p:nvPr/>
        </p:nvGrpSpPr>
        <p:grpSpPr bwMode="auto">
          <a:xfrm>
            <a:off x="4204859" y="2208214"/>
            <a:ext cx="2057400" cy="2135187"/>
            <a:chOff x="4128" y="1632"/>
            <a:chExt cx="1296" cy="1345"/>
          </a:xfrm>
        </p:grpSpPr>
        <p:sp>
          <p:nvSpPr>
            <p:cNvPr id="78979" name="Freeform 183"/>
            <p:cNvSpPr>
              <a:spLocks/>
            </p:cNvSpPr>
            <p:nvPr/>
          </p:nvSpPr>
          <p:spPr bwMode="auto">
            <a:xfrm>
              <a:off x="4405" y="1829"/>
              <a:ext cx="1019" cy="1103"/>
            </a:xfrm>
            <a:custGeom>
              <a:avLst/>
              <a:gdLst>
                <a:gd name="T0" fmla="*/ 1 w 1608"/>
                <a:gd name="T1" fmla="*/ 1101 h 1103"/>
                <a:gd name="T2" fmla="*/ 1 w 1608"/>
                <a:gd name="T3" fmla="*/ 0 h 1103"/>
                <a:gd name="T4" fmla="*/ 0 w 1608"/>
                <a:gd name="T5" fmla="*/ 0 h 1103"/>
                <a:gd name="T6" fmla="*/ 0 w 1608"/>
                <a:gd name="T7" fmla="*/ 1103 h 1103"/>
                <a:gd name="T8" fmla="*/ 1 w 1608"/>
                <a:gd name="T9" fmla="*/ 1103 h 1103"/>
                <a:gd name="T10" fmla="*/ 1 w 1608"/>
                <a:gd name="T11" fmla="*/ 1103 h 110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1608"/>
                <a:gd name="T19" fmla="*/ 0 h 1103"/>
                <a:gd name="T20" fmla="*/ 1608 w 1608"/>
                <a:gd name="T21" fmla="*/ 1103 h 1103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1608" h="1103">
                  <a:moveTo>
                    <a:pt x="1608" y="1101"/>
                  </a:moveTo>
                  <a:lnTo>
                    <a:pt x="1608" y="0"/>
                  </a:lnTo>
                  <a:lnTo>
                    <a:pt x="0" y="0"/>
                  </a:lnTo>
                  <a:lnTo>
                    <a:pt x="0" y="1103"/>
                  </a:lnTo>
                  <a:lnTo>
                    <a:pt x="1608" y="1103"/>
                  </a:lnTo>
                </a:path>
              </a:pathLst>
            </a:cu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78980" name="Group 184"/>
            <p:cNvGrpSpPr>
              <a:grpSpLocks/>
            </p:cNvGrpSpPr>
            <p:nvPr/>
          </p:nvGrpSpPr>
          <p:grpSpPr bwMode="auto">
            <a:xfrm>
              <a:off x="4405" y="1925"/>
              <a:ext cx="1019" cy="894"/>
              <a:chOff x="2208" y="1920"/>
              <a:chExt cx="2130" cy="894"/>
            </a:xfrm>
          </p:grpSpPr>
          <p:sp>
            <p:nvSpPr>
              <p:cNvPr id="78987" name="Freeform 185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92880388 w 1608"/>
                  <a:gd name="T1" fmla="*/ 110 h 110"/>
                  <a:gd name="T2" fmla="*/ 92880388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92880388 w 1608"/>
                  <a:gd name="T9" fmla="*/ 110 h 110"/>
                  <a:gd name="T10" fmla="*/ 92880388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  <a:close/>
                  </a:path>
                </a:pathLst>
              </a:custGeom>
              <a:solidFill>
                <a:srgbClr val="FFFF00"/>
              </a:solidFill>
              <a:ln w="9525">
                <a:solidFill>
                  <a:schemeClr val="hlink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88" name="Freeform 186"/>
              <p:cNvSpPr>
                <a:spLocks/>
              </p:cNvSpPr>
              <p:nvPr/>
            </p:nvSpPr>
            <p:spPr bwMode="auto">
              <a:xfrm>
                <a:off x="2208" y="2263"/>
                <a:ext cx="2130" cy="110"/>
              </a:xfrm>
              <a:custGeom>
                <a:avLst/>
                <a:gdLst>
                  <a:gd name="T0" fmla="*/ 92880388 w 1608"/>
                  <a:gd name="T1" fmla="*/ 110 h 110"/>
                  <a:gd name="T2" fmla="*/ 92880388 w 1608"/>
                  <a:gd name="T3" fmla="*/ 0 h 110"/>
                  <a:gd name="T4" fmla="*/ 0 w 1608"/>
                  <a:gd name="T5" fmla="*/ 0 h 110"/>
                  <a:gd name="T6" fmla="*/ 0 w 1608"/>
                  <a:gd name="T7" fmla="*/ 110 h 110"/>
                  <a:gd name="T8" fmla="*/ 92880388 w 1608"/>
                  <a:gd name="T9" fmla="*/ 110 h 110"/>
                  <a:gd name="T10" fmla="*/ 92880388 w 1608"/>
                  <a:gd name="T11" fmla="*/ 110 h 11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"/>
                  <a:gd name="T20" fmla="*/ 1608 w 1608"/>
                  <a:gd name="T21" fmla="*/ 110 h 110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">
                    <a:moveTo>
                      <a:pt x="1608" y="110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"/>
                    </a:lnTo>
                    <a:lnTo>
                      <a:pt x="1608" y="110"/>
                    </a:lnTo>
                  </a:path>
                </a:pathLst>
              </a:cu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89" name="Line 187"/>
              <p:cNvSpPr>
                <a:spLocks noChangeShapeType="1"/>
              </p:cNvSpPr>
              <p:nvPr/>
            </p:nvSpPr>
            <p:spPr bwMode="auto">
              <a:xfrm flipH="1">
                <a:off x="2208" y="1920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90" name="Line 188"/>
              <p:cNvSpPr>
                <a:spLocks noChangeShapeType="1"/>
              </p:cNvSpPr>
              <p:nvPr/>
            </p:nvSpPr>
            <p:spPr bwMode="auto">
              <a:xfrm flipH="1">
                <a:off x="2208" y="2044"/>
                <a:ext cx="2130" cy="2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91" name="Line 189"/>
              <p:cNvSpPr>
                <a:spLocks noChangeShapeType="1"/>
              </p:cNvSpPr>
              <p:nvPr/>
            </p:nvSpPr>
            <p:spPr bwMode="auto">
              <a:xfrm flipH="1">
                <a:off x="2208" y="2154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92" name="Line 190"/>
              <p:cNvSpPr>
                <a:spLocks noChangeShapeType="1"/>
              </p:cNvSpPr>
              <p:nvPr/>
            </p:nvSpPr>
            <p:spPr bwMode="auto">
              <a:xfrm flipH="1">
                <a:off x="2208" y="237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93" name="Line 191"/>
              <p:cNvSpPr>
                <a:spLocks noChangeShapeType="1"/>
              </p:cNvSpPr>
              <p:nvPr/>
            </p:nvSpPr>
            <p:spPr bwMode="auto">
              <a:xfrm flipH="1">
                <a:off x="2208" y="248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94" name="Line 192"/>
              <p:cNvSpPr>
                <a:spLocks noChangeShapeType="1"/>
              </p:cNvSpPr>
              <p:nvPr/>
            </p:nvSpPr>
            <p:spPr bwMode="auto">
              <a:xfrm flipH="1">
                <a:off x="2208" y="259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95" name="Line 193"/>
              <p:cNvSpPr>
                <a:spLocks noChangeShapeType="1"/>
              </p:cNvSpPr>
              <p:nvPr/>
            </p:nvSpPr>
            <p:spPr bwMode="auto">
              <a:xfrm flipH="1">
                <a:off x="2208" y="270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96" name="Line 194"/>
              <p:cNvSpPr>
                <a:spLocks noChangeShapeType="1"/>
              </p:cNvSpPr>
              <p:nvPr/>
            </p:nvSpPr>
            <p:spPr bwMode="auto">
              <a:xfrm flipH="1">
                <a:off x="2208" y="2813"/>
                <a:ext cx="2130" cy="1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78981" name="Line 195"/>
            <p:cNvSpPr>
              <a:spLocks noChangeShapeType="1"/>
            </p:cNvSpPr>
            <p:nvPr/>
          </p:nvSpPr>
          <p:spPr bwMode="auto">
            <a:xfrm>
              <a:off x="4480" y="1835"/>
              <a:ext cx="4" cy="1100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982" name="Line 196"/>
            <p:cNvSpPr>
              <a:spLocks noChangeShapeType="1"/>
            </p:cNvSpPr>
            <p:nvPr/>
          </p:nvSpPr>
          <p:spPr bwMode="auto">
            <a:xfrm>
              <a:off x="4876" y="1824"/>
              <a:ext cx="1" cy="1106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983" name="Text Box 197"/>
            <p:cNvSpPr txBox="1">
              <a:spLocks noChangeArrowheads="1"/>
            </p:cNvSpPr>
            <p:nvPr/>
          </p:nvSpPr>
          <p:spPr bwMode="auto">
            <a:xfrm>
              <a:off x="4993" y="1637"/>
              <a:ext cx="352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Data</a:t>
              </a:r>
            </a:p>
          </p:txBody>
        </p:sp>
        <p:sp>
          <p:nvSpPr>
            <p:cNvPr id="78984" name="Text Box 198"/>
            <p:cNvSpPr txBox="1">
              <a:spLocks noChangeArrowheads="1"/>
            </p:cNvSpPr>
            <p:nvPr/>
          </p:nvSpPr>
          <p:spPr bwMode="auto">
            <a:xfrm>
              <a:off x="4512" y="1632"/>
              <a:ext cx="30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Tag</a:t>
              </a:r>
            </a:p>
          </p:txBody>
        </p:sp>
        <p:sp>
          <p:nvSpPr>
            <p:cNvPr id="78985" name="Text Box 199"/>
            <p:cNvSpPr txBox="1">
              <a:spLocks noChangeArrowheads="1"/>
            </p:cNvSpPr>
            <p:nvPr/>
          </p:nvSpPr>
          <p:spPr bwMode="auto">
            <a:xfrm>
              <a:off x="4368" y="1632"/>
              <a:ext cx="19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V</a:t>
              </a:r>
            </a:p>
          </p:txBody>
        </p:sp>
        <p:sp>
          <p:nvSpPr>
            <p:cNvPr id="78986" name="Text Box 200"/>
            <p:cNvSpPr txBox="1">
              <a:spLocks noChangeArrowheads="1"/>
            </p:cNvSpPr>
            <p:nvPr/>
          </p:nvSpPr>
          <p:spPr bwMode="auto">
            <a:xfrm>
              <a:off x="4128" y="1776"/>
              <a:ext cx="302" cy="12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0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1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2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.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 253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 254</a:t>
              </a:r>
            </a:p>
            <a:p>
              <a:pPr algn="r">
                <a:lnSpc>
                  <a:spcPct val="110000"/>
                </a:lnSpc>
              </a:pPr>
              <a:r>
                <a:rPr lang="en-US" altLang="en-US" sz="1200">
                  <a:solidFill>
                    <a:schemeClr val="tx1"/>
                  </a:solidFill>
                </a:rPr>
                <a:t> 255</a:t>
              </a:r>
            </a:p>
          </p:txBody>
        </p:sp>
      </p:grpSp>
      <p:grpSp>
        <p:nvGrpSpPr>
          <p:cNvPr id="78857" name="Group 258"/>
          <p:cNvGrpSpPr>
            <a:grpSpLocks/>
          </p:cNvGrpSpPr>
          <p:nvPr/>
        </p:nvGrpSpPr>
        <p:grpSpPr bwMode="auto">
          <a:xfrm>
            <a:off x="1995059" y="2208214"/>
            <a:ext cx="2286000" cy="2135187"/>
            <a:chOff x="192" y="1632"/>
            <a:chExt cx="1440" cy="1345"/>
          </a:xfrm>
        </p:grpSpPr>
        <p:sp>
          <p:nvSpPr>
            <p:cNvPr id="78959" name="Text Box 77"/>
            <p:cNvSpPr txBox="1">
              <a:spLocks noChangeArrowheads="1"/>
            </p:cNvSpPr>
            <p:nvPr/>
          </p:nvSpPr>
          <p:spPr bwMode="auto">
            <a:xfrm>
              <a:off x="192" y="1632"/>
              <a:ext cx="451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  Index</a:t>
              </a:r>
            </a:p>
          </p:txBody>
        </p:sp>
        <p:grpSp>
          <p:nvGrpSpPr>
            <p:cNvPr id="78960" name="Group 201"/>
            <p:cNvGrpSpPr>
              <a:grpSpLocks/>
            </p:cNvGrpSpPr>
            <p:nvPr/>
          </p:nvGrpSpPr>
          <p:grpSpPr bwMode="auto">
            <a:xfrm>
              <a:off x="336" y="1632"/>
              <a:ext cx="1296" cy="1345"/>
              <a:chOff x="4128" y="1632"/>
              <a:chExt cx="1296" cy="1345"/>
            </a:xfrm>
          </p:grpSpPr>
          <p:sp>
            <p:nvSpPr>
              <p:cNvPr id="78961" name="Freeform 202"/>
              <p:cNvSpPr>
                <a:spLocks/>
              </p:cNvSpPr>
              <p:nvPr/>
            </p:nvSpPr>
            <p:spPr bwMode="auto">
              <a:xfrm>
                <a:off x="4405" y="1829"/>
                <a:ext cx="1019" cy="1103"/>
              </a:xfrm>
              <a:custGeom>
                <a:avLst/>
                <a:gdLst>
                  <a:gd name="T0" fmla="*/ 1 w 1608"/>
                  <a:gd name="T1" fmla="*/ 1101 h 1103"/>
                  <a:gd name="T2" fmla="*/ 1 w 1608"/>
                  <a:gd name="T3" fmla="*/ 0 h 1103"/>
                  <a:gd name="T4" fmla="*/ 0 w 1608"/>
                  <a:gd name="T5" fmla="*/ 0 h 1103"/>
                  <a:gd name="T6" fmla="*/ 0 w 1608"/>
                  <a:gd name="T7" fmla="*/ 1103 h 1103"/>
                  <a:gd name="T8" fmla="*/ 1 w 1608"/>
                  <a:gd name="T9" fmla="*/ 1103 h 1103"/>
                  <a:gd name="T10" fmla="*/ 1 w 1608"/>
                  <a:gd name="T11" fmla="*/ 1103 h 1103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w 1608"/>
                  <a:gd name="T19" fmla="*/ 0 h 1103"/>
                  <a:gd name="T20" fmla="*/ 1608 w 1608"/>
                  <a:gd name="T21" fmla="*/ 1103 h 1103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T18" t="T19" r="T20" b="T21"/>
                <a:pathLst>
                  <a:path w="1608" h="1103">
                    <a:moveTo>
                      <a:pt x="1608" y="1101"/>
                    </a:moveTo>
                    <a:lnTo>
                      <a:pt x="1608" y="0"/>
                    </a:lnTo>
                    <a:lnTo>
                      <a:pt x="0" y="0"/>
                    </a:lnTo>
                    <a:lnTo>
                      <a:pt x="0" y="1103"/>
                    </a:lnTo>
                    <a:lnTo>
                      <a:pt x="1608" y="1103"/>
                    </a:lnTo>
                  </a:path>
                </a:pathLst>
              </a:cu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78962" name="Group 203"/>
              <p:cNvGrpSpPr>
                <a:grpSpLocks/>
              </p:cNvGrpSpPr>
              <p:nvPr/>
            </p:nvGrpSpPr>
            <p:grpSpPr bwMode="auto">
              <a:xfrm>
                <a:off x="4405" y="1925"/>
                <a:ext cx="1019" cy="894"/>
                <a:chOff x="2208" y="1920"/>
                <a:chExt cx="2130" cy="894"/>
              </a:xfrm>
            </p:grpSpPr>
            <p:sp>
              <p:nvSpPr>
                <p:cNvPr id="78969" name="Freeform 204"/>
                <p:cNvSpPr>
                  <a:spLocks/>
                </p:cNvSpPr>
                <p:nvPr/>
              </p:nvSpPr>
              <p:spPr bwMode="auto">
                <a:xfrm>
                  <a:off x="2208" y="2263"/>
                  <a:ext cx="2130" cy="110"/>
                </a:xfrm>
                <a:custGeom>
                  <a:avLst/>
                  <a:gdLst>
                    <a:gd name="T0" fmla="*/ 92880388 w 1608"/>
                    <a:gd name="T1" fmla="*/ 110 h 110"/>
                    <a:gd name="T2" fmla="*/ 92880388 w 1608"/>
                    <a:gd name="T3" fmla="*/ 0 h 110"/>
                    <a:gd name="T4" fmla="*/ 0 w 1608"/>
                    <a:gd name="T5" fmla="*/ 0 h 110"/>
                    <a:gd name="T6" fmla="*/ 0 w 1608"/>
                    <a:gd name="T7" fmla="*/ 110 h 110"/>
                    <a:gd name="T8" fmla="*/ 92880388 w 1608"/>
                    <a:gd name="T9" fmla="*/ 110 h 110"/>
                    <a:gd name="T10" fmla="*/ 92880388 w 1608"/>
                    <a:gd name="T11" fmla="*/ 110 h 11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"/>
                    <a:gd name="T20" fmla="*/ 1608 w 1608"/>
                    <a:gd name="T21" fmla="*/ 110 h 110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">
                      <a:moveTo>
                        <a:pt x="1608" y="110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"/>
                      </a:lnTo>
                      <a:lnTo>
                        <a:pt x="1608" y="110"/>
                      </a:lnTo>
                      <a:close/>
                    </a:path>
                  </a:pathLst>
                </a:custGeom>
                <a:solidFill>
                  <a:srgbClr val="FFFF00"/>
                </a:solidFill>
                <a:ln w="9525">
                  <a:solidFill>
                    <a:schemeClr val="hlink"/>
                  </a:solidFill>
                  <a:round/>
                  <a:headEnd/>
                  <a:tailEnd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70" name="Freeform 205"/>
                <p:cNvSpPr>
                  <a:spLocks/>
                </p:cNvSpPr>
                <p:nvPr/>
              </p:nvSpPr>
              <p:spPr bwMode="auto">
                <a:xfrm>
                  <a:off x="2208" y="2263"/>
                  <a:ext cx="2130" cy="110"/>
                </a:xfrm>
                <a:custGeom>
                  <a:avLst/>
                  <a:gdLst>
                    <a:gd name="T0" fmla="*/ 92880388 w 1608"/>
                    <a:gd name="T1" fmla="*/ 110 h 110"/>
                    <a:gd name="T2" fmla="*/ 92880388 w 1608"/>
                    <a:gd name="T3" fmla="*/ 0 h 110"/>
                    <a:gd name="T4" fmla="*/ 0 w 1608"/>
                    <a:gd name="T5" fmla="*/ 0 h 110"/>
                    <a:gd name="T6" fmla="*/ 0 w 1608"/>
                    <a:gd name="T7" fmla="*/ 110 h 110"/>
                    <a:gd name="T8" fmla="*/ 92880388 w 1608"/>
                    <a:gd name="T9" fmla="*/ 110 h 110"/>
                    <a:gd name="T10" fmla="*/ 92880388 w 1608"/>
                    <a:gd name="T11" fmla="*/ 110 h 11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w 1608"/>
                    <a:gd name="T19" fmla="*/ 0 h 110"/>
                    <a:gd name="T20" fmla="*/ 1608 w 1608"/>
                    <a:gd name="T21" fmla="*/ 110 h 110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T18" t="T19" r="T20" b="T21"/>
                  <a:pathLst>
                    <a:path w="1608" h="110">
                      <a:moveTo>
                        <a:pt x="1608" y="110"/>
                      </a:moveTo>
                      <a:lnTo>
                        <a:pt x="1608" y="0"/>
                      </a:lnTo>
                      <a:lnTo>
                        <a:pt x="0" y="0"/>
                      </a:lnTo>
                      <a:lnTo>
                        <a:pt x="0" y="110"/>
                      </a:lnTo>
                      <a:lnTo>
                        <a:pt x="1608" y="110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71" name="Line 206"/>
                <p:cNvSpPr>
                  <a:spLocks noChangeShapeType="1"/>
                </p:cNvSpPr>
                <p:nvPr/>
              </p:nvSpPr>
              <p:spPr bwMode="auto">
                <a:xfrm flipH="1">
                  <a:off x="2208" y="1920"/>
                  <a:ext cx="2130" cy="2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72" name="Line 207"/>
                <p:cNvSpPr>
                  <a:spLocks noChangeShapeType="1"/>
                </p:cNvSpPr>
                <p:nvPr/>
              </p:nvSpPr>
              <p:spPr bwMode="auto">
                <a:xfrm flipH="1">
                  <a:off x="2208" y="2044"/>
                  <a:ext cx="2130" cy="2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73" name="Line 208"/>
                <p:cNvSpPr>
                  <a:spLocks noChangeShapeType="1"/>
                </p:cNvSpPr>
                <p:nvPr/>
              </p:nvSpPr>
              <p:spPr bwMode="auto">
                <a:xfrm flipH="1">
                  <a:off x="2208" y="2154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74" name="Line 209"/>
                <p:cNvSpPr>
                  <a:spLocks noChangeShapeType="1"/>
                </p:cNvSpPr>
                <p:nvPr/>
              </p:nvSpPr>
              <p:spPr bwMode="auto">
                <a:xfrm flipH="1">
                  <a:off x="2208" y="237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75" name="Line 210"/>
                <p:cNvSpPr>
                  <a:spLocks noChangeShapeType="1"/>
                </p:cNvSpPr>
                <p:nvPr/>
              </p:nvSpPr>
              <p:spPr bwMode="auto">
                <a:xfrm flipH="1">
                  <a:off x="2208" y="248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76" name="Line 211"/>
                <p:cNvSpPr>
                  <a:spLocks noChangeShapeType="1"/>
                </p:cNvSpPr>
                <p:nvPr/>
              </p:nvSpPr>
              <p:spPr bwMode="auto">
                <a:xfrm flipH="1">
                  <a:off x="2208" y="259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77" name="Line 212"/>
                <p:cNvSpPr>
                  <a:spLocks noChangeShapeType="1"/>
                </p:cNvSpPr>
                <p:nvPr/>
              </p:nvSpPr>
              <p:spPr bwMode="auto">
                <a:xfrm flipH="1">
                  <a:off x="2208" y="270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78" name="Line 213"/>
                <p:cNvSpPr>
                  <a:spLocks noChangeShapeType="1"/>
                </p:cNvSpPr>
                <p:nvPr/>
              </p:nvSpPr>
              <p:spPr bwMode="auto">
                <a:xfrm flipH="1">
                  <a:off x="2208" y="2813"/>
                  <a:ext cx="2130" cy="1"/>
                </a:xfrm>
                <a:prstGeom prst="line">
                  <a:avLst/>
                </a:pr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78963" name="Line 214"/>
              <p:cNvSpPr>
                <a:spLocks noChangeShapeType="1"/>
              </p:cNvSpPr>
              <p:nvPr/>
            </p:nvSpPr>
            <p:spPr bwMode="auto">
              <a:xfrm>
                <a:off x="4480" y="1835"/>
                <a:ext cx="4" cy="1100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64" name="Line 215"/>
              <p:cNvSpPr>
                <a:spLocks noChangeShapeType="1"/>
              </p:cNvSpPr>
              <p:nvPr/>
            </p:nvSpPr>
            <p:spPr bwMode="auto">
              <a:xfrm>
                <a:off x="4876" y="1824"/>
                <a:ext cx="1" cy="1106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65" name="Text Box 216"/>
              <p:cNvSpPr txBox="1">
                <a:spLocks noChangeArrowheads="1"/>
              </p:cNvSpPr>
              <p:nvPr/>
            </p:nvSpPr>
            <p:spPr bwMode="auto">
              <a:xfrm>
                <a:off x="4993" y="1637"/>
                <a:ext cx="352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>
                    <a:solidFill>
                      <a:schemeClr val="tx1"/>
                    </a:solidFill>
                  </a:rPr>
                  <a:t>Data</a:t>
                </a:r>
              </a:p>
            </p:txBody>
          </p:sp>
          <p:sp>
            <p:nvSpPr>
              <p:cNvPr id="78966" name="Text Box 217"/>
              <p:cNvSpPr txBox="1">
                <a:spLocks noChangeArrowheads="1"/>
              </p:cNvSpPr>
              <p:nvPr/>
            </p:nvSpPr>
            <p:spPr bwMode="auto">
              <a:xfrm>
                <a:off x="4512" y="1632"/>
                <a:ext cx="308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>
                    <a:solidFill>
                      <a:schemeClr val="tx1"/>
                    </a:solidFill>
                  </a:rPr>
                  <a:t>Tag</a:t>
                </a:r>
              </a:p>
            </p:txBody>
          </p:sp>
          <p:sp>
            <p:nvSpPr>
              <p:cNvPr id="78967" name="Text Box 218"/>
              <p:cNvSpPr txBox="1">
                <a:spLocks noChangeArrowheads="1"/>
              </p:cNvSpPr>
              <p:nvPr/>
            </p:nvSpPr>
            <p:spPr bwMode="auto">
              <a:xfrm>
                <a:off x="4368" y="1632"/>
                <a:ext cx="191" cy="1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>
                    <a:solidFill>
                      <a:schemeClr val="tx1"/>
                    </a:solidFill>
                  </a:rPr>
                  <a:t>V</a:t>
                </a:r>
              </a:p>
            </p:txBody>
          </p:sp>
          <p:sp>
            <p:nvSpPr>
              <p:cNvPr id="78968" name="Text Box 219"/>
              <p:cNvSpPr txBox="1">
                <a:spLocks noChangeArrowheads="1"/>
              </p:cNvSpPr>
              <p:nvPr/>
            </p:nvSpPr>
            <p:spPr bwMode="auto">
              <a:xfrm>
                <a:off x="4128" y="1776"/>
                <a:ext cx="302" cy="12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r">
                  <a:lnSpc>
                    <a:spcPct val="110000"/>
                  </a:lnSpc>
                </a:pPr>
                <a:r>
                  <a:rPr lang="en-US" altLang="en-US" sz="1200">
                    <a:solidFill>
                      <a:schemeClr val="tx1"/>
                    </a:solidFill>
                  </a:rPr>
                  <a:t>0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altLang="en-US" sz="1200">
                    <a:solidFill>
                      <a:schemeClr val="tx1"/>
                    </a:solidFill>
                  </a:rPr>
                  <a:t>1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altLang="en-US" sz="1200">
                    <a:solidFill>
                      <a:schemeClr val="tx1"/>
                    </a:solidFill>
                  </a:rPr>
                  <a:t>2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altLang="en-US" sz="1200">
                    <a:solidFill>
                      <a:schemeClr val="tx1"/>
                    </a:solidFill>
                  </a:rPr>
                  <a:t>.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altLang="en-US" sz="1200">
                    <a:solidFill>
                      <a:schemeClr val="tx1"/>
                    </a:solidFill>
                  </a:rPr>
                  <a:t>.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altLang="en-US" sz="1200">
                    <a:solidFill>
                      <a:schemeClr val="tx1"/>
                    </a:solidFill>
                  </a:rPr>
                  <a:t>.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altLang="en-US" sz="1200">
                    <a:solidFill>
                      <a:schemeClr val="tx1"/>
                    </a:solidFill>
                  </a:rPr>
                  <a:t> 253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altLang="en-US" sz="1200">
                    <a:solidFill>
                      <a:schemeClr val="tx1"/>
                    </a:solidFill>
                  </a:rPr>
                  <a:t> 254</a:t>
                </a:r>
              </a:p>
              <a:p>
                <a:pPr algn="r">
                  <a:lnSpc>
                    <a:spcPct val="110000"/>
                  </a:lnSpc>
                </a:pPr>
                <a:r>
                  <a:rPr lang="en-US" altLang="en-US" sz="1200">
                    <a:solidFill>
                      <a:schemeClr val="tx1"/>
                    </a:solidFill>
                  </a:rPr>
                  <a:t> 255</a:t>
                </a:r>
              </a:p>
            </p:txBody>
          </p:sp>
        </p:grpSp>
      </p:grpSp>
      <p:grpSp>
        <p:nvGrpSpPr>
          <p:cNvPr id="12" name="Group 250"/>
          <p:cNvGrpSpPr>
            <a:grpSpLocks/>
          </p:cNvGrpSpPr>
          <p:nvPr/>
        </p:nvGrpSpPr>
        <p:grpSpPr bwMode="auto">
          <a:xfrm>
            <a:off x="2223660" y="1549400"/>
            <a:ext cx="5006975" cy="1752600"/>
            <a:chOff x="384" y="1200"/>
            <a:chExt cx="3154" cy="1104"/>
          </a:xfrm>
        </p:grpSpPr>
        <p:sp>
          <p:nvSpPr>
            <p:cNvPr id="78952" name="Line 20"/>
            <p:cNvSpPr>
              <a:spLocks noChangeShapeType="1"/>
            </p:cNvSpPr>
            <p:nvPr/>
          </p:nvSpPr>
          <p:spPr bwMode="auto">
            <a:xfrm>
              <a:off x="3282" y="1291"/>
              <a:ext cx="148" cy="57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953" name="Text Box 22"/>
            <p:cNvSpPr txBox="1">
              <a:spLocks noChangeArrowheads="1"/>
            </p:cNvSpPr>
            <p:nvPr/>
          </p:nvSpPr>
          <p:spPr bwMode="auto">
            <a:xfrm>
              <a:off x="3360" y="1248"/>
              <a:ext cx="178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8954" name="Text Box 23"/>
            <p:cNvSpPr txBox="1">
              <a:spLocks noChangeArrowheads="1"/>
            </p:cNvSpPr>
            <p:nvPr/>
          </p:nvSpPr>
          <p:spPr bwMode="auto">
            <a:xfrm>
              <a:off x="2754" y="1370"/>
              <a:ext cx="429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</a:rPr>
                <a:t>Index</a:t>
              </a:r>
            </a:p>
          </p:txBody>
        </p:sp>
        <p:sp>
          <p:nvSpPr>
            <p:cNvPr id="78955" name="Line 244"/>
            <p:cNvSpPr>
              <a:spLocks noChangeShapeType="1"/>
            </p:cNvSpPr>
            <p:nvPr/>
          </p:nvSpPr>
          <p:spPr bwMode="auto">
            <a:xfrm>
              <a:off x="3360" y="1200"/>
              <a:ext cx="0" cy="384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956" name="Line 245"/>
            <p:cNvSpPr>
              <a:spLocks noChangeShapeType="1"/>
            </p:cNvSpPr>
            <p:nvPr/>
          </p:nvSpPr>
          <p:spPr bwMode="auto">
            <a:xfrm>
              <a:off x="384" y="1584"/>
              <a:ext cx="2976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957" name="Line 246"/>
            <p:cNvSpPr>
              <a:spLocks noChangeShapeType="1"/>
            </p:cNvSpPr>
            <p:nvPr/>
          </p:nvSpPr>
          <p:spPr bwMode="auto">
            <a:xfrm>
              <a:off x="384" y="1584"/>
              <a:ext cx="0" cy="72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958" name="Line 247"/>
            <p:cNvSpPr>
              <a:spLocks noChangeShapeType="1"/>
            </p:cNvSpPr>
            <p:nvPr/>
          </p:nvSpPr>
          <p:spPr bwMode="auto">
            <a:xfrm>
              <a:off x="384" y="2304"/>
              <a:ext cx="240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3" name="Group 284"/>
          <p:cNvGrpSpPr>
            <a:grpSpLocks/>
          </p:cNvGrpSpPr>
          <p:nvPr/>
        </p:nvGrpSpPr>
        <p:grpSpPr bwMode="auto">
          <a:xfrm>
            <a:off x="2071259" y="1549400"/>
            <a:ext cx="7194550" cy="3657600"/>
            <a:chOff x="240" y="1056"/>
            <a:chExt cx="4532" cy="2304"/>
          </a:xfrm>
        </p:grpSpPr>
        <p:sp>
          <p:nvSpPr>
            <p:cNvPr id="78913" name="Text Box 14"/>
            <p:cNvSpPr txBox="1">
              <a:spLocks noChangeArrowheads="1"/>
            </p:cNvSpPr>
            <p:nvPr/>
          </p:nvSpPr>
          <p:spPr bwMode="auto">
            <a:xfrm>
              <a:off x="2592" y="1056"/>
              <a:ext cx="240" cy="1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>
                  <a:solidFill>
                    <a:schemeClr val="tx1"/>
                  </a:solidFill>
                </a:rPr>
                <a:t>22</a:t>
              </a:r>
            </a:p>
          </p:txBody>
        </p:sp>
        <p:sp>
          <p:nvSpPr>
            <p:cNvPr id="78914" name="Line 16"/>
            <p:cNvSpPr>
              <a:spLocks noChangeShapeType="1"/>
            </p:cNvSpPr>
            <p:nvPr/>
          </p:nvSpPr>
          <p:spPr bwMode="auto">
            <a:xfrm>
              <a:off x="2544" y="1152"/>
              <a:ext cx="145" cy="55"/>
            </a:xfrm>
            <a:prstGeom prst="line">
              <a:avLst/>
            </a:prstGeom>
            <a:noFill/>
            <a:ln w="20638">
              <a:solidFill>
                <a:srgbClr val="0000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915" name="Text Box 18"/>
            <p:cNvSpPr txBox="1">
              <a:spLocks noChangeArrowheads="1"/>
            </p:cNvSpPr>
            <p:nvPr/>
          </p:nvSpPr>
          <p:spPr bwMode="auto">
            <a:xfrm>
              <a:off x="1296" y="1056"/>
              <a:ext cx="336" cy="2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</a:rPr>
                <a:t>Tag</a:t>
              </a:r>
            </a:p>
          </p:txBody>
        </p:sp>
        <p:grpSp>
          <p:nvGrpSpPr>
            <p:cNvPr id="78916" name="Group 259"/>
            <p:cNvGrpSpPr>
              <a:grpSpLocks/>
            </p:cNvGrpSpPr>
            <p:nvPr/>
          </p:nvGrpSpPr>
          <p:grpSpPr bwMode="auto">
            <a:xfrm>
              <a:off x="240" y="1056"/>
              <a:ext cx="4532" cy="2304"/>
              <a:chOff x="240" y="1200"/>
              <a:chExt cx="4532" cy="2304"/>
            </a:xfrm>
          </p:grpSpPr>
          <p:grpSp>
            <p:nvGrpSpPr>
              <p:cNvPr id="78917" name="Group 222"/>
              <p:cNvGrpSpPr>
                <a:grpSpLocks/>
              </p:cNvGrpSpPr>
              <p:nvPr/>
            </p:nvGrpSpPr>
            <p:grpSpPr bwMode="auto">
              <a:xfrm>
                <a:off x="624" y="2304"/>
                <a:ext cx="404" cy="1200"/>
                <a:chOff x="624" y="2304"/>
                <a:chExt cx="404" cy="1200"/>
              </a:xfrm>
            </p:grpSpPr>
            <p:sp>
              <p:nvSpPr>
                <p:cNvPr id="78946" name="Freeform 5"/>
                <p:cNvSpPr>
                  <a:spLocks/>
                </p:cNvSpPr>
                <p:nvPr/>
              </p:nvSpPr>
              <p:spPr bwMode="auto">
                <a:xfrm>
                  <a:off x="624" y="3342"/>
                  <a:ext cx="158" cy="162"/>
                </a:xfrm>
                <a:custGeom>
                  <a:avLst/>
                  <a:gdLst>
                    <a:gd name="T0" fmla="*/ 0 w 222"/>
                    <a:gd name="T1" fmla="*/ 9 h 172"/>
                    <a:gd name="T2" fmla="*/ 1 w 222"/>
                    <a:gd name="T3" fmla="*/ 11 h 172"/>
                    <a:gd name="T4" fmla="*/ 1 w 222"/>
                    <a:gd name="T5" fmla="*/ 12 h 172"/>
                    <a:gd name="T6" fmla="*/ 1 w 222"/>
                    <a:gd name="T7" fmla="*/ 13 h 172"/>
                    <a:gd name="T8" fmla="*/ 1 w 222"/>
                    <a:gd name="T9" fmla="*/ 15 h 172"/>
                    <a:gd name="T10" fmla="*/ 1 w 222"/>
                    <a:gd name="T11" fmla="*/ 16 h 172"/>
                    <a:gd name="T12" fmla="*/ 1 w 222"/>
                    <a:gd name="T13" fmla="*/ 16 h 172"/>
                    <a:gd name="T14" fmla="*/ 1 w 222"/>
                    <a:gd name="T15" fmla="*/ 17 h 172"/>
                    <a:gd name="T16" fmla="*/ 1 w 222"/>
                    <a:gd name="T17" fmla="*/ 17 h 172"/>
                    <a:gd name="T18" fmla="*/ 1 w 222"/>
                    <a:gd name="T19" fmla="*/ 18 h 172"/>
                    <a:gd name="T20" fmla="*/ 1 w 222"/>
                    <a:gd name="T21" fmla="*/ 18 h 172"/>
                    <a:gd name="T22" fmla="*/ 1 w 222"/>
                    <a:gd name="T23" fmla="*/ 18 h 172"/>
                    <a:gd name="T24" fmla="*/ 1 w 222"/>
                    <a:gd name="T25" fmla="*/ 17 h 172"/>
                    <a:gd name="T26" fmla="*/ 1 w 222"/>
                    <a:gd name="T27" fmla="*/ 17 h 172"/>
                    <a:gd name="T28" fmla="*/ 1 w 222"/>
                    <a:gd name="T29" fmla="*/ 16 h 172"/>
                    <a:gd name="T30" fmla="*/ 1 w 222"/>
                    <a:gd name="T31" fmla="*/ 16 h 172"/>
                    <a:gd name="T32" fmla="*/ 1 w 222"/>
                    <a:gd name="T33" fmla="*/ 15 h 172"/>
                    <a:gd name="T34" fmla="*/ 1 w 222"/>
                    <a:gd name="T35" fmla="*/ 13 h 172"/>
                    <a:gd name="T36" fmla="*/ 1 w 222"/>
                    <a:gd name="T37" fmla="*/ 12 h 172"/>
                    <a:gd name="T38" fmla="*/ 1 w 222"/>
                    <a:gd name="T39" fmla="*/ 11 h 172"/>
                    <a:gd name="T40" fmla="*/ 1 w 222"/>
                    <a:gd name="T41" fmla="*/ 9 h 172"/>
                    <a:gd name="T42" fmla="*/ 1 w 222"/>
                    <a:gd name="T43" fmla="*/ 0 h 172"/>
                    <a:gd name="T44" fmla="*/ 1 w 222"/>
                    <a:gd name="T45" fmla="*/ 0 h 172"/>
                    <a:gd name="T46" fmla="*/ 1 w 222"/>
                    <a:gd name="T47" fmla="*/ 9 h 172"/>
                    <a:gd name="T48" fmla="*/ 1 w 222"/>
                    <a:gd name="T49" fmla="*/ 9 h 17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2"/>
                    <a:gd name="T76" fmla="*/ 0 h 172"/>
                    <a:gd name="T77" fmla="*/ 222 w 222"/>
                    <a:gd name="T78" fmla="*/ 172 h 17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2" h="172">
                      <a:moveTo>
                        <a:pt x="0" y="101"/>
                      </a:moveTo>
                      <a:lnTo>
                        <a:pt x="3" y="114"/>
                      </a:lnTo>
                      <a:lnTo>
                        <a:pt x="7" y="125"/>
                      </a:lnTo>
                      <a:lnTo>
                        <a:pt x="13" y="134"/>
                      </a:lnTo>
                      <a:lnTo>
                        <a:pt x="23" y="143"/>
                      </a:lnTo>
                      <a:lnTo>
                        <a:pt x="33" y="152"/>
                      </a:lnTo>
                      <a:lnTo>
                        <a:pt x="47" y="158"/>
                      </a:lnTo>
                      <a:lnTo>
                        <a:pt x="60" y="165"/>
                      </a:lnTo>
                      <a:lnTo>
                        <a:pt x="77" y="169"/>
                      </a:lnTo>
                      <a:lnTo>
                        <a:pt x="94" y="172"/>
                      </a:lnTo>
                      <a:lnTo>
                        <a:pt x="111" y="172"/>
                      </a:lnTo>
                      <a:lnTo>
                        <a:pt x="131" y="172"/>
                      </a:lnTo>
                      <a:lnTo>
                        <a:pt x="148" y="169"/>
                      </a:lnTo>
                      <a:lnTo>
                        <a:pt x="161" y="165"/>
                      </a:lnTo>
                      <a:lnTo>
                        <a:pt x="178" y="158"/>
                      </a:lnTo>
                      <a:lnTo>
                        <a:pt x="188" y="152"/>
                      </a:lnTo>
                      <a:lnTo>
                        <a:pt x="202" y="143"/>
                      </a:lnTo>
                      <a:lnTo>
                        <a:pt x="208" y="134"/>
                      </a:lnTo>
                      <a:lnTo>
                        <a:pt x="215" y="125"/>
                      </a:lnTo>
                      <a:lnTo>
                        <a:pt x="222" y="114"/>
                      </a:lnTo>
                      <a:lnTo>
                        <a:pt x="222" y="104"/>
                      </a:lnTo>
                      <a:lnTo>
                        <a:pt x="222" y="0"/>
                      </a:lnTo>
                      <a:lnTo>
                        <a:pt x="3" y="0"/>
                      </a:lnTo>
                      <a:lnTo>
                        <a:pt x="3" y="104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47" name="Line 6"/>
                <p:cNvSpPr>
                  <a:spLocks noChangeShapeType="1"/>
                </p:cNvSpPr>
                <p:nvPr/>
              </p:nvSpPr>
              <p:spPr bwMode="auto">
                <a:xfrm>
                  <a:off x="651" y="2304"/>
                  <a:ext cx="6" cy="1036"/>
                </a:xfrm>
                <a:prstGeom prst="line">
                  <a:avLst/>
                </a:prstGeom>
                <a:noFill/>
                <a:ln w="20701">
                  <a:solidFill>
                    <a:srgbClr val="000000"/>
                  </a:solidFill>
                  <a:round/>
                  <a:headEnd type="oval" w="sm" len="sm"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48" name="Freeform 7"/>
                <p:cNvSpPr>
                  <a:spLocks/>
                </p:cNvSpPr>
                <p:nvPr/>
              </p:nvSpPr>
              <p:spPr bwMode="auto">
                <a:xfrm>
                  <a:off x="739" y="3218"/>
                  <a:ext cx="180" cy="113"/>
                </a:xfrm>
                <a:custGeom>
                  <a:avLst/>
                  <a:gdLst>
                    <a:gd name="T0" fmla="*/ 1 w 252"/>
                    <a:gd name="T1" fmla="*/ 0 h 136"/>
                    <a:gd name="T2" fmla="*/ 1 w 252"/>
                    <a:gd name="T3" fmla="*/ 2 h 136"/>
                    <a:gd name="T4" fmla="*/ 0 w 252"/>
                    <a:gd name="T5" fmla="*/ 2 h 136"/>
                    <a:gd name="T6" fmla="*/ 0 w 252"/>
                    <a:gd name="T7" fmla="*/ 2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52"/>
                    <a:gd name="T13" fmla="*/ 0 h 136"/>
                    <a:gd name="T14" fmla="*/ 252 w 252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52" h="136">
                      <a:moveTo>
                        <a:pt x="248" y="0"/>
                      </a:moveTo>
                      <a:lnTo>
                        <a:pt x="252" y="68"/>
                      </a:lnTo>
                      <a:lnTo>
                        <a:pt x="0" y="68"/>
                      </a:lnTo>
                      <a:lnTo>
                        <a:pt x="0" y="136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49" name="Freeform 11"/>
                <p:cNvSpPr>
                  <a:spLocks/>
                </p:cNvSpPr>
                <p:nvPr/>
              </p:nvSpPr>
              <p:spPr bwMode="auto">
                <a:xfrm>
                  <a:off x="808" y="3069"/>
                  <a:ext cx="220" cy="149"/>
                </a:xfrm>
                <a:custGeom>
                  <a:avLst/>
                  <a:gdLst>
                    <a:gd name="T0" fmla="*/ 4 w 249"/>
                    <a:gd name="T1" fmla="*/ 5 h 165"/>
                    <a:gd name="T2" fmla="*/ 4 w 249"/>
                    <a:gd name="T3" fmla="*/ 5 h 165"/>
                    <a:gd name="T4" fmla="*/ 4 w 249"/>
                    <a:gd name="T5" fmla="*/ 5 h 165"/>
                    <a:gd name="T6" fmla="*/ 4 w 249"/>
                    <a:gd name="T7" fmla="*/ 5 h 165"/>
                    <a:gd name="T8" fmla="*/ 4 w 249"/>
                    <a:gd name="T9" fmla="*/ 5 h 165"/>
                    <a:gd name="T10" fmla="*/ 4 w 249"/>
                    <a:gd name="T11" fmla="*/ 5 h 165"/>
                    <a:gd name="T12" fmla="*/ 4 w 249"/>
                    <a:gd name="T13" fmla="*/ 5 h 165"/>
                    <a:gd name="T14" fmla="*/ 4 w 249"/>
                    <a:gd name="T15" fmla="*/ 5 h 165"/>
                    <a:gd name="T16" fmla="*/ 4 w 249"/>
                    <a:gd name="T17" fmla="*/ 5 h 165"/>
                    <a:gd name="T18" fmla="*/ 4 w 249"/>
                    <a:gd name="T19" fmla="*/ 5 h 165"/>
                    <a:gd name="T20" fmla="*/ 4 w 249"/>
                    <a:gd name="T21" fmla="*/ 5 h 165"/>
                    <a:gd name="T22" fmla="*/ 4 w 249"/>
                    <a:gd name="T23" fmla="*/ 5 h 165"/>
                    <a:gd name="T24" fmla="*/ 4 w 249"/>
                    <a:gd name="T25" fmla="*/ 5 h 165"/>
                    <a:gd name="T26" fmla="*/ 4 w 249"/>
                    <a:gd name="T27" fmla="*/ 5 h 165"/>
                    <a:gd name="T28" fmla="*/ 4 w 249"/>
                    <a:gd name="T29" fmla="*/ 5 h 165"/>
                    <a:gd name="T30" fmla="*/ 4 w 249"/>
                    <a:gd name="T31" fmla="*/ 5 h 165"/>
                    <a:gd name="T32" fmla="*/ 4 w 249"/>
                    <a:gd name="T33" fmla="*/ 5 h 165"/>
                    <a:gd name="T34" fmla="*/ 4 w 249"/>
                    <a:gd name="T35" fmla="*/ 5 h 165"/>
                    <a:gd name="T36" fmla="*/ 4 w 249"/>
                    <a:gd name="T37" fmla="*/ 4 h 165"/>
                    <a:gd name="T38" fmla="*/ 4 w 249"/>
                    <a:gd name="T39" fmla="*/ 2 h 165"/>
                    <a:gd name="T40" fmla="*/ 4 w 249"/>
                    <a:gd name="T41" fmla="*/ 0 h 165"/>
                    <a:gd name="T42" fmla="*/ 4 w 249"/>
                    <a:gd name="T43" fmla="*/ 2 h 165"/>
                    <a:gd name="T44" fmla="*/ 4 w 249"/>
                    <a:gd name="T45" fmla="*/ 4 h 165"/>
                    <a:gd name="T46" fmla="*/ 4 w 249"/>
                    <a:gd name="T47" fmla="*/ 5 h 165"/>
                    <a:gd name="T48" fmla="*/ 4 w 249"/>
                    <a:gd name="T49" fmla="*/ 5 h 165"/>
                    <a:gd name="T50" fmla="*/ 4 w 249"/>
                    <a:gd name="T51" fmla="*/ 5 h 165"/>
                    <a:gd name="T52" fmla="*/ 4 w 249"/>
                    <a:gd name="T53" fmla="*/ 5 h 165"/>
                    <a:gd name="T54" fmla="*/ 4 w 249"/>
                    <a:gd name="T55" fmla="*/ 5 h 165"/>
                    <a:gd name="T56" fmla="*/ 4 w 249"/>
                    <a:gd name="T57" fmla="*/ 5 h 165"/>
                    <a:gd name="T58" fmla="*/ 4 w 249"/>
                    <a:gd name="T59" fmla="*/ 5 h 165"/>
                    <a:gd name="T60" fmla="*/ 0 w 249"/>
                    <a:gd name="T61" fmla="*/ 5 h 165"/>
                    <a:gd name="T62" fmla="*/ 4 w 249"/>
                    <a:gd name="T63" fmla="*/ 5 h 165"/>
                    <a:gd name="T64" fmla="*/ 4 w 249"/>
                    <a:gd name="T65" fmla="*/ 5 h 165"/>
                    <a:gd name="T66" fmla="*/ 4 w 249"/>
                    <a:gd name="T67" fmla="*/ 5 h 165"/>
                    <a:gd name="T68" fmla="*/ 4 w 249"/>
                    <a:gd name="T69" fmla="*/ 5 h 165"/>
                    <a:gd name="T70" fmla="*/ 4 w 249"/>
                    <a:gd name="T71" fmla="*/ 5 h 165"/>
                    <a:gd name="T72" fmla="*/ 4 w 249"/>
                    <a:gd name="T73" fmla="*/ 5 h 165"/>
                    <a:gd name="T74" fmla="*/ 4 w 249"/>
                    <a:gd name="T75" fmla="*/ 5 h 165"/>
                    <a:gd name="T76" fmla="*/ 4 w 249"/>
                    <a:gd name="T77" fmla="*/ 5 h 165"/>
                    <a:gd name="T78" fmla="*/ 4 w 249"/>
                    <a:gd name="T79" fmla="*/ 5 h 165"/>
                    <a:gd name="T80" fmla="*/ 4 w 249"/>
                    <a:gd name="T81" fmla="*/ 5 h 165"/>
                    <a:gd name="T82" fmla="*/ 4 w 249"/>
                    <a:gd name="T83" fmla="*/ 5 h 1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249"/>
                    <a:gd name="T127" fmla="*/ 0 h 165"/>
                    <a:gd name="T128" fmla="*/ 249 w 249"/>
                    <a:gd name="T129" fmla="*/ 165 h 1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249" h="165">
                      <a:moveTo>
                        <a:pt x="125" y="162"/>
                      </a:moveTo>
                      <a:lnTo>
                        <a:pt x="145" y="162"/>
                      </a:lnTo>
                      <a:lnTo>
                        <a:pt x="165" y="160"/>
                      </a:lnTo>
                      <a:lnTo>
                        <a:pt x="182" y="154"/>
                      </a:lnTo>
                      <a:lnTo>
                        <a:pt x="199" y="147"/>
                      </a:lnTo>
                      <a:lnTo>
                        <a:pt x="216" y="140"/>
                      </a:lnTo>
                      <a:lnTo>
                        <a:pt x="226" y="130"/>
                      </a:lnTo>
                      <a:lnTo>
                        <a:pt x="236" y="121"/>
                      </a:lnTo>
                      <a:lnTo>
                        <a:pt x="246" y="108"/>
                      </a:lnTo>
                      <a:lnTo>
                        <a:pt x="249" y="94"/>
                      </a:lnTo>
                      <a:lnTo>
                        <a:pt x="249" y="81"/>
                      </a:lnTo>
                      <a:lnTo>
                        <a:pt x="249" y="68"/>
                      </a:lnTo>
                      <a:lnTo>
                        <a:pt x="246" y="57"/>
                      </a:lnTo>
                      <a:lnTo>
                        <a:pt x="236" y="44"/>
                      </a:lnTo>
                      <a:lnTo>
                        <a:pt x="226" y="35"/>
                      </a:lnTo>
                      <a:lnTo>
                        <a:pt x="216" y="24"/>
                      </a:lnTo>
                      <a:lnTo>
                        <a:pt x="199" y="15"/>
                      </a:lnTo>
                      <a:lnTo>
                        <a:pt x="182" y="9"/>
                      </a:lnTo>
                      <a:lnTo>
                        <a:pt x="165" y="4"/>
                      </a:lnTo>
                      <a:lnTo>
                        <a:pt x="145" y="2"/>
                      </a:lnTo>
                      <a:lnTo>
                        <a:pt x="125" y="0"/>
                      </a:lnTo>
                      <a:lnTo>
                        <a:pt x="105" y="2"/>
                      </a:lnTo>
                      <a:lnTo>
                        <a:pt x="88" y="4"/>
                      </a:lnTo>
                      <a:lnTo>
                        <a:pt x="68" y="9"/>
                      </a:lnTo>
                      <a:lnTo>
                        <a:pt x="51" y="15"/>
                      </a:lnTo>
                      <a:lnTo>
                        <a:pt x="37" y="24"/>
                      </a:lnTo>
                      <a:lnTo>
                        <a:pt x="24" y="35"/>
                      </a:lnTo>
                      <a:lnTo>
                        <a:pt x="14" y="44"/>
                      </a:lnTo>
                      <a:lnTo>
                        <a:pt x="7" y="57"/>
                      </a:lnTo>
                      <a:lnTo>
                        <a:pt x="4" y="68"/>
                      </a:lnTo>
                      <a:lnTo>
                        <a:pt x="0" y="81"/>
                      </a:lnTo>
                      <a:lnTo>
                        <a:pt x="4" y="94"/>
                      </a:lnTo>
                      <a:lnTo>
                        <a:pt x="7" y="108"/>
                      </a:lnTo>
                      <a:lnTo>
                        <a:pt x="14" y="121"/>
                      </a:lnTo>
                      <a:lnTo>
                        <a:pt x="24" y="130"/>
                      </a:lnTo>
                      <a:lnTo>
                        <a:pt x="37" y="140"/>
                      </a:lnTo>
                      <a:lnTo>
                        <a:pt x="51" y="147"/>
                      </a:lnTo>
                      <a:lnTo>
                        <a:pt x="68" y="154"/>
                      </a:lnTo>
                      <a:lnTo>
                        <a:pt x="88" y="160"/>
                      </a:lnTo>
                      <a:lnTo>
                        <a:pt x="105" y="162"/>
                      </a:lnTo>
                      <a:lnTo>
                        <a:pt x="125" y="165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50" name="Freeform 12"/>
                <p:cNvSpPr>
                  <a:spLocks noEditPoints="1"/>
                </p:cNvSpPr>
                <p:nvPr/>
              </p:nvSpPr>
              <p:spPr bwMode="auto">
                <a:xfrm>
                  <a:off x="886" y="3134"/>
                  <a:ext cx="65" cy="22"/>
                </a:xfrm>
                <a:custGeom>
                  <a:avLst/>
                  <a:gdLst>
                    <a:gd name="T0" fmla="*/ 0 w 74"/>
                    <a:gd name="T1" fmla="*/ 0 h 25"/>
                    <a:gd name="T2" fmla="*/ 4 w 74"/>
                    <a:gd name="T3" fmla="*/ 0 h 25"/>
                    <a:gd name="T4" fmla="*/ 4 w 74"/>
                    <a:gd name="T5" fmla="*/ 4 h 25"/>
                    <a:gd name="T6" fmla="*/ 3 w 74"/>
                    <a:gd name="T7" fmla="*/ 4 h 25"/>
                    <a:gd name="T8" fmla="*/ 3 w 74"/>
                    <a:gd name="T9" fmla="*/ 0 h 25"/>
                    <a:gd name="T10" fmla="*/ 3 w 74"/>
                    <a:gd name="T11" fmla="*/ 0 h 25"/>
                    <a:gd name="T12" fmla="*/ 0 w 74"/>
                    <a:gd name="T13" fmla="*/ 0 h 25"/>
                    <a:gd name="T14" fmla="*/ 3 w 74"/>
                    <a:gd name="T15" fmla="*/ 4 h 25"/>
                    <a:gd name="T16" fmla="*/ 4 w 74"/>
                    <a:gd name="T17" fmla="*/ 4 h 25"/>
                    <a:gd name="T18" fmla="*/ 4 w 74"/>
                    <a:gd name="T19" fmla="*/ 4 h 25"/>
                    <a:gd name="T20" fmla="*/ 3 w 74"/>
                    <a:gd name="T21" fmla="*/ 4 h 25"/>
                    <a:gd name="T22" fmla="*/ 3 w 74"/>
                    <a:gd name="T23" fmla="*/ 4 h 25"/>
                    <a:gd name="T24" fmla="*/ 3 w 74"/>
                    <a:gd name="T25" fmla="*/ 4 h 2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4"/>
                    <a:gd name="T40" fmla="*/ 0 h 25"/>
                    <a:gd name="T41" fmla="*/ 74 w 74"/>
                    <a:gd name="T42" fmla="*/ 25 h 2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4" h="25">
                      <a:moveTo>
                        <a:pt x="0" y="0"/>
                      </a:moveTo>
                      <a:lnTo>
                        <a:pt x="74" y="0"/>
                      </a:lnTo>
                      <a:lnTo>
                        <a:pt x="74" y="7"/>
                      </a:lnTo>
                      <a:lnTo>
                        <a:pt x="3" y="7"/>
                      </a:lnTo>
                      <a:lnTo>
                        <a:pt x="3" y="0"/>
                      </a:lnTo>
                      <a:lnTo>
                        <a:pt x="0" y="0"/>
                      </a:lnTo>
                      <a:close/>
                      <a:moveTo>
                        <a:pt x="3" y="18"/>
                      </a:moveTo>
                      <a:lnTo>
                        <a:pt x="74" y="18"/>
                      </a:lnTo>
                      <a:lnTo>
                        <a:pt x="74" y="25"/>
                      </a:lnTo>
                      <a:lnTo>
                        <a:pt x="3" y="25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51" name="Line 52"/>
                <p:cNvSpPr>
                  <a:spLocks noChangeShapeType="1"/>
                </p:cNvSpPr>
                <p:nvPr/>
              </p:nvSpPr>
              <p:spPr bwMode="auto">
                <a:xfrm>
                  <a:off x="912" y="2304"/>
                  <a:ext cx="0" cy="768"/>
                </a:xfrm>
                <a:prstGeom prst="line">
                  <a:avLst/>
                </a:prstGeom>
                <a:noFill/>
                <a:ln w="38100">
                  <a:solidFill>
                    <a:srgbClr val="000000"/>
                  </a:solidFill>
                  <a:round/>
                  <a:headEnd type="oval" w="sm" len="sm"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78918" name="Group 223"/>
              <p:cNvGrpSpPr>
                <a:grpSpLocks/>
              </p:cNvGrpSpPr>
              <p:nvPr/>
            </p:nvGrpSpPr>
            <p:grpSpPr bwMode="auto">
              <a:xfrm>
                <a:off x="1872" y="2304"/>
                <a:ext cx="404" cy="1200"/>
                <a:chOff x="624" y="2304"/>
                <a:chExt cx="404" cy="1200"/>
              </a:xfrm>
            </p:grpSpPr>
            <p:sp>
              <p:nvSpPr>
                <p:cNvPr id="78940" name="Freeform 224"/>
                <p:cNvSpPr>
                  <a:spLocks/>
                </p:cNvSpPr>
                <p:nvPr/>
              </p:nvSpPr>
              <p:spPr bwMode="auto">
                <a:xfrm>
                  <a:off x="624" y="3342"/>
                  <a:ext cx="158" cy="162"/>
                </a:xfrm>
                <a:custGeom>
                  <a:avLst/>
                  <a:gdLst>
                    <a:gd name="T0" fmla="*/ 0 w 222"/>
                    <a:gd name="T1" fmla="*/ 9 h 172"/>
                    <a:gd name="T2" fmla="*/ 1 w 222"/>
                    <a:gd name="T3" fmla="*/ 11 h 172"/>
                    <a:gd name="T4" fmla="*/ 1 w 222"/>
                    <a:gd name="T5" fmla="*/ 12 h 172"/>
                    <a:gd name="T6" fmla="*/ 1 w 222"/>
                    <a:gd name="T7" fmla="*/ 13 h 172"/>
                    <a:gd name="T8" fmla="*/ 1 w 222"/>
                    <a:gd name="T9" fmla="*/ 15 h 172"/>
                    <a:gd name="T10" fmla="*/ 1 w 222"/>
                    <a:gd name="T11" fmla="*/ 16 h 172"/>
                    <a:gd name="T12" fmla="*/ 1 w 222"/>
                    <a:gd name="T13" fmla="*/ 16 h 172"/>
                    <a:gd name="T14" fmla="*/ 1 w 222"/>
                    <a:gd name="T15" fmla="*/ 17 h 172"/>
                    <a:gd name="T16" fmla="*/ 1 w 222"/>
                    <a:gd name="T17" fmla="*/ 17 h 172"/>
                    <a:gd name="T18" fmla="*/ 1 w 222"/>
                    <a:gd name="T19" fmla="*/ 18 h 172"/>
                    <a:gd name="T20" fmla="*/ 1 w 222"/>
                    <a:gd name="T21" fmla="*/ 18 h 172"/>
                    <a:gd name="T22" fmla="*/ 1 w 222"/>
                    <a:gd name="T23" fmla="*/ 18 h 172"/>
                    <a:gd name="T24" fmla="*/ 1 w 222"/>
                    <a:gd name="T25" fmla="*/ 17 h 172"/>
                    <a:gd name="T26" fmla="*/ 1 w 222"/>
                    <a:gd name="T27" fmla="*/ 17 h 172"/>
                    <a:gd name="T28" fmla="*/ 1 w 222"/>
                    <a:gd name="T29" fmla="*/ 16 h 172"/>
                    <a:gd name="T30" fmla="*/ 1 w 222"/>
                    <a:gd name="T31" fmla="*/ 16 h 172"/>
                    <a:gd name="T32" fmla="*/ 1 w 222"/>
                    <a:gd name="T33" fmla="*/ 15 h 172"/>
                    <a:gd name="T34" fmla="*/ 1 w 222"/>
                    <a:gd name="T35" fmla="*/ 13 h 172"/>
                    <a:gd name="T36" fmla="*/ 1 w 222"/>
                    <a:gd name="T37" fmla="*/ 12 h 172"/>
                    <a:gd name="T38" fmla="*/ 1 w 222"/>
                    <a:gd name="T39" fmla="*/ 11 h 172"/>
                    <a:gd name="T40" fmla="*/ 1 w 222"/>
                    <a:gd name="T41" fmla="*/ 9 h 172"/>
                    <a:gd name="T42" fmla="*/ 1 w 222"/>
                    <a:gd name="T43" fmla="*/ 0 h 172"/>
                    <a:gd name="T44" fmla="*/ 1 w 222"/>
                    <a:gd name="T45" fmla="*/ 0 h 172"/>
                    <a:gd name="T46" fmla="*/ 1 w 222"/>
                    <a:gd name="T47" fmla="*/ 9 h 172"/>
                    <a:gd name="T48" fmla="*/ 1 w 222"/>
                    <a:gd name="T49" fmla="*/ 9 h 17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2"/>
                    <a:gd name="T76" fmla="*/ 0 h 172"/>
                    <a:gd name="T77" fmla="*/ 222 w 222"/>
                    <a:gd name="T78" fmla="*/ 172 h 17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2" h="172">
                      <a:moveTo>
                        <a:pt x="0" y="101"/>
                      </a:moveTo>
                      <a:lnTo>
                        <a:pt x="3" y="114"/>
                      </a:lnTo>
                      <a:lnTo>
                        <a:pt x="7" y="125"/>
                      </a:lnTo>
                      <a:lnTo>
                        <a:pt x="13" y="134"/>
                      </a:lnTo>
                      <a:lnTo>
                        <a:pt x="23" y="143"/>
                      </a:lnTo>
                      <a:lnTo>
                        <a:pt x="33" y="152"/>
                      </a:lnTo>
                      <a:lnTo>
                        <a:pt x="47" y="158"/>
                      </a:lnTo>
                      <a:lnTo>
                        <a:pt x="60" y="165"/>
                      </a:lnTo>
                      <a:lnTo>
                        <a:pt x="77" y="169"/>
                      </a:lnTo>
                      <a:lnTo>
                        <a:pt x="94" y="172"/>
                      </a:lnTo>
                      <a:lnTo>
                        <a:pt x="111" y="172"/>
                      </a:lnTo>
                      <a:lnTo>
                        <a:pt x="131" y="172"/>
                      </a:lnTo>
                      <a:lnTo>
                        <a:pt x="148" y="169"/>
                      </a:lnTo>
                      <a:lnTo>
                        <a:pt x="161" y="165"/>
                      </a:lnTo>
                      <a:lnTo>
                        <a:pt x="178" y="158"/>
                      </a:lnTo>
                      <a:lnTo>
                        <a:pt x="188" y="152"/>
                      </a:lnTo>
                      <a:lnTo>
                        <a:pt x="202" y="143"/>
                      </a:lnTo>
                      <a:lnTo>
                        <a:pt x="208" y="134"/>
                      </a:lnTo>
                      <a:lnTo>
                        <a:pt x="215" y="125"/>
                      </a:lnTo>
                      <a:lnTo>
                        <a:pt x="222" y="114"/>
                      </a:lnTo>
                      <a:lnTo>
                        <a:pt x="222" y="104"/>
                      </a:lnTo>
                      <a:lnTo>
                        <a:pt x="222" y="0"/>
                      </a:lnTo>
                      <a:lnTo>
                        <a:pt x="3" y="0"/>
                      </a:lnTo>
                      <a:lnTo>
                        <a:pt x="3" y="104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41" name="Line 225"/>
                <p:cNvSpPr>
                  <a:spLocks noChangeShapeType="1"/>
                </p:cNvSpPr>
                <p:nvPr/>
              </p:nvSpPr>
              <p:spPr bwMode="auto">
                <a:xfrm>
                  <a:off x="651" y="2304"/>
                  <a:ext cx="6" cy="1036"/>
                </a:xfrm>
                <a:prstGeom prst="line">
                  <a:avLst/>
                </a:prstGeom>
                <a:noFill/>
                <a:ln w="20701">
                  <a:solidFill>
                    <a:srgbClr val="000000"/>
                  </a:solidFill>
                  <a:round/>
                  <a:headEnd type="oval" w="sm" len="sm"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42" name="Freeform 226"/>
                <p:cNvSpPr>
                  <a:spLocks/>
                </p:cNvSpPr>
                <p:nvPr/>
              </p:nvSpPr>
              <p:spPr bwMode="auto">
                <a:xfrm>
                  <a:off x="739" y="3218"/>
                  <a:ext cx="180" cy="113"/>
                </a:xfrm>
                <a:custGeom>
                  <a:avLst/>
                  <a:gdLst>
                    <a:gd name="T0" fmla="*/ 1 w 252"/>
                    <a:gd name="T1" fmla="*/ 0 h 136"/>
                    <a:gd name="T2" fmla="*/ 1 w 252"/>
                    <a:gd name="T3" fmla="*/ 2 h 136"/>
                    <a:gd name="T4" fmla="*/ 0 w 252"/>
                    <a:gd name="T5" fmla="*/ 2 h 136"/>
                    <a:gd name="T6" fmla="*/ 0 w 252"/>
                    <a:gd name="T7" fmla="*/ 2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52"/>
                    <a:gd name="T13" fmla="*/ 0 h 136"/>
                    <a:gd name="T14" fmla="*/ 252 w 252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52" h="136">
                      <a:moveTo>
                        <a:pt x="248" y="0"/>
                      </a:moveTo>
                      <a:lnTo>
                        <a:pt x="252" y="68"/>
                      </a:lnTo>
                      <a:lnTo>
                        <a:pt x="0" y="68"/>
                      </a:lnTo>
                      <a:lnTo>
                        <a:pt x="0" y="136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43" name="Freeform 227"/>
                <p:cNvSpPr>
                  <a:spLocks/>
                </p:cNvSpPr>
                <p:nvPr/>
              </p:nvSpPr>
              <p:spPr bwMode="auto">
                <a:xfrm>
                  <a:off x="808" y="3069"/>
                  <a:ext cx="220" cy="149"/>
                </a:xfrm>
                <a:custGeom>
                  <a:avLst/>
                  <a:gdLst>
                    <a:gd name="T0" fmla="*/ 4 w 249"/>
                    <a:gd name="T1" fmla="*/ 5 h 165"/>
                    <a:gd name="T2" fmla="*/ 4 w 249"/>
                    <a:gd name="T3" fmla="*/ 5 h 165"/>
                    <a:gd name="T4" fmla="*/ 4 w 249"/>
                    <a:gd name="T5" fmla="*/ 5 h 165"/>
                    <a:gd name="T6" fmla="*/ 4 w 249"/>
                    <a:gd name="T7" fmla="*/ 5 h 165"/>
                    <a:gd name="T8" fmla="*/ 4 w 249"/>
                    <a:gd name="T9" fmla="*/ 5 h 165"/>
                    <a:gd name="T10" fmla="*/ 4 w 249"/>
                    <a:gd name="T11" fmla="*/ 5 h 165"/>
                    <a:gd name="T12" fmla="*/ 4 w 249"/>
                    <a:gd name="T13" fmla="*/ 5 h 165"/>
                    <a:gd name="T14" fmla="*/ 4 w 249"/>
                    <a:gd name="T15" fmla="*/ 5 h 165"/>
                    <a:gd name="T16" fmla="*/ 4 w 249"/>
                    <a:gd name="T17" fmla="*/ 5 h 165"/>
                    <a:gd name="T18" fmla="*/ 4 w 249"/>
                    <a:gd name="T19" fmla="*/ 5 h 165"/>
                    <a:gd name="T20" fmla="*/ 4 w 249"/>
                    <a:gd name="T21" fmla="*/ 5 h 165"/>
                    <a:gd name="T22" fmla="*/ 4 w 249"/>
                    <a:gd name="T23" fmla="*/ 5 h 165"/>
                    <a:gd name="T24" fmla="*/ 4 w 249"/>
                    <a:gd name="T25" fmla="*/ 5 h 165"/>
                    <a:gd name="T26" fmla="*/ 4 w 249"/>
                    <a:gd name="T27" fmla="*/ 5 h 165"/>
                    <a:gd name="T28" fmla="*/ 4 w 249"/>
                    <a:gd name="T29" fmla="*/ 5 h 165"/>
                    <a:gd name="T30" fmla="*/ 4 w 249"/>
                    <a:gd name="T31" fmla="*/ 5 h 165"/>
                    <a:gd name="T32" fmla="*/ 4 w 249"/>
                    <a:gd name="T33" fmla="*/ 5 h 165"/>
                    <a:gd name="T34" fmla="*/ 4 w 249"/>
                    <a:gd name="T35" fmla="*/ 5 h 165"/>
                    <a:gd name="T36" fmla="*/ 4 w 249"/>
                    <a:gd name="T37" fmla="*/ 4 h 165"/>
                    <a:gd name="T38" fmla="*/ 4 w 249"/>
                    <a:gd name="T39" fmla="*/ 2 h 165"/>
                    <a:gd name="T40" fmla="*/ 4 w 249"/>
                    <a:gd name="T41" fmla="*/ 0 h 165"/>
                    <a:gd name="T42" fmla="*/ 4 w 249"/>
                    <a:gd name="T43" fmla="*/ 2 h 165"/>
                    <a:gd name="T44" fmla="*/ 4 w 249"/>
                    <a:gd name="T45" fmla="*/ 4 h 165"/>
                    <a:gd name="T46" fmla="*/ 4 w 249"/>
                    <a:gd name="T47" fmla="*/ 5 h 165"/>
                    <a:gd name="T48" fmla="*/ 4 w 249"/>
                    <a:gd name="T49" fmla="*/ 5 h 165"/>
                    <a:gd name="T50" fmla="*/ 4 w 249"/>
                    <a:gd name="T51" fmla="*/ 5 h 165"/>
                    <a:gd name="T52" fmla="*/ 4 w 249"/>
                    <a:gd name="T53" fmla="*/ 5 h 165"/>
                    <a:gd name="T54" fmla="*/ 4 w 249"/>
                    <a:gd name="T55" fmla="*/ 5 h 165"/>
                    <a:gd name="T56" fmla="*/ 4 w 249"/>
                    <a:gd name="T57" fmla="*/ 5 h 165"/>
                    <a:gd name="T58" fmla="*/ 4 w 249"/>
                    <a:gd name="T59" fmla="*/ 5 h 165"/>
                    <a:gd name="T60" fmla="*/ 0 w 249"/>
                    <a:gd name="T61" fmla="*/ 5 h 165"/>
                    <a:gd name="T62" fmla="*/ 4 w 249"/>
                    <a:gd name="T63" fmla="*/ 5 h 165"/>
                    <a:gd name="T64" fmla="*/ 4 w 249"/>
                    <a:gd name="T65" fmla="*/ 5 h 165"/>
                    <a:gd name="T66" fmla="*/ 4 w 249"/>
                    <a:gd name="T67" fmla="*/ 5 h 165"/>
                    <a:gd name="T68" fmla="*/ 4 w 249"/>
                    <a:gd name="T69" fmla="*/ 5 h 165"/>
                    <a:gd name="T70" fmla="*/ 4 w 249"/>
                    <a:gd name="T71" fmla="*/ 5 h 165"/>
                    <a:gd name="T72" fmla="*/ 4 w 249"/>
                    <a:gd name="T73" fmla="*/ 5 h 165"/>
                    <a:gd name="T74" fmla="*/ 4 w 249"/>
                    <a:gd name="T75" fmla="*/ 5 h 165"/>
                    <a:gd name="T76" fmla="*/ 4 w 249"/>
                    <a:gd name="T77" fmla="*/ 5 h 165"/>
                    <a:gd name="T78" fmla="*/ 4 w 249"/>
                    <a:gd name="T79" fmla="*/ 5 h 165"/>
                    <a:gd name="T80" fmla="*/ 4 w 249"/>
                    <a:gd name="T81" fmla="*/ 5 h 165"/>
                    <a:gd name="T82" fmla="*/ 4 w 249"/>
                    <a:gd name="T83" fmla="*/ 5 h 1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249"/>
                    <a:gd name="T127" fmla="*/ 0 h 165"/>
                    <a:gd name="T128" fmla="*/ 249 w 249"/>
                    <a:gd name="T129" fmla="*/ 165 h 1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249" h="165">
                      <a:moveTo>
                        <a:pt x="125" y="162"/>
                      </a:moveTo>
                      <a:lnTo>
                        <a:pt x="145" y="162"/>
                      </a:lnTo>
                      <a:lnTo>
                        <a:pt x="165" y="160"/>
                      </a:lnTo>
                      <a:lnTo>
                        <a:pt x="182" y="154"/>
                      </a:lnTo>
                      <a:lnTo>
                        <a:pt x="199" y="147"/>
                      </a:lnTo>
                      <a:lnTo>
                        <a:pt x="216" y="140"/>
                      </a:lnTo>
                      <a:lnTo>
                        <a:pt x="226" y="130"/>
                      </a:lnTo>
                      <a:lnTo>
                        <a:pt x="236" y="121"/>
                      </a:lnTo>
                      <a:lnTo>
                        <a:pt x="246" y="108"/>
                      </a:lnTo>
                      <a:lnTo>
                        <a:pt x="249" y="94"/>
                      </a:lnTo>
                      <a:lnTo>
                        <a:pt x="249" y="81"/>
                      </a:lnTo>
                      <a:lnTo>
                        <a:pt x="249" y="68"/>
                      </a:lnTo>
                      <a:lnTo>
                        <a:pt x="246" y="57"/>
                      </a:lnTo>
                      <a:lnTo>
                        <a:pt x="236" y="44"/>
                      </a:lnTo>
                      <a:lnTo>
                        <a:pt x="226" y="35"/>
                      </a:lnTo>
                      <a:lnTo>
                        <a:pt x="216" y="24"/>
                      </a:lnTo>
                      <a:lnTo>
                        <a:pt x="199" y="15"/>
                      </a:lnTo>
                      <a:lnTo>
                        <a:pt x="182" y="9"/>
                      </a:lnTo>
                      <a:lnTo>
                        <a:pt x="165" y="4"/>
                      </a:lnTo>
                      <a:lnTo>
                        <a:pt x="145" y="2"/>
                      </a:lnTo>
                      <a:lnTo>
                        <a:pt x="125" y="0"/>
                      </a:lnTo>
                      <a:lnTo>
                        <a:pt x="105" y="2"/>
                      </a:lnTo>
                      <a:lnTo>
                        <a:pt x="88" y="4"/>
                      </a:lnTo>
                      <a:lnTo>
                        <a:pt x="68" y="9"/>
                      </a:lnTo>
                      <a:lnTo>
                        <a:pt x="51" y="15"/>
                      </a:lnTo>
                      <a:lnTo>
                        <a:pt x="37" y="24"/>
                      </a:lnTo>
                      <a:lnTo>
                        <a:pt x="24" y="35"/>
                      </a:lnTo>
                      <a:lnTo>
                        <a:pt x="14" y="44"/>
                      </a:lnTo>
                      <a:lnTo>
                        <a:pt x="7" y="57"/>
                      </a:lnTo>
                      <a:lnTo>
                        <a:pt x="4" y="68"/>
                      </a:lnTo>
                      <a:lnTo>
                        <a:pt x="0" y="81"/>
                      </a:lnTo>
                      <a:lnTo>
                        <a:pt x="4" y="94"/>
                      </a:lnTo>
                      <a:lnTo>
                        <a:pt x="7" y="108"/>
                      </a:lnTo>
                      <a:lnTo>
                        <a:pt x="14" y="121"/>
                      </a:lnTo>
                      <a:lnTo>
                        <a:pt x="24" y="130"/>
                      </a:lnTo>
                      <a:lnTo>
                        <a:pt x="37" y="140"/>
                      </a:lnTo>
                      <a:lnTo>
                        <a:pt x="51" y="147"/>
                      </a:lnTo>
                      <a:lnTo>
                        <a:pt x="68" y="154"/>
                      </a:lnTo>
                      <a:lnTo>
                        <a:pt x="88" y="160"/>
                      </a:lnTo>
                      <a:lnTo>
                        <a:pt x="105" y="162"/>
                      </a:lnTo>
                      <a:lnTo>
                        <a:pt x="125" y="165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44" name="Freeform 228"/>
                <p:cNvSpPr>
                  <a:spLocks noEditPoints="1"/>
                </p:cNvSpPr>
                <p:nvPr/>
              </p:nvSpPr>
              <p:spPr bwMode="auto">
                <a:xfrm>
                  <a:off x="886" y="3134"/>
                  <a:ext cx="65" cy="22"/>
                </a:xfrm>
                <a:custGeom>
                  <a:avLst/>
                  <a:gdLst>
                    <a:gd name="T0" fmla="*/ 0 w 74"/>
                    <a:gd name="T1" fmla="*/ 0 h 25"/>
                    <a:gd name="T2" fmla="*/ 4 w 74"/>
                    <a:gd name="T3" fmla="*/ 0 h 25"/>
                    <a:gd name="T4" fmla="*/ 4 w 74"/>
                    <a:gd name="T5" fmla="*/ 4 h 25"/>
                    <a:gd name="T6" fmla="*/ 3 w 74"/>
                    <a:gd name="T7" fmla="*/ 4 h 25"/>
                    <a:gd name="T8" fmla="*/ 3 w 74"/>
                    <a:gd name="T9" fmla="*/ 0 h 25"/>
                    <a:gd name="T10" fmla="*/ 3 w 74"/>
                    <a:gd name="T11" fmla="*/ 0 h 25"/>
                    <a:gd name="T12" fmla="*/ 0 w 74"/>
                    <a:gd name="T13" fmla="*/ 0 h 25"/>
                    <a:gd name="T14" fmla="*/ 3 w 74"/>
                    <a:gd name="T15" fmla="*/ 4 h 25"/>
                    <a:gd name="T16" fmla="*/ 4 w 74"/>
                    <a:gd name="T17" fmla="*/ 4 h 25"/>
                    <a:gd name="T18" fmla="*/ 4 w 74"/>
                    <a:gd name="T19" fmla="*/ 4 h 25"/>
                    <a:gd name="T20" fmla="*/ 3 w 74"/>
                    <a:gd name="T21" fmla="*/ 4 h 25"/>
                    <a:gd name="T22" fmla="*/ 3 w 74"/>
                    <a:gd name="T23" fmla="*/ 4 h 25"/>
                    <a:gd name="T24" fmla="*/ 3 w 74"/>
                    <a:gd name="T25" fmla="*/ 4 h 2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4"/>
                    <a:gd name="T40" fmla="*/ 0 h 25"/>
                    <a:gd name="T41" fmla="*/ 74 w 74"/>
                    <a:gd name="T42" fmla="*/ 25 h 2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4" h="25">
                      <a:moveTo>
                        <a:pt x="0" y="0"/>
                      </a:moveTo>
                      <a:lnTo>
                        <a:pt x="74" y="0"/>
                      </a:lnTo>
                      <a:lnTo>
                        <a:pt x="74" y="7"/>
                      </a:lnTo>
                      <a:lnTo>
                        <a:pt x="3" y="7"/>
                      </a:lnTo>
                      <a:lnTo>
                        <a:pt x="3" y="0"/>
                      </a:lnTo>
                      <a:lnTo>
                        <a:pt x="0" y="0"/>
                      </a:lnTo>
                      <a:close/>
                      <a:moveTo>
                        <a:pt x="3" y="18"/>
                      </a:moveTo>
                      <a:lnTo>
                        <a:pt x="74" y="18"/>
                      </a:lnTo>
                      <a:lnTo>
                        <a:pt x="74" y="25"/>
                      </a:lnTo>
                      <a:lnTo>
                        <a:pt x="3" y="25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45" name="Line 229"/>
                <p:cNvSpPr>
                  <a:spLocks noChangeShapeType="1"/>
                </p:cNvSpPr>
                <p:nvPr/>
              </p:nvSpPr>
              <p:spPr bwMode="auto">
                <a:xfrm>
                  <a:off x="912" y="2304"/>
                  <a:ext cx="0" cy="768"/>
                </a:xfrm>
                <a:prstGeom prst="line">
                  <a:avLst/>
                </a:prstGeom>
                <a:noFill/>
                <a:ln w="38100">
                  <a:solidFill>
                    <a:srgbClr val="000000"/>
                  </a:solidFill>
                  <a:round/>
                  <a:headEnd type="oval" w="sm" len="sm"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78919" name="Group 230"/>
              <p:cNvGrpSpPr>
                <a:grpSpLocks/>
              </p:cNvGrpSpPr>
              <p:nvPr/>
            </p:nvGrpSpPr>
            <p:grpSpPr bwMode="auto">
              <a:xfrm>
                <a:off x="3120" y="2304"/>
                <a:ext cx="404" cy="1200"/>
                <a:chOff x="624" y="2304"/>
                <a:chExt cx="404" cy="1200"/>
              </a:xfrm>
            </p:grpSpPr>
            <p:sp>
              <p:nvSpPr>
                <p:cNvPr id="78934" name="Freeform 231"/>
                <p:cNvSpPr>
                  <a:spLocks/>
                </p:cNvSpPr>
                <p:nvPr/>
              </p:nvSpPr>
              <p:spPr bwMode="auto">
                <a:xfrm>
                  <a:off x="624" y="3342"/>
                  <a:ext cx="158" cy="162"/>
                </a:xfrm>
                <a:custGeom>
                  <a:avLst/>
                  <a:gdLst>
                    <a:gd name="T0" fmla="*/ 0 w 222"/>
                    <a:gd name="T1" fmla="*/ 9 h 172"/>
                    <a:gd name="T2" fmla="*/ 1 w 222"/>
                    <a:gd name="T3" fmla="*/ 11 h 172"/>
                    <a:gd name="T4" fmla="*/ 1 w 222"/>
                    <a:gd name="T5" fmla="*/ 12 h 172"/>
                    <a:gd name="T6" fmla="*/ 1 w 222"/>
                    <a:gd name="T7" fmla="*/ 13 h 172"/>
                    <a:gd name="T8" fmla="*/ 1 w 222"/>
                    <a:gd name="T9" fmla="*/ 15 h 172"/>
                    <a:gd name="T10" fmla="*/ 1 w 222"/>
                    <a:gd name="T11" fmla="*/ 16 h 172"/>
                    <a:gd name="T12" fmla="*/ 1 w 222"/>
                    <a:gd name="T13" fmla="*/ 16 h 172"/>
                    <a:gd name="T14" fmla="*/ 1 w 222"/>
                    <a:gd name="T15" fmla="*/ 17 h 172"/>
                    <a:gd name="T16" fmla="*/ 1 w 222"/>
                    <a:gd name="T17" fmla="*/ 17 h 172"/>
                    <a:gd name="T18" fmla="*/ 1 w 222"/>
                    <a:gd name="T19" fmla="*/ 18 h 172"/>
                    <a:gd name="T20" fmla="*/ 1 w 222"/>
                    <a:gd name="T21" fmla="*/ 18 h 172"/>
                    <a:gd name="T22" fmla="*/ 1 w 222"/>
                    <a:gd name="T23" fmla="*/ 18 h 172"/>
                    <a:gd name="T24" fmla="*/ 1 w 222"/>
                    <a:gd name="T25" fmla="*/ 17 h 172"/>
                    <a:gd name="T26" fmla="*/ 1 w 222"/>
                    <a:gd name="T27" fmla="*/ 17 h 172"/>
                    <a:gd name="T28" fmla="*/ 1 w 222"/>
                    <a:gd name="T29" fmla="*/ 16 h 172"/>
                    <a:gd name="T30" fmla="*/ 1 w 222"/>
                    <a:gd name="T31" fmla="*/ 16 h 172"/>
                    <a:gd name="T32" fmla="*/ 1 w 222"/>
                    <a:gd name="T33" fmla="*/ 15 h 172"/>
                    <a:gd name="T34" fmla="*/ 1 w 222"/>
                    <a:gd name="T35" fmla="*/ 13 h 172"/>
                    <a:gd name="T36" fmla="*/ 1 w 222"/>
                    <a:gd name="T37" fmla="*/ 12 h 172"/>
                    <a:gd name="T38" fmla="*/ 1 w 222"/>
                    <a:gd name="T39" fmla="*/ 11 h 172"/>
                    <a:gd name="T40" fmla="*/ 1 w 222"/>
                    <a:gd name="T41" fmla="*/ 9 h 172"/>
                    <a:gd name="T42" fmla="*/ 1 w 222"/>
                    <a:gd name="T43" fmla="*/ 0 h 172"/>
                    <a:gd name="T44" fmla="*/ 1 w 222"/>
                    <a:gd name="T45" fmla="*/ 0 h 172"/>
                    <a:gd name="T46" fmla="*/ 1 w 222"/>
                    <a:gd name="T47" fmla="*/ 9 h 172"/>
                    <a:gd name="T48" fmla="*/ 1 w 222"/>
                    <a:gd name="T49" fmla="*/ 9 h 17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2"/>
                    <a:gd name="T76" fmla="*/ 0 h 172"/>
                    <a:gd name="T77" fmla="*/ 222 w 222"/>
                    <a:gd name="T78" fmla="*/ 172 h 17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2" h="172">
                      <a:moveTo>
                        <a:pt x="0" y="101"/>
                      </a:moveTo>
                      <a:lnTo>
                        <a:pt x="3" y="114"/>
                      </a:lnTo>
                      <a:lnTo>
                        <a:pt x="7" y="125"/>
                      </a:lnTo>
                      <a:lnTo>
                        <a:pt x="13" y="134"/>
                      </a:lnTo>
                      <a:lnTo>
                        <a:pt x="23" y="143"/>
                      </a:lnTo>
                      <a:lnTo>
                        <a:pt x="33" y="152"/>
                      </a:lnTo>
                      <a:lnTo>
                        <a:pt x="47" y="158"/>
                      </a:lnTo>
                      <a:lnTo>
                        <a:pt x="60" y="165"/>
                      </a:lnTo>
                      <a:lnTo>
                        <a:pt x="77" y="169"/>
                      </a:lnTo>
                      <a:lnTo>
                        <a:pt x="94" y="172"/>
                      </a:lnTo>
                      <a:lnTo>
                        <a:pt x="111" y="172"/>
                      </a:lnTo>
                      <a:lnTo>
                        <a:pt x="131" y="172"/>
                      </a:lnTo>
                      <a:lnTo>
                        <a:pt x="148" y="169"/>
                      </a:lnTo>
                      <a:lnTo>
                        <a:pt x="161" y="165"/>
                      </a:lnTo>
                      <a:lnTo>
                        <a:pt x="178" y="158"/>
                      </a:lnTo>
                      <a:lnTo>
                        <a:pt x="188" y="152"/>
                      </a:lnTo>
                      <a:lnTo>
                        <a:pt x="202" y="143"/>
                      </a:lnTo>
                      <a:lnTo>
                        <a:pt x="208" y="134"/>
                      </a:lnTo>
                      <a:lnTo>
                        <a:pt x="215" y="125"/>
                      </a:lnTo>
                      <a:lnTo>
                        <a:pt x="222" y="114"/>
                      </a:lnTo>
                      <a:lnTo>
                        <a:pt x="222" y="104"/>
                      </a:lnTo>
                      <a:lnTo>
                        <a:pt x="222" y="0"/>
                      </a:lnTo>
                      <a:lnTo>
                        <a:pt x="3" y="0"/>
                      </a:lnTo>
                      <a:lnTo>
                        <a:pt x="3" y="104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35" name="Line 232"/>
                <p:cNvSpPr>
                  <a:spLocks noChangeShapeType="1"/>
                </p:cNvSpPr>
                <p:nvPr/>
              </p:nvSpPr>
              <p:spPr bwMode="auto">
                <a:xfrm>
                  <a:off x="651" y="2304"/>
                  <a:ext cx="6" cy="1036"/>
                </a:xfrm>
                <a:prstGeom prst="line">
                  <a:avLst/>
                </a:prstGeom>
                <a:noFill/>
                <a:ln w="20701">
                  <a:solidFill>
                    <a:srgbClr val="000000"/>
                  </a:solidFill>
                  <a:round/>
                  <a:headEnd type="oval" w="sm" len="sm"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36" name="Freeform 233"/>
                <p:cNvSpPr>
                  <a:spLocks/>
                </p:cNvSpPr>
                <p:nvPr/>
              </p:nvSpPr>
              <p:spPr bwMode="auto">
                <a:xfrm>
                  <a:off x="739" y="3218"/>
                  <a:ext cx="180" cy="113"/>
                </a:xfrm>
                <a:custGeom>
                  <a:avLst/>
                  <a:gdLst>
                    <a:gd name="T0" fmla="*/ 1 w 252"/>
                    <a:gd name="T1" fmla="*/ 0 h 136"/>
                    <a:gd name="T2" fmla="*/ 1 w 252"/>
                    <a:gd name="T3" fmla="*/ 2 h 136"/>
                    <a:gd name="T4" fmla="*/ 0 w 252"/>
                    <a:gd name="T5" fmla="*/ 2 h 136"/>
                    <a:gd name="T6" fmla="*/ 0 w 252"/>
                    <a:gd name="T7" fmla="*/ 2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52"/>
                    <a:gd name="T13" fmla="*/ 0 h 136"/>
                    <a:gd name="T14" fmla="*/ 252 w 252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52" h="136">
                      <a:moveTo>
                        <a:pt x="248" y="0"/>
                      </a:moveTo>
                      <a:lnTo>
                        <a:pt x="252" y="68"/>
                      </a:lnTo>
                      <a:lnTo>
                        <a:pt x="0" y="68"/>
                      </a:lnTo>
                      <a:lnTo>
                        <a:pt x="0" y="136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37" name="Freeform 234"/>
                <p:cNvSpPr>
                  <a:spLocks/>
                </p:cNvSpPr>
                <p:nvPr/>
              </p:nvSpPr>
              <p:spPr bwMode="auto">
                <a:xfrm>
                  <a:off x="808" y="3069"/>
                  <a:ext cx="220" cy="149"/>
                </a:xfrm>
                <a:custGeom>
                  <a:avLst/>
                  <a:gdLst>
                    <a:gd name="T0" fmla="*/ 4 w 249"/>
                    <a:gd name="T1" fmla="*/ 5 h 165"/>
                    <a:gd name="T2" fmla="*/ 4 w 249"/>
                    <a:gd name="T3" fmla="*/ 5 h 165"/>
                    <a:gd name="T4" fmla="*/ 4 w 249"/>
                    <a:gd name="T5" fmla="*/ 5 h 165"/>
                    <a:gd name="T6" fmla="*/ 4 w 249"/>
                    <a:gd name="T7" fmla="*/ 5 h 165"/>
                    <a:gd name="T8" fmla="*/ 4 w 249"/>
                    <a:gd name="T9" fmla="*/ 5 h 165"/>
                    <a:gd name="T10" fmla="*/ 4 w 249"/>
                    <a:gd name="T11" fmla="*/ 5 h 165"/>
                    <a:gd name="T12" fmla="*/ 4 w 249"/>
                    <a:gd name="T13" fmla="*/ 5 h 165"/>
                    <a:gd name="T14" fmla="*/ 4 w 249"/>
                    <a:gd name="T15" fmla="*/ 5 h 165"/>
                    <a:gd name="T16" fmla="*/ 4 w 249"/>
                    <a:gd name="T17" fmla="*/ 5 h 165"/>
                    <a:gd name="T18" fmla="*/ 4 w 249"/>
                    <a:gd name="T19" fmla="*/ 5 h 165"/>
                    <a:gd name="T20" fmla="*/ 4 w 249"/>
                    <a:gd name="T21" fmla="*/ 5 h 165"/>
                    <a:gd name="T22" fmla="*/ 4 w 249"/>
                    <a:gd name="T23" fmla="*/ 5 h 165"/>
                    <a:gd name="T24" fmla="*/ 4 w 249"/>
                    <a:gd name="T25" fmla="*/ 5 h 165"/>
                    <a:gd name="T26" fmla="*/ 4 w 249"/>
                    <a:gd name="T27" fmla="*/ 5 h 165"/>
                    <a:gd name="T28" fmla="*/ 4 w 249"/>
                    <a:gd name="T29" fmla="*/ 5 h 165"/>
                    <a:gd name="T30" fmla="*/ 4 w 249"/>
                    <a:gd name="T31" fmla="*/ 5 h 165"/>
                    <a:gd name="T32" fmla="*/ 4 w 249"/>
                    <a:gd name="T33" fmla="*/ 5 h 165"/>
                    <a:gd name="T34" fmla="*/ 4 w 249"/>
                    <a:gd name="T35" fmla="*/ 5 h 165"/>
                    <a:gd name="T36" fmla="*/ 4 w 249"/>
                    <a:gd name="T37" fmla="*/ 4 h 165"/>
                    <a:gd name="T38" fmla="*/ 4 w 249"/>
                    <a:gd name="T39" fmla="*/ 2 h 165"/>
                    <a:gd name="T40" fmla="*/ 4 w 249"/>
                    <a:gd name="T41" fmla="*/ 0 h 165"/>
                    <a:gd name="T42" fmla="*/ 4 w 249"/>
                    <a:gd name="T43" fmla="*/ 2 h 165"/>
                    <a:gd name="T44" fmla="*/ 4 w 249"/>
                    <a:gd name="T45" fmla="*/ 4 h 165"/>
                    <a:gd name="T46" fmla="*/ 4 w 249"/>
                    <a:gd name="T47" fmla="*/ 5 h 165"/>
                    <a:gd name="T48" fmla="*/ 4 w 249"/>
                    <a:gd name="T49" fmla="*/ 5 h 165"/>
                    <a:gd name="T50" fmla="*/ 4 w 249"/>
                    <a:gd name="T51" fmla="*/ 5 h 165"/>
                    <a:gd name="T52" fmla="*/ 4 w 249"/>
                    <a:gd name="T53" fmla="*/ 5 h 165"/>
                    <a:gd name="T54" fmla="*/ 4 w 249"/>
                    <a:gd name="T55" fmla="*/ 5 h 165"/>
                    <a:gd name="T56" fmla="*/ 4 w 249"/>
                    <a:gd name="T57" fmla="*/ 5 h 165"/>
                    <a:gd name="T58" fmla="*/ 4 w 249"/>
                    <a:gd name="T59" fmla="*/ 5 h 165"/>
                    <a:gd name="T60" fmla="*/ 0 w 249"/>
                    <a:gd name="T61" fmla="*/ 5 h 165"/>
                    <a:gd name="T62" fmla="*/ 4 w 249"/>
                    <a:gd name="T63" fmla="*/ 5 h 165"/>
                    <a:gd name="T64" fmla="*/ 4 w 249"/>
                    <a:gd name="T65" fmla="*/ 5 h 165"/>
                    <a:gd name="T66" fmla="*/ 4 w 249"/>
                    <a:gd name="T67" fmla="*/ 5 h 165"/>
                    <a:gd name="T68" fmla="*/ 4 w 249"/>
                    <a:gd name="T69" fmla="*/ 5 h 165"/>
                    <a:gd name="T70" fmla="*/ 4 w 249"/>
                    <a:gd name="T71" fmla="*/ 5 h 165"/>
                    <a:gd name="T72" fmla="*/ 4 w 249"/>
                    <a:gd name="T73" fmla="*/ 5 h 165"/>
                    <a:gd name="T74" fmla="*/ 4 w 249"/>
                    <a:gd name="T75" fmla="*/ 5 h 165"/>
                    <a:gd name="T76" fmla="*/ 4 w 249"/>
                    <a:gd name="T77" fmla="*/ 5 h 165"/>
                    <a:gd name="T78" fmla="*/ 4 w 249"/>
                    <a:gd name="T79" fmla="*/ 5 h 165"/>
                    <a:gd name="T80" fmla="*/ 4 w 249"/>
                    <a:gd name="T81" fmla="*/ 5 h 165"/>
                    <a:gd name="T82" fmla="*/ 4 w 249"/>
                    <a:gd name="T83" fmla="*/ 5 h 1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249"/>
                    <a:gd name="T127" fmla="*/ 0 h 165"/>
                    <a:gd name="T128" fmla="*/ 249 w 249"/>
                    <a:gd name="T129" fmla="*/ 165 h 1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249" h="165">
                      <a:moveTo>
                        <a:pt x="125" y="162"/>
                      </a:moveTo>
                      <a:lnTo>
                        <a:pt x="145" y="162"/>
                      </a:lnTo>
                      <a:lnTo>
                        <a:pt x="165" y="160"/>
                      </a:lnTo>
                      <a:lnTo>
                        <a:pt x="182" y="154"/>
                      </a:lnTo>
                      <a:lnTo>
                        <a:pt x="199" y="147"/>
                      </a:lnTo>
                      <a:lnTo>
                        <a:pt x="216" y="140"/>
                      </a:lnTo>
                      <a:lnTo>
                        <a:pt x="226" y="130"/>
                      </a:lnTo>
                      <a:lnTo>
                        <a:pt x="236" y="121"/>
                      </a:lnTo>
                      <a:lnTo>
                        <a:pt x="246" y="108"/>
                      </a:lnTo>
                      <a:lnTo>
                        <a:pt x="249" y="94"/>
                      </a:lnTo>
                      <a:lnTo>
                        <a:pt x="249" y="81"/>
                      </a:lnTo>
                      <a:lnTo>
                        <a:pt x="249" y="68"/>
                      </a:lnTo>
                      <a:lnTo>
                        <a:pt x="246" y="57"/>
                      </a:lnTo>
                      <a:lnTo>
                        <a:pt x="236" y="44"/>
                      </a:lnTo>
                      <a:lnTo>
                        <a:pt x="226" y="35"/>
                      </a:lnTo>
                      <a:lnTo>
                        <a:pt x="216" y="24"/>
                      </a:lnTo>
                      <a:lnTo>
                        <a:pt x="199" y="15"/>
                      </a:lnTo>
                      <a:lnTo>
                        <a:pt x="182" y="9"/>
                      </a:lnTo>
                      <a:lnTo>
                        <a:pt x="165" y="4"/>
                      </a:lnTo>
                      <a:lnTo>
                        <a:pt x="145" y="2"/>
                      </a:lnTo>
                      <a:lnTo>
                        <a:pt x="125" y="0"/>
                      </a:lnTo>
                      <a:lnTo>
                        <a:pt x="105" y="2"/>
                      </a:lnTo>
                      <a:lnTo>
                        <a:pt x="88" y="4"/>
                      </a:lnTo>
                      <a:lnTo>
                        <a:pt x="68" y="9"/>
                      </a:lnTo>
                      <a:lnTo>
                        <a:pt x="51" y="15"/>
                      </a:lnTo>
                      <a:lnTo>
                        <a:pt x="37" y="24"/>
                      </a:lnTo>
                      <a:lnTo>
                        <a:pt x="24" y="35"/>
                      </a:lnTo>
                      <a:lnTo>
                        <a:pt x="14" y="44"/>
                      </a:lnTo>
                      <a:lnTo>
                        <a:pt x="7" y="57"/>
                      </a:lnTo>
                      <a:lnTo>
                        <a:pt x="4" y="68"/>
                      </a:lnTo>
                      <a:lnTo>
                        <a:pt x="0" y="81"/>
                      </a:lnTo>
                      <a:lnTo>
                        <a:pt x="4" y="94"/>
                      </a:lnTo>
                      <a:lnTo>
                        <a:pt x="7" y="108"/>
                      </a:lnTo>
                      <a:lnTo>
                        <a:pt x="14" y="121"/>
                      </a:lnTo>
                      <a:lnTo>
                        <a:pt x="24" y="130"/>
                      </a:lnTo>
                      <a:lnTo>
                        <a:pt x="37" y="140"/>
                      </a:lnTo>
                      <a:lnTo>
                        <a:pt x="51" y="147"/>
                      </a:lnTo>
                      <a:lnTo>
                        <a:pt x="68" y="154"/>
                      </a:lnTo>
                      <a:lnTo>
                        <a:pt x="88" y="160"/>
                      </a:lnTo>
                      <a:lnTo>
                        <a:pt x="105" y="162"/>
                      </a:lnTo>
                      <a:lnTo>
                        <a:pt x="125" y="165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38" name="Freeform 235"/>
                <p:cNvSpPr>
                  <a:spLocks noEditPoints="1"/>
                </p:cNvSpPr>
                <p:nvPr/>
              </p:nvSpPr>
              <p:spPr bwMode="auto">
                <a:xfrm>
                  <a:off x="886" y="3134"/>
                  <a:ext cx="65" cy="22"/>
                </a:xfrm>
                <a:custGeom>
                  <a:avLst/>
                  <a:gdLst>
                    <a:gd name="T0" fmla="*/ 0 w 74"/>
                    <a:gd name="T1" fmla="*/ 0 h 25"/>
                    <a:gd name="T2" fmla="*/ 4 w 74"/>
                    <a:gd name="T3" fmla="*/ 0 h 25"/>
                    <a:gd name="T4" fmla="*/ 4 w 74"/>
                    <a:gd name="T5" fmla="*/ 4 h 25"/>
                    <a:gd name="T6" fmla="*/ 3 w 74"/>
                    <a:gd name="T7" fmla="*/ 4 h 25"/>
                    <a:gd name="T8" fmla="*/ 3 w 74"/>
                    <a:gd name="T9" fmla="*/ 0 h 25"/>
                    <a:gd name="T10" fmla="*/ 3 w 74"/>
                    <a:gd name="T11" fmla="*/ 0 h 25"/>
                    <a:gd name="T12" fmla="*/ 0 w 74"/>
                    <a:gd name="T13" fmla="*/ 0 h 25"/>
                    <a:gd name="T14" fmla="*/ 3 w 74"/>
                    <a:gd name="T15" fmla="*/ 4 h 25"/>
                    <a:gd name="T16" fmla="*/ 4 w 74"/>
                    <a:gd name="T17" fmla="*/ 4 h 25"/>
                    <a:gd name="T18" fmla="*/ 4 w 74"/>
                    <a:gd name="T19" fmla="*/ 4 h 25"/>
                    <a:gd name="T20" fmla="*/ 3 w 74"/>
                    <a:gd name="T21" fmla="*/ 4 h 25"/>
                    <a:gd name="T22" fmla="*/ 3 w 74"/>
                    <a:gd name="T23" fmla="*/ 4 h 25"/>
                    <a:gd name="T24" fmla="*/ 3 w 74"/>
                    <a:gd name="T25" fmla="*/ 4 h 2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4"/>
                    <a:gd name="T40" fmla="*/ 0 h 25"/>
                    <a:gd name="T41" fmla="*/ 74 w 74"/>
                    <a:gd name="T42" fmla="*/ 25 h 2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4" h="25">
                      <a:moveTo>
                        <a:pt x="0" y="0"/>
                      </a:moveTo>
                      <a:lnTo>
                        <a:pt x="74" y="0"/>
                      </a:lnTo>
                      <a:lnTo>
                        <a:pt x="74" y="7"/>
                      </a:lnTo>
                      <a:lnTo>
                        <a:pt x="3" y="7"/>
                      </a:lnTo>
                      <a:lnTo>
                        <a:pt x="3" y="0"/>
                      </a:lnTo>
                      <a:lnTo>
                        <a:pt x="0" y="0"/>
                      </a:lnTo>
                      <a:close/>
                      <a:moveTo>
                        <a:pt x="3" y="18"/>
                      </a:moveTo>
                      <a:lnTo>
                        <a:pt x="74" y="18"/>
                      </a:lnTo>
                      <a:lnTo>
                        <a:pt x="74" y="25"/>
                      </a:lnTo>
                      <a:lnTo>
                        <a:pt x="3" y="25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39" name="Line 236"/>
                <p:cNvSpPr>
                  <a:spLocks noChangeShapeType="1"/>
                </p:cNvSpPr>
                <p:nvPr/>
              </p:nvSpPr>
              <p:spPr bwMode="auto">
                <a:xfrm>
                  <a:off x="912" y="2304"/>
                  <a:ext cx="0" cy="768"/>
                </a:xfrm>
                <a:prstGeom prst="line">
                  <a:avLst/>
                </a:prstGeom>
                <a:noFill/>
                <a:ln w="38100">
                  <a:solidFill>
                    <a:srgbClr val="000000"/>
                  </a:solidFill>
                  <a:round/>
                  <a:headEnd type="oval" w="sm" len="sm"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grpSp>
            <p:nvGrpSpPr>
              <p:cNvPr id="78920" name="Group 237"/>
              <p:cNvGrpSpPr>
                <a:grpSpLocks/>
              </p:cNvGrpSpPr>
              <p:nvPr/>
            </p:nvGrpSpPr>
            <p:grpSpPr bwMode="auto">
              <a:xfrm>
                <a:off x="4368" y="2304"/>
                <a:ext cx="404" cy="1200"/>
                <a:chOff x="624" y="2304"/>
                <a:chExt cx="404" cy="1200"/>
              </a:xfrm>
            </p:grpSpPr>
            <p:sp>
              <p:nvSpPr>
                <p:cNvPr id="78928" name="Freeform 238"/>
                <p:cNvSpPr>
                  <a:spLocks/>
                </p:cNvSpPr>
                <p:nvPr/>
              </p:nvSpPr>
              <p:spPr bwMode="auto">
                <a:xfrm>
                  <a:off x="624" y="3342"/>
                  <a:ext cx="158" cy="162"/>
                </a:xfrm>
                <a:custGeom>
                  <a:avLst/>
                  <a:gdLst>
                    <a:gd name="T0" fmla="*/ 0 w 222"/>
                    <a:gd name="T1" fmla="*/ 9 h 172"/>
                    <a:gd name="T2" fmla="*/ 1 w 222"/>
                    <a:gd name="T3" fmla="*/ 11 h 172"/>
                    <a:gd name="T4" fmla="*/ 1 w 222"/>
                    <a:gd name="T5" fmla="*/ 12 h 172"/>
                    <a:gd name="T6" fmla="*/ 1 w 222"/>
                    <a:gd name="T7" fmla="*/ 13 h 172"/>
                    <a:gd name="T8" fmla="*/ 1 w 222"/>
                    <a:gd name="T9" fmla="*/ 15 h 172"/>
                    <a:gd name="T10" fmla="*/ 1 w 222"/>
                    <a:gd name="T11" fmla="*/ 16 h 172"/>
                    <a:gd name="T12" fmla="*/ 1 w 222"/>
                    <a:gd name="T13" fmla="*/ 16 h 172"/>
                    <a:gd name="T14" fmla="*/ 1 w 222"/>
                    <a:gd name="T15" fmla="*/ 17 h 172"/>
                    <a:gd name="T16" fmla="*/ 1 w 222"/>
                    <a:gd name="T17" fmla="*/ 17 h 172"/>
                    <a:gd name="T18" fmla="*/ 1 w 222"/>
                    <a:gd name="T19" fmla="*/ 18 h 172"/>
                    <a:gd name="T20" fmla="*/ 1 w 222"/>
                    <a:gd name="T21" fmla="*/ 18 h 172"/>
                    <a:gd name="T22" fmla="*/ 1 w 222"/>
                    <a:gd name="T23" fmla="*/ 18 h 172"/>
                    <a:gd name="T24" fmla="*/ 1 w 222"/>
                    <a:gd name="T25" fmla="*/ 17 h 172"/>
                    <a:gd name="T26" fmla="*/ 1 w 222"/>
                    <a:gd name="T27" fmla="*/ 17 h 172"/>
                    <a:gd name="T28" fmla="*/ 1 w 222"/>
                    <a:gd name="T29" fmla="*/ 16 h 172"/>
                    <a:gd name="T30" fmla="*/ 1 w 222"/>
                    <a:gd name="T31" fmla="*/ 16 h 172"/>
                    <a:gd name="T32" fmla="*/ 1 w 222"/>
                    <a:gd name="T33" fmla="*/ 15 h 172"/>
                    <a:gd name="T34" fmla="*/ 1 w 222"/>
                    <a:gd name="T35" fmla="*/ 13 h 172"/>
                    <a:gd name="T36" fmla="*/ 1 w 222"/>
                    <a:gd name="T37" fmla="*/ 12 h 172"/>
                    <a:gd name="T38" fmla="*/ 1 w 222"/>
                    <a:gd name="T39" fmla="*/ 11 h 172"/>
                    <a:gd name="T40" fmla="*/ 1 w 222"/>
                    <a:gd name="T41" fmla="*/ 9 h 172"/>
                    <a:gd name="T42" fmla="*/ 1 w 222"/>
                    <a:gd name="T43" fmla="*/ 0 h 172"/>
                    <a:gd name="T44" fmla="*/ 1 w 222"/>
                    <a:gd name="T45" fmla="*/ 0 h 172"/>
                    <a:gd name="T46" fmla="*/ 1 w 222"/>
                    <a:gd name="T47" fmla="*/ 9 h 172"/>
                    <a:gd name="T48" fmla="*/ 1 w 222"/>
                    <a:gd name="T49" fmla="*/ 9 h 172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w 222"/>
                    <a:gd name="T76" fmla="*/ 0 h 172"/>
                    <a:gd name="T77" fmla="*/ 222 w 222"/>
                    <a:gd name="T78" fmla="*/ 172 h 172"/>
                  </a:gdLst>
                  <a:ahLst/>
                  <a:cxnLst>
                    <a:cxn ang="T50">
                      <a:pos x="T0" y="T1"/>
                    </a:cxn>
                    <a:cxn ang="T51">
                      <a:pos x="T2" y="T3"/>
                    </a:cxn>
                    <a:cxn ang="T52">
                      <a:pos x="T4" y="T5"/>
                    </a:cxn>
                    <a:cxn ang="T53">
                      <a:pos x="T6" y="T7"/>
                    </a:cxn>
                    <a:cxn ang="T54">
                      <a:pos x="T8" y="T9"/>
                    </a:cxn>
                    <a:cxn ang="T55">
                      <a:pos x="T10" y="T11"/>
                    </a:cxn>
                    <a:cxn ang="T56">
                      <a:pos x="T12" y="T13"/>
                    </a:cxn>
                    <a:cxn ang="T57">
                      <a:pos x="T14" y="T15"/>
                    </a:cxn>
                    <a:cxn ang="T58">
                      <a:pos x="T16" y="T17"/>
                    </a:cxn>
                    <a:cxn ang="T59">
                      <a:pos x="T18" y="T19"/>
                    </a:cxn>
                    <a:cxn ang="T60">
                      <a:pos x="T20" y="T21"/>
                    </a:cxn>
                    <a:cxn ang="T61">
                      <a:pos x="T22" y="T23"/>
                    </a:cxn>
                    <a:cxn ang="T62">
                      <a:pos x="T24" y="T25"/>
                    </a:cxn>
                    <a:cxn ang="T63">
                      <a:pos x="T26" y="T27"/>
                    </a:cxn>
                    <a:cxn ang="T64">
                      <a:pos x="T28" y="T29"/>
                    </a:cxn>
                    <a:cxn ang="T65">
                      <a:pos x="T30" y="T31"/>
                    </a:cxn>
                    <a:cxn ang="T66">
                      <a:pos x="T32" y="T33"/>
                    </a:cxn>
                    <a:cxn ang="T67">
                      <a:pos x="T34" y="T35"/>
                    </a:cxn>
                    <a:cxn ang="T68">
                      <a:pos x="T36" y="T37"/>
                    </a:cxn>
                    <a:cxn ang="T69">
                      <a:pos x="T38" y="T39"/>
                    </a:cxn>
                    <a:cxn ang="T70">
                      <a:pos x="T40" y="T41"/>
                    </a:cxn>
                    <a:cxn ang="T71">
                      <a:pos x="T42" y="T43"/>
                    </a:cxn>
                    <a:cxn ang="T72">
                      <a:pos x="T44" y="T45"/>
                    </a:cxn>
                    <a:cxn ang="T73">
                      <a:pos x="T46" y="T47"/>
                    </a:cxn>
                    <a:cxn ang="T74">
                      <a:pos x="T48" y="T49"/>
                    </a:cxn>
                  </a:cxnLst>
                  <a:rect l="T75" t="T76" r="T77" b="T78"/>
                  <a:pathLst>
                    <a:path w="222" h="172">
                      <a:moveTo>
                        <a:pt x="0" y="101"/>
                      </a:moveTo>
                      <a:lnTo>
                        <a:pt x="3" y="114"/>
                      </a:lnTo>
                      <a:lnTo>
                        <a:pt x="7" y="125"/>
                      </a:lnTo>
                      <a:lnTo>
                        <a:pt x="13" y="134"/>
                      </a:lnTo>
                      <a:lnTo>
                        <a:pt x="23" y="143"/>
                      </a:lnTo>
                      <a:lnTo>
                        <a:pt x="33" y="152"/>
                      </a:lnTo>
                      <a:lnTo>
                        <a:pt x="47" y="158"/>
                      </a:lnTo>
                      <a:lnTo>
                        <a:pt x="60" y="165"/>
                      </a:lnTo>
                      <a:lnTo>
                        <a:pt x="77" y="169"/>
                      </a:lnTo>
                      <a:lnTo>
                        <a:pt x="94" y="172"/>
                      </a:lnTo>
                      <a:lnTo>
                        <a:pt x="111" y="172"/>
                      </a:lnTo>
                      <a:lnTo>
                        <a:pt x="131" y="172"/>
                      </a:lnTo>
                      <a:lnTo>
                        <a:pt x="148" y="169"/>
                      </a:lnTo>
                      <a:lnTo>
                        <a:pt x="161" y="165"/>
                      </a:lnTo>
                      <a:lnTo>
                        <a:pt x="178" y="158"/>
                      </a:lnTo>
                      <a:lnTo>
                        <a:pt x="188" y="152"/>
                      </a:lnTo>
                      <a:lnTo>
                        <a:pt x="202" y="143"/>
                      </a:lnTo>
                      <a:lnTo>
                        <a:pt x="208" y="134"/>
                      </a:lnTo>
                      <a:lnTo>
                        <a:pt x="215" y="125"/>
                      </a:lnTo>
                      <a:lnTo>
                        <a:pt x="222" y="114"/>
                      </a:lnTo>
                      <a:lnTo>
                        <a:pt x="222" y="104"/>
                      </a:lnTo>
                      <a:lnTo>
                        <a:pt x="222" y="0"/>
                      </a:lnTo>
                      <a:lnTo>
                        <a:pt x="3" y="0"/>
                      </a:lnTo>
                      <a:lnTo>
                        <a:pt x="3" y="104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29" name="Line 239"/>
                <p:cNvSpPr>
                  <a:spLocks noChangeShapeType="1"/>
                </p:cNvSpPr>
                <p:nvPr/>
              </p:nvSpPr>
              <p:spPr bwMode="auto">
                <a:xfrm>
                  <a:off x="651" y="2304"/>
                  <a:ext cx="6" cy="1036"/>
                </a:xfrm>
                <a:prstGeom prst="line">
                  <a:avLst/>
                </a:prstGeom>
                <a:noFill/>
                <a:ln w="20701">
                  <a:solidFill>
                    <a:srgbClr val="000000"/>
                  </a:solidFill>
                  <a:round/>
                  <a:headEnd type="oval" w="sm" len="sm"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30" name="Freeform 240"/>
                <p:cNvSpPr>
                  <a:spLocks/>
                </p:cNvSpPr>
                <p:nvPr/>
              </p:nvSpPr>
              <p:spPr bwMode="auto">
                <a:xfrm>
                  <a:off x="739" y="3218"/>
                  <a:ext cx="180" cy="113"/>
                </a:xfrm>
                <a:custGeom>
                  <a:avLst/>
                  <a:gdLst>
                    <a:gd name="T0" fmla="*/ 1 w 252"/>
                    <a:gd name="T1" fmla="*/ 0 h 136"/>
                    <a:gd name="T2" fmla="*/ 1 w 252"/>
                    <a:gd name="T3" fmla="*/ 2 h 136"/>
                    <a:gd name="T4" fmla="*/ 0 w 252"/>
                    <a:gd name="T5" fmla="*/ 2 h 136"/>
                    <a:gd name="T6" fmla="*/ 0 w 252"/>
                    <a:gd name="T7" fmla="*/ 2 h 136"/>
                    <a:gd name="T8" fmla="*/ 0 60000 65536"/>
                    <a:gd name="T9" fmla="*/ 0 60000 65536"/>
                    <a:gd name="T10" fmla="*/ 0 60000 65536"/>
                    <a:gd name="T11" fmla="*/ 0 60000 65536"/>
                    <a:gd name="T12" fmla="*/ 0 w 252"/>
                    <a:gd name="T13" fmla="*/ 0 h 136"/>
                    <a:gd name="T14" fmla="*/ 252 w 252"/>
                    <a:gd name="T15" fmla="*/ 136 h 1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T12" t="T13" r="T14" b="T15"/>
                  <a:pathLst>
                    <a:path w="252" h="136">
                      <a:moveTo>
                        <a:pt x="248" y="0"/>
                      </a:moveTo>
                      <a:lnTo>
                        <a:pt x="252" y="68"/>
                      </a:lnTo>
                      <a:lnTo>
                        <a:pt x="0" y="68"/>
                      </a:lnTo>
                      <a:lnTo>
                        <a:pt x="0" y="136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31" name="Freeform 241"/>
                <p:cNvSpPr>
                  <a:spLocks/>
                </p:cNvSpPr>
                <p:nvPr/>
              </p:nvSpPr>
              <p:spPr bwMode="auto">
                <a:xfrm>
                  <a:off x="808" y="3069"/>
                  <a:ext cx="220" cy="149"/>
                </a:xfrm>
                <a:custGeom>
                  <a:avLst/>
                  <a:gdLst>
                    <a:gd name="T0" fmla="*/ 4 w 249"/>
                    <a:gd name="T1" fmla="*/ 5 h 165"/>
                    <a:gd name="T2" fmla="*/ 4 w 249"/>
                    <a:gd name="T3" fmla="*/ 5 h 165"/>
                    <a:gd name="T4" fmla="*/ 4 w 249"/>
                    <a:gd name="T5" fmla="*/ 5 h 165"/>
                    <a:gd name="T6" fmla="*/ 4 w 249"/>
                    <a:gd name="T7" fmla="*/ 5 h 165"/>
                    <a:gd name="T8" fmla="*/ 4 w 249"/>
                    <a:gd name="T9" fmla="*/ 5 h 165"/>
                    <a:gd name="T10" fmla="*/ 4 w 249"/>
                    <a:gd name="T11" fmla="*/ 5 h 165"/>
                    <a:gd name="T12" fmla="*/ 4 w 249"/>
                    <a:gd name="T13" fmla="*/ 5 h 165"/>
                    <a:gd name="T14" fmla="*/ 4 w 249"/>
                    <a:gd name="T15" fmla="*/ 5 h 165"/>
                    <a:gd name="T16" fmla="*/ 4 w 249"/>
                    <a:gd name="T17" fmla="*/ 5 h 165"/>
                    <a:gd name="T18" fmla="*/ 4 w 249"/>
                    <a:gd name="T19" fmla="*/ 5 h 165"/>
                    <a:gd name="T20" fmla="*/ 4 w 249"/>
                    <a:gd name="T21" fmla="*/ 5 h 165"/>
                    <a:gd name="T22" fmla="*/ 4 w 249"/>
                    <a:gd name="T23" fmla="*/ 5 h 165"/>
                    <a:gd name="T24" fmla="*/ 4 w 249"/>
                    <a:gd name="T25" fmla="*/ 5 h 165"/>
                    <a:gd name="T26" fmla="*/ 4 w 249"/>
                    <a:gd name="T27" fmla="*/ 5 h 165"/>
                    <a:gd name="T28" fmla="*/ 4 w 249"/>
                    <a:gd name="T29" fmla="*/ 5 h 165"/>
                    <a:gd name="T30" fmla="*/ 4 w 249"/>
                    <a:gd name="T31" fmla="*/ 5 h 165"/>
                    <a:gd name="T32" fmla="*/ 4 w 249"/>
                    <a:gd name="T33" fmla="*/ 5 h 165"/>
                    <a:gd name="T34" fmla="*/ 4 w 249"/>
                    <a:gd name="T35" fmla="*/ 5 h 165"/>
                    <a:gd name="T36" fmla="*/ 4 w 249"/>
                    <a:gd name="T37" fmla="*/ 4 h 165"/>
                    <a:gd name="T38" fmla="*/ 4 w 249"/>
                    <a:gd name="T39" fmla="*/ 2 h 165"/>
                    <a:gd name="T40" fmla="*/ 4 w 249"/>
                    <a:gd name="T41" fmla="*/ 0 h 165"/>
                    <a:gd name="T42" fmla="*/ 4 w 249"/>
                    <a:gd name="T43" fmla="*/ 2 h 165"/>
                    <a:gd name="T44" fmla="*/ 4 w 249"/>
                    <a:gd name="T45" fmla="*/ 4 h 165"/>
                    <a:gd name="T46" fmla="*/ 4 w 249"/>
                    <a:gd name="T47" fmla="*/ 5 h 165"/>
                    <a:gd name="T48" fmla="*/ 4 w 249"/>
                    <a:gd name="T49" fmla="*/ 5 h 165"/>
                    <a:gd name="T50" fmla="*/ 4 w 249"/>
                    <a:gd name="T51" fmla="*/ 5 h 165"/>
                    <a:gd name="T52" fmla="*/ 4 w 249"/>
                    <a:gd name="T53" fmla="*/ 5 h 165"/>
                    <a:gd name="T54" fmla="*/ 4 w 249"/>
                    <a:gd name="T55" fmla="*/ 5 h 165"/>
                    <a:gd name="T56" fmla="*/ 4 w 249"/>
                    <a:gd name="T57" fmla="*/ 5 h 165"/>
                    <a:gd name="T58" fmla="*/ 4 w 249"/>
                    <a:gd name="T59" fmla="*/ 5 h 165"/>
                    <a:gd name="T60" fmla="*/ 0 w 249"/>
                    <a:gd name="T61" fmla="*/ 5 h 165"/>
                    <a:gd name="T62" fmla="*/ 4 w 249"/>
                    <a:gd name="T63" fmla="*/ 5 h 165"/>
                    <a:gd name="T64" fmla="*/ 4 w 249"/>
                    <a:gd name="T65" fmla="*/ 5 h 165"/>
                    <a:gd name="T66" fmla="*/ 4 w 249"/>
                    <a:gd name="T67" fmla="*/ 5 h 165"/>
                    <a:gd name="T68" fmla="*/ 4 w 249"/>
                    <a:gd name="T69" fmla="*/ 5 h 165"/>
                    <a:gd name="T70" fmla="*/ 4 w 249"/>
                    <a:gd name="T71" fmla="*/ 5 h 165"/>
                    <a:gd name="T72" fmla="*/ 4 w 249"/>
                    <a:gd name="T73" fmla="*/ 5 h 165"/>
                    <a:gd name="T74" fmla="*/ 4 w 249"/>
                    <a:gd name="T75" fmla="*/ 5 h 165"/>
                    <a:gd name="T76" fmla="*/ 4 w 249"/>
                    <a:gd name="T77" fmla="*/ 5 h 165"/>
                    <a:gd name="T78" fmla="*/ 4 w 249"/>
                    <a:gd name="T79" fmla="*/ 5 h 165"/>
                    <a:gd name="T80" fmla="*/ 4 w 249"/>
                    <a:gd name="T81" fmla="*/ 5 h 165"/>
                    <a:gd name="T82" fmla="*/ 4 w 249"/>
                    <a:gd name="T83" fmla="*/ 5 h 165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  <a:gd name="T126" fmla="*/ 0 w 249"/>
                    <a:gd name="T127" fmla="*/ 0 h 165"/>
                    <a:gd name="T128" fmla="*/ 249 w 249"/>
                    <a:gd name="T129" fmla="*/ 165 h 165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T126" t="T127" r="T128" b="T129"/>
                  <a:pathLst>
                    <a:path w="249" h="165">
                      <a:moveTo>
                        <a:pt x="125" y="162"/>
                      </a:moveTo>
                      <a:lnTo>
                        <a:pt x="145" y="162"/>
                      </a:lnTo>
                      <a:lnTo>
                        <a:pt x="165" y="160"/>
                      </a:lnTo>
                      <a:lnTo>
                        <a:pt x="182" y="154"/>
                      </a:lnTo>
                      <a:lnTo>
                        <a:pt x="199" y="147"/>
                      </a:lnTo>
                      <a:lnTo>
                        <a:pt x="216" y="140"/>
                      </a:lnTo>
                      <a:lnTo>
                        <a:pt x="226" y="130"/>
                      </a:lnTo>
                      <a:lnTo>
                        <a:pt x="236" y="121"/>
                      </a:lnTo>
                      <a:lnTo>
                        <a:pt x="246" y="108"/>
                      </a:lnTo>
                      <a:lnTo>
                        <a:pt x="249" y="94"/>
                      </a:lnTo>
                      <a:lnTo>
                        <a:pt x="249" y="81"/>
                      </a:lnTo>
                      <a:lnTo>
                        <a:pt x="249" y="68"/>
                      </a:lnTo>
                      <a:lnTo>
                        <a:pt x="246" y="57"/>
                      </a:lnTo>
                      <a:lnTo>
                        <a:pt x="236" y="44"/>
                      </a:lnTo>
                      <a:lnTo>
                        <a:pt x="226" y="35"/>
                      </a:lnTo>
                      <a:lnTo>
                        <a:pt x="216" y="24"/>
                      </a:lnTo>
                      <a:lnTo>
                        <a:pt x="199" y="15"/>
                      </a:lnTo>
                      <a:lnTo>
                        <a:pt x="182" y="9"/>
                      </a:lnTo>
                      <a:lnTo>
                        <a:pt x="165" y="4"/>
                      </a:lnTo>
                      <a:lnTo>
                        <a:pt x="145" y="2"/>
                      </a:lnTo>
                      <a:lnTo>
                        <a:pt x="125" y="0"/>
                      </a:lnTo>
                      <a:lnTo>
                        <a:pt x="105" y="2"/>
                      </a:lnTo>
                      <a:lnTo>
                        <a:pt x="88" y="4"/>
                      </a:lnTo>
                      <a:lnTo>
                        <a:pt x="68" y="9"/>
                      </a:lnTo>
                      <a:lnTo>
                        <a:pt x="51" y="15"/>
                      </a:lnTo>
                      <a:lnTo>
                        <a:pt x="37" y="24"/>
                      </a:lnTo>
                      <a:lnTo>
                        <a:pt x="24" y="35"/>
                      </a:lnTo>
                      <a:lnTo>
                        <a:pt x="14" y="44"/>
                      </a:lnTo>
                      <a:lnTo>
                        <a:pt x="7" y="57"/>
                      </a:lnTo>
                      <a:lnTo>
                        <a:pt x="4" y="68"/>
                      </a:lnTo>
                      <a:lnTo>
                        <a:pt x="0" y="81"/>
                      </a:lnTo>
                      <a:lnTo>
                        <a:pt x="4" y="94"/>
                      </a:lnTo>
                      <a:lnTo>
                        <a:pt x="7" y="108"/>
                      </a:lnTo>
                      <a:lnTo>
                        <a:pt x="14" y="121"/>
                      </a:lnTo>
                      <a:lnTo>
                        <a:pt x="24" y="130"/>
                      </a:lnTo>
                      <a:lnTo>
                        <a:pt x="37" y="140"/>
                      </a:lnTo>
                      <a:lnTo>
                        <a:pt x="51" y="147"/>
                      </a:lnTo>
                      <a:lnTo>
                        <a:pt x="68" y="154"/>
                      </a:lnTo>
                      <a:lnTo>
                        <a:pt x="88" y="160"/>
                      </a:lnTo>
                      <a:lnTo>
                        <a:pt x="105" y="162"/>
                      </a:lnTo>
                      <a:lnTo>
                        <a:pt x="125" y="165"/>
                      </a:lnTo>
                    </a:path>
                  </a:pathLst>
                </a:custGeom>
                <a:noFill/>
                <a:ln w="20638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32" name="Freeform 242"/>
                <p:cNvSpPr>
                  <a:spLocks noEditPoints="1"/>
                </p:cNvSpPr>
                <p:nvPr/>
              </p:nvSpPr>
              <p:spPr bwMode="auto">
                <a:xfrm>
                  <a:off x="886" y="3134"/>
                  <a:ext cx="65" cy="22"/>
                </a:xfrm>
                <a:custGeom>
                  <a:avLst/>
                  <a:gdLst>
                    <a:gd name="T0" fmla="*/ 0 w 74"/>
                    <a:gd name="T1" fmla="*/ 0 h 25"/>
                    <a:gd name="T2" fmla="*/ 4 w 74"/>
                    <a:gd name="T3" fmla="*/ 0 h 25"/>
                    <a:gd name="T4" fmla="*/ 4 w 74"/>
                    <a:gd name="T5" fmla="*/ 4 h 25"/>
                    <a:gd name="T6" fmla="*/ 3 w 74"/>
                    <a:gd name="T7" fmla="*/ 4 h 25"/>
                    <a:gd name="T8" fmla="*/ 3 w 74"/>
                    <a:gd name="T9" fmla="*/ 0 h 25"/>
                    <a:gd name="T10" fmla="*/ 3 w 74"/>
                    <a:gd name="T11" fmla="*/ 0 h 25"/>
                    <a:gd name="T12" fmla="*/ 0 w 74"/>
                    <a:gd name="T13" fmla="*/ 0 h 25"/>
                    <a:gd name="T14" fmla="*/ 3 w 74"/>
                    <a:gd name="T15" fmla="*/ 4 h 25"/>
                    <a:gd name="T16" fmla="*/ 4 w 74"/>
                    <a:gd name="T17" fmla="*/ 4 h 25"/>
                    <a:gd name="T18" fmla="*/ 4 w 74"/>
                    <a:gd name="T19" fmla="*/ 4 h 25"/>
                    <a:gd name="T20" fmla="*/ 3 w 74"/>
                    <a:gd name="T21" fmla="*/ 4 h 25"/>
                    <a:gd name="T22" fmla="*/ 3 w 74"/>
                    <a:gd name="T23" fmla="*/ 4 h 25"/>
                    <a:gd name="T24" fmla="*/ 3 w 74"/>
                    <a:gd name="T25" fmla="*/ 4 h 25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w 74"/>
                    <a:gd name="T40" fmla="*/ 0 h 25"/>
                    <a:gd name="T41" fmla="*/ 74 w 74"/>
                    <a:gd name="T42" fmla="*/ 25 h 25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T39" t="T40" r="T41" b="T42"/>
                  <a:pathLst>
                    <a:path w="74" h="25">
                      <a:moveTo>
                        <a:pt x="0" y="0"/>
                      </a:moveTo>
                      <a:lnTo>
                        <a:pt x="74" y="0"/>
                      </a:lnTo>
                      <a:lnTo>
                        <a:pt x="74" y="7"/>
                      </a:lnTo>
                      <a:lnTo>
                        <a:pt x="3" y="7"/>
                      </a:lnTo>
                      <a:lnTo>
                        <a:pt x="3" y="0"/>
                      </a:lnTo>
                      <a:lnTo>
                        <a:pt x="0" y="0"/>
                      </a:lnTo>
                      <a:close/>
                      <a:moveTo>
                        <a:pt x="3" y="18"/>
                      </a:moveTo>
                      <a:lnTo>
                        <a:pt x="74" y="18"/>
                      </a:lnTo>
                      <a:lnTo>
                        <a:pt x="74" y="25"/>
                      </a:lnTo>
                      <a:lnTo>
                        <a:pt x="3" y="25"/>
                      </a:lnTo>
                      <a:lnTo>
                        <a:pt x="3" y="1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78933" name="Line 243"/>
                <p:cNvSpPr>
                  <a:spLocks noChangeShapeType="1"/>
                </p:cNvSpPr>
                <p:nvPr/>
              </p:nvSpPr>
              <p:spPr bwMode="auto">
                <a:xfrm>
                  <a:off x="912" y="2304"/>
                  <a:ext cx="0" cy="768"/>
                </a:xfrm>
                <a:prstGeom prst="line">
                  <a:avLst/>
                </a:prstGeom>
                <a:noFill/>
                <a:ln w="38100">
                  <a:solidFill>
                    <a:srgbClr val="000000"/>
                  </a:solidFill>
                  <a:round/>
                  <a:headEnd type="oval" w="sm" len="sm"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78921" name="Line 251"/>
              <p:cNvSpPr>
                <a:spLocks noChangeShapeType="1"/>
              </p:cNvSpPr>
              <p:nvPr/>
            </p:nvSpPr>
            <p:spPr bwMode="auto">
              <a:xfrm>
                <a:off x="2592" y="1200"/>
                <a:ext cx="0" cy="192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22" name="Line 252"/>
              <p:cNvSpPr>
                <a:spLocks noChangeShapeType="1"/>
              </p:cNvSpPr>
              <p:nvPr/>
            </p:nvSpPr>
            <p:spPr bwMode="auto">
              <a:xfrm>
                <a:off x="240" y="1392"/>
                <a:ext cx="2352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23" name="Line 253"/>
              <p:cNvSpPr>
                <a:spLocks noChangeShapeType="1"/>
              </p:cNvSpPr>
              <p:nvPr/>
            </p:nvSpPr>
            <p:spPr bwMode="auto">
              <a:xfrm>
                <a:off x="240" y="1392"/>
                <a:ext cx="0" cy="172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24" name="Line 254"/>
              <p:cNvSpPr>
                <a:spLocks noChangeShapeType="1"/>
              </p:cNvSpPr>
              <p:nvPr/>
            </p:nvSpPr>
            <p:spPr bwMode="auto">
              <a:xfrm>
                <a:off x="240" y="3120"/>
                <a:ext cx="57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25" name="Line 255"/>
              <p:cNvSpPr>
                <a:spLocks noChangeShapeType="1"/>
              </p:cNvSpPr>
              <p:nvPr/>
            </p:nvSpPr>
            <p:spPr bwMode="auto">
              <a:xfrm>
                <a:off x="1008" y="3120"/>
                <a:ext cx="105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26" name="Line 256"/>
              <p:cNvSpPr>
                <a:spLocks noChangeShapeType="1"/>
              </p:cNvSpPr>
              <p:nvPr/>
            </p:nvSpPr>
            <p:spPr bwMode="auto">
              <a:xfrm>
                <a:off x="2256" y="3120"/>
                <a:ext cx="105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27" name="Line 257"/>
              <p:cNvSpPr>
                <a:spLocks noChangeShapeType="1"/>
              </p:cNvSpPr>
              <p:nvPr/>
            </p:nvSpPr>
            <p:spPr bwMode="auto">
              <a:xfrm>
                <a:off x="3504" y="3120"/>
                <a:ext cx="105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grpSp>
        <p:nvGrpSpPr>
          <p:cNvPr id="19" name="Group 300"/>
          <p:cNvGrpSpPr>
            <a:grpSpLocks/>
          </p:cNvGrpSpPr>
          <p:nvPr/>
        </p:nvGrpSpPr>
        <p:grpSpPr bwMode="auto">
          <a:xfrm>
            <a:off x="2833260" y="3276600"/>
            <a:ext cx="7470775" cy="3392488"/>
            <a:chOff x="720" y="2017"/>
            <a:chExt cx="4706" cy="2184"/>
          </a:xfrm>
        </p:grpSpPr>
        <p:sp>
          <p:nvSpPr>
            <p:cNvPr id="78875" name="Line 263"/>
            <p:cNvSpPr>
              <a:spLocks noChangeShapeType="1"/>
            </p:cNvSpPr>
            <p:nvPr/>
          </p:nvSpPr>
          <p:spPr bwMode="auto">
            <a:xfrm>
              <a:off x="5136" y="2017"/>
              <a:ext cx="0" cy="1583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876" name="Line 265"/>
            <p:cNvSpPr>
              <a:spLocks noChangeShapeType="1"/>
            </p:cNvSpPr>
            <p:nvPr/>
          </p:nvSpPr>
          <p:spPr bwMode="auto">
            <a:xfrm>
              <a:off x="3840" y="2017"/>
              <a:ext cx="0" cy="1679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877" name="Line 266"/>
            <p:cNvSpPr>
              <a:spLocks noChangeShapeType="1"/>
            </p:cNvSpPr>
            <p:nvPr/>
          </p:nvSpPr>
          <p:spPr bwMode="auto">
            <a:xfrm>
              <a:off x="2592" y="2017"/>
              <a:ext cx="0" cy="1295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8878" name="Line 267"/>
            <p:cNvSpPr>
              <a:spLocks noChangeShapeType="1"/>
            </p:cNvSpPr>
            <p:nvPr/>
          </p:nvSpPr>
          <p:spPr bwMode="auto">
            <a:xfrm>
              <a:off x="1344" y="2017"/>
              <a:ext cx="0" cy="1391"/>
            </a:xfrm>
            <a:prstGeom prst="line">
              <a:avLst/>
            </a:prstGeom>
            <a:noFill/>
            <a:ln w="38100">
              <a:solidFill>
                <a:srgbClr val="000000"/>
              </a:solidFill>
              <a:round/>
              <a:headEnd type="oval" w="sm" len="sm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78879" name="Group 299"/>
            <p:cNvGrpSpPr>
              <a:grpSpLocks/>
            </p:cNvGrpSpPr>
            <p:nvPr/>
          </p:nvGrpSpPr>
          <p:grpSpPr bwMode="auto">
            <a:xfrm>
              <a:off x="720" y="3229"/>
              <a:ext cx="4706" cy="972"/>
              <a:chOff x="720" y="3229"/>
              <a:chExt cx="4706" cy="972"/>
            </a:xfrm>
          </p:grpSpPr>
          <p:sp>
            <p:nvSpPr>
              <p:cNvPr id="78880" name="Text Box 9"/>
              <p:cNvSpPr txBox="1">
                <a:spLocks noChangeArrowheads="1"/>
              </p:cNvSpPr>
              <p:nvPr/>
            </p:nvSpPr>
            <p:spPr bwMode="auto">
              <a:xfrm>
                <a:off x="2064" y="3984"/>
                <a:ext cx="272" cy="2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>
                    <a:solidFill>
                      <a:schemeClr val="tx1"/>
                    </a:solidFill>
                  </a:rPr>
                  <a:t>Hit</a:t>
                </a:r>
              </a:p>
            </p:txBody>
          </p:sp>
          <p:sp>
            <p:nvSpPr>
              <p:cNvPr id="78881" name="Line 56"/>
              <p:cNvSpPr>
                <a:spLocks noChangeShapeType="1"/>
              </p:cNvSpPr>
              <p:nvPr/>
            </p:nvSpPr>
            <p:spPr bwMode="auto">
              <a:xfrm>
                <a:off x="5040" y="3325"/>
                <a:ext cx="192" cy="57"/>
              </a:xfrm>
              <a:prstGeom prst="line">
                <a:avLst/>
              </a:prstGeom>
              <a:noFill/>
              <a:ln w="20638">
                <a:solidFill>
                  <a:srgbClr val="0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82" name="Text Box 57"/>
              <p:cNvSpPr txBox="1">
                <a:spLocks noChangeArrowheads="1"/>
              </p:cNvSpPr>
              <p:nvPr/>
            </p:nvSpPr>
            <p:spPr bwMode="auto">
              <a:xfrm>
                <a:off x="3456" y="3984"/>
                <a:ext cx="386" cy="2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600">
                    <a:solidFill>
                      <a:schemeClr val="tx1"/>
                    </a:solidFill>
                  </a:rPr>
                  <a:t>Data</a:t>
                </a:r>
              </a:p>
            </p:txBody>
          </p:sp>
          <p:sp>
            <p:nvSpPr>
              <p:cNvPr id="78883" name="Text Box 58"/>
              <p:cNvSpPr txBox="1">
                <a:spLocks noChangeArrowheads="1"/>
              </p:cNvSpPr>
              <p:nvPr/>
            </p:nvSpPr>
            <p:spPr bwMode="auto">
              <a:xfrm>
                <a:off x="5184" y="3229"/>
                <a:ext cx="242" cy="1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r>
                  <a:rPr lang="en-US" altLang="en-US" sz="1400">
                    <a:solidFill>
                      <a:schemeClr val="tx1"/>
                    </a:solidFill>
                  </a:rPr>
                  <a:t>32</a:t>
                </a:r>
              </a:p>
            </p:txBody>
          </p:sp>
          <p:sp>
            <p:nvSpPr>
              <p:cNvPr id="78884" name="AutoShape 260"/>
              <p:cNvSpPr>
                <a:spLocks noChangeArrowheads="1"/>
              </p:cNvSpPr>
              <p:nvPr/>
            </p:nvSpPr>
            <p:spPr bwMode="auto">
              <a:xfrm rot="-5400000">
                <a:off x="1872" y="3648"/>
                <a:ext cx="288" cy="384"/>
              </a:xfrm>
              <a:prstGeom prst="moon">
                <a:avLst>
                  <a:gd name="adj" fmla="val 81944"/>
                </a:avLst>
              </a:prstGeom>
              <a:noFill/>
              <a:ln w="12700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accent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en-US" altLang="en-US" sz="1800"/>
              </a:p>
            </p:txBody>
          </p:sp>
          <p:sp>
            <p:nvSpPr>
              <p:cNvPr id="78885" name="Line 264"/>
              <p:cNvSpPr>
                <a:spLocks noChangeShapeType="1"/>
              </p:cNvSpPr>
              <p:nvPr/>
            </p:nvSpPr>
            <p:spPr bwMode="auto">
              <a:xfrm>
                <a:off x="4080" y="3613"/>
                <a:ext cx="1056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86" name="Line 268"/>
              <p:cNvSpPr>
                <a:spLocks noChangeShapeType="1"/>
              </p:cNvSpPr>
              <p:nvPr/>
            </p:nvSpPr>
            <p:spPr bwMode="auto">
              <a:xfrm>
                <a:off x="720" y="3277"/>
                <a:ext cx="0" cy="1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87" name="Line 269"/>
              <p:cNvSpPr>
                <a:spLocks noChangeShapeType="1"/>
              </p:cNvSpPr>
              <p:nvPr/>
            </p:nvSpPr>
            <p:spPr bwMode="auto">
              <a:xfrm>
                <a:off x="1968" y="3277"/>
                <a:ext cx="0" cy="467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88" name="Line 270"/>
              <p:cNvSpPr>
                <a:spLocks noChangeShapeType="1"/>
              </p:cNvSpPr>
              <p:nvPr/>
            </p:nvSpPr>
            <p:spPr bwMode="auto">
              <a:xfrm>
                <a:off x="3216" y="3277"/>
                <a:ext cx="0" cy="96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89" name="Line 271"/>
              <p:cNvSpPr>
                <a:spLocks noChangeShapeType="1"/>
              </p:cNvSpPr>
              <p:nvPr/>
            </p:nvSpPr>
            <p:spPr bwMode="auto">
              <a:xfrm>
                <a:off x="4464" y="3277"/>
                <a:ext cx="0" cy="19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0" name="Line 272"/>
              <p:cNvSpPr>
                <a:spLocks noChangeShapeType="1"/>
              </p:cNvSpPr>
              <p:nvPr/>
            </p:nvSpPr>
            <p:spPr bwMode="auto">
              <a:xfrm>
                <a:off x="720" y="3469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1" name="Line 273"/>
              <p:cNvSpPr>
                <a:spLocks noChangeShapeType="1"/>
              </p:cNvSpPr>
              <p:nvPr/>
            </p:nvSpPr>
            <p:spPr bwMode="auto">
              <a:xfrm>
                <a:off x="1872" y="3469"/>
                <a:ext cx="0" cy="227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2" name="Line 274"/>
              <p:cNvSpPr>
                <a:spLocks noChangeShapeType="1"/>
              </p:cNvSpPr>
              <p:nvPr/>
            </p:nvSpPr>
            <p:spPr bwMode="auto">
              <a:xfrm>
                <a:off x="2160" y="3469"/>
                <a:ext cx="0" cy="227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3" name="Line 275"/>
              <p:cNvSpPr>
                <a:spLocks noChangeShapeType="1"/>
              </p:cNvSpPr>
              <p:nvPr/>
            </p:nvSpPr>
            <p:spPr bwMode="auto">
              <a:xfrm>
                <a:off x="2064" y="3373"/>
                <a:ext cx="0" cy="37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4" name="Line 276"/>
              <p:cNvSpPr>
                <a:spLocks noChangeShapeType="1"/>
              </p:cNvSpPr>
              <p:nvPr/>
            </p:nvSpPr>
            <p:spPr bwMode="auto">
              <a:xfrm>
                <a:off x="2064" y="3373"/>
                <a:ext cx="1152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5" name="Line 277"/>
              <p:cNvSpPr>
                <a:spLocks noChangeShapeType="1"/>
              </p:cNvSpPr>
              <p:nvPr/>
            </p:nvSpPr>
            <p:spPr bwMode="auto">
              <a:xfrm>
                <a:off x="2160" y="3469"/>
                <a:ext cx="2304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6" name="Line 278"/>
              <p:cNvSpPr>
                <a:spLocks noChangeShapeType="1"/>
              </p:cNvSpPr>
              <p:nvPr/>
            </p:nvSpPr>
            <p:spPr bwMode="auto">
              <a:xfrm>
                <a:off x="4080" y="3613"/>
                <a:ext cx="0" cy="96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7" name="Line 279"/>
              <p:cNvSpPr>
                <a:spLocks noChangeShapeType="1"/>
              </p:cNvSpPr>
              <p:nvPr/>
            </p:nvSpPr>
            <p:spPr bwMode="auto">
              <a:xfrm>
                <a:off x="3600" y="3325"/>
                <a:ext cx="0" cy="38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8" name="Line 280"/>
              <p:cNvSpPr>
                <a:spLocks noChangeShapeType="1"/>
              </p:cNvSpPr>
              <p:nvPr/>
            </p:nvSpPr>
            <p:spPr bwMode="auto">
              <a:xfrm>
                <a:off x="3312" y="3421"/>
                <a:ext cx="0" cy="288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99" name="Line 281"/>
              <p:cNvSpPr>
                <a:spLocks noChangeShapeType="1"/>
              </p:cNvSpPr>
              <p:nvPr/>
            </p:nvSpPr>
            <p:spPr bwMode="auto">
              <a:xfrm>
                <a:off x="2592" y="3325"/>
                <a:ext cx="1008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0" name="Line 282"/>
              <p:cNvSpPr>
                <a:spLocks noChangeShapeType="1"/>
              </p:cNvSpPr>
              <p:nvPr/>
            </p:nvSpPr>
            <p:spPr bwMode="auto">
              <a:xfrm>
                <a:off x="1344" y="3421"/>
                <a:ext cx="1968" cy="0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1" name="Line 283"/>
              <p:cNvSpPr>
                <a:spLocks noChangeShapeType="1"/>
              </p:cNvSpPr>
              <p:nvPr/>
            </p:nvSpPr>
            <p:spPr bwMode="auto">
              <a:xfrm>
                <a:off x="3648" y="3901"/>
                <a:ext cx="0" cy="144"/>
              </a:xfrm>
              <a:prstGeom prst="line">
                <a:avLst/>
              </a:prstGeom>
              <a:noFill/>
              <a:ln w="2857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2" name="Line 285"/>
              <p:cNvSpPr>
                <a:spLocks noChangeShapeType="1"/>
              </p:cNvSpPr>
              <p:nvPr/>
            </p:nvSpPr>
            <p:spPr bwMode="auto">
              <a:xfrm>
                <a:off x="2016" y="3984"/>
                <a:ext cx="0" cy="204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3" name="Line 287"/>
              <p:cNvSpPr>
                <a:spLocks noChangeShapeType="1"/>
              </p:cNvSpPr>
              <p:nvPr/>
            </p:nvSpPr>
            <p:spPr bwMode="auto">
              <a:xfrm>
                <a:off x="3024" y="3741"/>
                <a:ext cx="144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4" name="Line 290"/>
              <p:cNvSpPr>
                <a:spLocks noChangeShapeType="1"/>
              </p:cNvSpPr>
              <p:nvPr/>
            </p:nvSpPr>
            <p:spPr bwMode="auto">
              <a:xfrm>
                <a:off x="3024" y="3453"/>
                <a:ext cx="0" cy="288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5" name="Line 291"/>
              <p:cNvSpPr>
                <a:spLocks noChangeShapeType="1"/>
              </p:cNvSpPr>
              <p:nvPr/>
            </p:nvSpPr>
            <p:spPr bwMode="auto">
              <a:xfrm>
                <a:off x="2928" y="3789"/>
                <a:ext cx="288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6" name="Line 292"/>
              <p:cNvSpPr>
                <a:spLocks noChangeShapeType="1"/>
              </p:cNvSpPr>
              <p:nvPr/>
            </p:nvSpPr>
            <p:spPr bwMode="auto">
              <a:xfrm>
                <a:off x="2928" y="3357"/>
                <a:ext cx="0" cy="432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7" name="Line 293"/>
              <p:cNvSpPr>
                <a:spLocks noChangeShapeType="1"/>
              </p:cNvSpPr>
              <p:nvPr/>
            </p:nvSpPr>
            <p:spPr bwMode="auto">
              <a:xfrm flipV="1">
                <a:off x="2448" y="3837"/>
                <a:ext cx="864" cy="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8" name="Line 294"/>
              <p:cNvSpPr>
                <a:spLocks noChangeShapeType="1"/>
              </p:cNvSpPr>
              <p:nvPr/>
            </p:nvSpPr>
            <p:spPr bwMode="auto">
              <a:xfrm flipV="1">
                <a:off x="2352" y="3885"/>
                <a:ext cx="1008" cy="3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09" name="Line 295"/>
              <p:cNvSpPr>
                <a:spLocks noChangeShapeType="1"/>
              </p:cNvSpPr>
              <p:nvPr/>
            </p:nvSpPr>
            <p:spPr bwMode="auto">
              <a:xfrm>
                <a:off x="1872" y="3648"/>
                <a:ext cx="48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10" name="Line 296"/>
              <p:cNvSpPr>
                <a:spLocks noChangeShapeType="1"/>
              </p:cNvSpPr>
              <p:nvPr/>
            </p:nvSpPr>
            <p:spPr bwMode="auto">
              <a:xfrm>
                <a:off x="1968" y="3600"/>
                <a:ext cx="480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11" name="Line 297"/>
              <p:cNvSpPr>
                <a:spLocks noChangeShapeType="1"/>
              </p:cNvSpPr>
              <p:nvPr/>
            </p:nvSpPr>
            <p:spPr bwMode="auto">
              <a:xfrm>
                <a:off x="2352" y="3648"/>
                <a:ext cx="0" cy="24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912" name="Line 298"/>
              <p:cNvSpPr>
                <a:spLocks noChangeShapeType="1"/>
              </p:cNvSpPr>
              <p:nvPr/>
            </p:nvSpPr>
            <p:spPr bwMode="auto">
              <a:xfrm>
                <a:off x="2448" y="3600"/>
                <a:ext cx="0" cy="24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</p:grpSp>
      <p:sp>
        <p:nvSpPr>
          <p:cNvPr id="78861" name="TextBox 177"/>
          <p:cNvSpPr txBox="1">
            <a:spLocks noChangeArrowheads="1"/>
          </p:cNvSpPr>
          <p:nvPr/>
        </p:nvSpPr>
        <p:spPr bwMode="auto">
          <a:xfrm>
            <a:off x="2985659" y="2667000"/>
            <a:ext cx="839788" cy="4000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2000" dirty="0">
                <a:solidFill>
                  <a:srgbClr val="0432FF"/>
                </a:solidFill>
                <a:latin typeface="Calibri" charset="0"/>
              </a:rPr>
              <a:t>Way 0</a:t>
            </a:r>
          </a:p>
        </p:txBody>
      </p:sp>
      <p:sp>
        <p:nvSpPr>
          <p:cNvPr id="78862" name="TextBox 178"/>
          <p:cNvSpPr txBox="1">
            <a:spLocks noChangeArrowheads="1"/>
          </p:cNvSpPr>
          <p:nvPr/>
        </p:nvSpPr>
        <p:spPr bwMode="auto">
          <a:xfrm>
            <a:off x="5043059" y="2667000"/>
            <a:ext cx="839788" cy="4000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2000">
                <a:solidFill>
                  <a:srgbClr val="0432FF"/>
                </a:solidFill>
                <a:latin typeface="Calibri" charset="0"/>
              </a:rPr>
              <a:t>Way 1</a:t>
            </a:r>
          </a:p>
        </p:txBody>
      </p:sp>
      <p:sp>
        <p:nvSpPr>
          <p:cNvPr id="78863" name="TextBox 179"/>
          <p:cNvSpPr txBox="1">
            <a:spLocks noChangeArrowheads="1"/>
          </p:cNvSpPr>
          <p:nvPr/>
        </p:nvSpPr>
        <p:spPr bwMode="auto">
          <a:xfrm>
            <a:off x="7024259" y="2667000"/>
            <a:ext cx="839788" cy="4000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2000">
                <a:solidFill>
                  <a:srgbClr val="0432FF"/>
                </a:solidFill>
                <a:latin typeface="Calibri" charset="0"/>
              </a:rPr>
              <a:t>Way 2</a:t>
            </a:r>
          </a:p>
        </p:txBody>
      </p:sp>
      <p:sp>
        <p:nvSpPr>
          <p:cNvPr id="78864" name="TextBox 180"/>
          <p:cNvSpPr txBox="1">
            <a:spLocks noChangeArrowheads="1"/>
          </p:cNvSpPr>
          <p:nvPr/>
        </p:nvSpPr>
        <p:spPr bwMode="auto">
          <a:xfrm>
            <a:off x="9005459" y="2667000"/>
            <a:ext cx="839788" cy="4000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2000">
                <a:solidFill>
                  <a:srgbClr val="0432FF"/>
                </a:solidFill>
                <a:latin typeface="Calibri" charset="0"/>
              </a:rPr>
              <a:t>Way 3</a:t>
            </a:r>
          </a:p>
        </p:txBody>
      </p:sp>
      <p:grpSp>
        <p:nvGrpSpPr>
          <p:cNvPr id="21" name="Group 100"/>
          <p:cNvGrpSpPr>
            <a:grpSpLocks/>
          </p:cNvGrpSpPr>
          <p:nvPr/>
        </p:nvGrpSpPr>
        <p:grpSpPr bwMode="auto">
          <a:xfrm rot="5400000">
            <a:off x="7443359" y="5295900"/>
            <a:ext cx="304800" cy="1447800"/>
            <a:chOff x="6565545" y="3215599"/>
            <a:chExt cx="453121" cy="1056070"/>
          </a:xfrm>
        </p:grpSpPr>
        <p:grpSp>
          <p:nvGrpSpPr>
            <p:cNvPr id="78867" name="Group 28"/>
            <p:cNvGrpSpPr>
              <a:grpSpLocks/>
            </p:cNvGrpSpPr>
            <p:nvPr/>
          </p:nvGrpSpPr>
          <p:grpSpPr bwMode="auto">
            <a:xfrm>
              <a:off x="6565545" y="3215599"/>
              <a:ext cx="453121" cy="1056070"/>
              <a:chOff x="6565545" y="3215599"/>
              <a:chExt cx="453121" cy="1056070"/>
            </a:xfrm>
          </p:grpSpPr>
          <p:sp>
            <p:nvSpPr>
              <p:cNvPr id="78869" name="Line 23"/>
              <p:cNvSpPr>
                <a:spLocks noChangeShapeType="1"/>
              </p:cNvSpPr>
              <p:nvPr/>
            </p:nvSpPr>
            <p:spPr bwMode="auto">
              <a:xfrm>
                <a:off x="6565545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8870" name="Arc 24"/>
              <p:cNvSpPr>
                <a:spLocks/>
              </p:cNvSpPr>
              <p:nvPr/>
            </p:nvSpPr>
            <p:spPr bwMode="auto">
              <a:xfrm>
                <a:off x="6793357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8871" name="Arc 25"/>
              <p:cNvSpPr>
                <a:spLocks/>
              </p:cNvSpPr>
              <p:nvPr/>
            </p:nvSpPr>
            <p:spPr bwMode="auto">
              <a:xfrm flipH="1">
                <a:off x="6565545" y="3215599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8872" name="Arc 26"/>
              <p:cNvSpPr>
                <a:spLocks/>
              </p:cNvSpPr>
              <p:nvPr/>
            </p:nvSpPr>
            <p:spPr bwMode="auto">
              <a:xfrm flipV="1">
                <a:off x="6793357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8873" name="Arc 27"/>
              <p:cNvSpPr>
                <a:spLocks/>
              </p:cNvSpPr>
              <p:nvPr/>
            </p:nvSpPr>
            <p:spPr bwMode="auto">
              <a:xfrm flipH="1" flipV="1">
                <a:off x="6565545" y="4061854"/>
                <a:ext cx="225309" cy="209815"/>
              </a:xfrm>
              <a:custGeom>
                <a:avLst/>
                <a:gdLst>
                  <a:gd name="T0" fmla="*/ 0 w 21600"/>
                  <a:gd name="T1" fmla="*/ 0 h 21600"/>
                  <a:gd name="T2" fmla="*/ 2147483647 w 21600"/>
                  <a:gd name="T3" fmla="*/ 2147483647 h 21600"/>
                  <a:gd name="T4" fmla="*/ 0 w 21600"/>
                  <a:gd name="T5" fmla="*/ 2147483647 h 21600"/>
                  <a:gd name="T6" fmla="*/ 0 60000 65536"/>
                  <a:gd name="T7" fmla="*/ 0 60000 65536"/>
                  <a:gd name="T8" fmla="*/ 0 60000 65536"/>
                  <a:gd name="T9" fmla="*/ 0 w 21600"/>
                  <a:gd name="T10" fmla="*/ 0 h 21600"/>
                  <a:gd name="T11" fmla="*/ 21600 w 21600"/>
                  <a:gd name="T12" fmla="*/ 21600 h 21600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21600" h="21600" fill="none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</a:path>
                  <a:path w="21600" h="21600" stroke="0" extrusionOk="0">
                    <a:moveTo>
                      <a:pt x="0" y="-1"/>
                    </a:moveTo>
                    <a:cubicBezTo>
                      <a:pt x="11929" y="-1"/>
                      <a:pt x="21600" y="9670"/>
                      <a:pt x="21600" y="21600"/>
                    </a:cubicBezTo>
                    <a:lnTo>
                      <a:pt x="0" y="21600"/>
                    </a:lnTo>
                    <a:lnTo>
                      <a:pt x="0" y="-1"/>
                    </a:lnTo>
                    <a:close/>
                  </a:path>
                </a:pathLst>
              </a:cu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8874" name="Line 28"/>
              <p:cNvSpPr>
                <a:spLocks noChangeShapeType="1"/>
              </p:cNvSpPr>
              <p:nvPr/>
            </p:nvSpPr>
            <p:spPr bwMode="auto">
              <a:xfrm>
                <a:off x="7018666" y="3427745"/>
                <a:ext cx="0" cy="634108"/>
              </a:xfrm>
              <a:prstGeom prst="line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</p:grpSp>
        <p:sp>
          <p:nvSpPr>
            <p:cNvPr id="78868" name="Text Box 29"/>
            <p:cNvSpPr txBox="1">
              <a:spLocks noChangeArrowheads="1"/>
            </p:cNvSpPr>
            <p:nvPr/>
          </p:nvSpPr>
          <p:spPr bwMode="auto">
            <a:xfrm rot="-5400000">
              <a:off x="6545190" y="3611885"/>
              <a:ext cx="522273" cy="3285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0" tIns="36000" rIns="0" bIns="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en-US" sz="1200" b="1">
                  <a:solidFill>
                    <a:schemeClr val="tx1"/>
                  </a:solidFill>
                  <a:latin typeface="Calibri" charset="0"/>
                </a:rPr>
                <a:t> MU X</a:t>
              </a:r>
              <a:endParaRPr lang="en-AU" altLang="en-US" sz="1200" b="1">
                <a:solidFill>
                  <a:schemeClr val="tx1"/>
                </a:solidFill>
                <a:latin typeface="Calibri" charset="0"/>
              </a:endParaRPr>
            </a:p>
          </p:txBody>
        </p:sp>
      </p:grpSp>
      <p:sp>
        <p:nvSpPr>
          <p:cNvPr id="189" name="Rectangle 150"/>
          <p:cNvSpPr>
            <a:spLocks noChangeArrowheads="1"/>
          </p:cNvSpPr>
          <p:nvPr/>
        </p:nvSpPr>
        <p:spPr bwMode="auto">
          <a:xfrm>
            <a:off x="272621" y="5981175"/>
            <a:ext cx="2713035" cy="54373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 lIns="63500" tIns="25400" rIns="63500" bIns="25400">
            <a:spAutoFit/>
          </a:bodyPr>
          <a:lstStyle>
            <a:lvl1pPr marL="284163" indent="-246063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38100" indent="0"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1600" i="1" dirty="0">
                <a:solidFill>
                  <a:srgbClr val="C00000"/>
                </a:solidFill>
                <a:latin typeface="Calibri" charset="0"/>
              </a:rPr>
              <a:t>Note, still need to find the correct word in a block</a:t>
            </a:r>
          </a:p>
        </p:txBody>
      </p:sp>
    </p:spTree>
    <p:extLst>
      <p:ext uri="{BB962C8B-B14F-4D97-AF65-F5344CB8AC3E}">
        <p14:creationId xmlns:p14="http://schemas.microsoft.com/office/powerpoint/2010/main" val="287001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" grpId="0" animBg="1"/>
      <p:bldP spid="189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Dealing with the Memory Wall</a:t>
            </a:r>
          </a:p>
        </p:txBody>
      </p:sp>
      <p:sp>
        <p:nvSpPr>
          <p:cNvPr id="15667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Build faster memory</a:t>
            </a:r>
          </a:p>
          <a:p>
            <a:pPr lvl="1"/>
            <a:r>
              <a:rPr lang="en-US" altLang="en-US" dirty="0"/>
              <a:t>We are trying, but limited by technology</a:t>
            </a:r>
          </a:p>
          <a:p>
            <a:pPr lvl="1"/>
            <a:r>
              <a:rPr lang="en-US" altLang="en-US" dirty="0"/>
              <a:t>Current research in HBM</a:t>
            </a:r>
          </a:p>
          <a:p>
            <a:r>
              <a:rPr lang="en-US" altLang="en-US" dirty="0"/>
              <a:t>Can build fast memory that are small</a:t>
            </a:r>
          </a:p>
          <a:p>
            <a:pPr lvl="1"/>
            <a:r>
              <a:rPr lang="en-US" altLang="en-US" dirty="0"/>
              <a:t>Usually “</a:t>
            </a:r>
            <a:r>
              <a:rPr lang="en-US" altLang="ja-JP" dirty="0"/>
              <a:t>small” is too small </a:t>
            </a:r>
          </a:p>
          <a:p>
            <a:pPr lvl="1"/>
            <a:r>
              <a:rPr lang="en-US" altLang="en-US" dirty="0"/>
              <a:t>acceptable size and speed do not coincide</a:t>
            </a:r>
          </a:p>
          <a:p>
            <a:r>
              <a:rPr lang="en-US" altLang="en-US" dirty="0"/>
              <a:t>Current solution</a:t>
            </a:r>
          </a:p>
          <a:p>
            <a:pPr lvl="1"/>
            <a:r>
              <a:rPr lang="en-US" altLang="en-US" dirty="0"/>
              <a:t>create a </a:t>
            </a:r>
            <a:r>
              <a:rPr lang="en-US" altLang="en-US" b="1" i="1" dirty="0">
                <a:solidFill>
                  <a:srgbClr val="0432FF"/>
                </a:solidFill>
              </a:rPr>
              <a:t>hierarchy</a:t>
            </a:r>
            <a:r>
              <a:rPr lang="en-US" altLang="en-US" dirty="0"/>
              <a:t> of memory systems</a:t>
            </a:r>
          </a:p>
          <a:p>
            <a:pPr lvl="1"/>
            <a:r>
              <a:rPr lang="en-US" altLang="en-US" dirty="0"/>
              <a:t>progressively larger and slower  </a:t>
            </a:r>
          </a:p>
          <a:p>
            <a:endParaRPr lang="en-US" alt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C55B36B-FE09-7247-A981-8FFB0747C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</a:t>
            </a:fld>
            <a:endParaRPr lang="en-US"/>
          </a:p>
        </p:txBody>
      </p:sp>
      <p:pic>
        <p:nvPicPr>
          <p:cNvPr id="7" name="Picture 6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D7D5D848-87B9-6745-B070-722148931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6365" y="2040234"/>
            <a:ext cx="4297985" cy="255307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27904227"/>
      </p:ext>
    </p:extLst>
  </p:cSld>
  <p:clrMapOvr>
    <a:masterClrMapping/>
  </p:clrMapOvr>
  <p:transition advTm="12961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7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6723" grpId="0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/>
              <a:t>Replacement Policy For Set Associative Caches</a:t>
            </a:r>
          </a:p>
        </p:txBody>
      </p:sp>
      <p:sp>
        <p:nvSpPr>
          <p:cNvPr id="16957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For set-associative caches need to decide which block to replace or evict when a miss occurs</a:t>
            </a:r>
          </a:p>
          <a:p>
            <a:endParaRPr lang="en-US" altLang="en-US" dirty="0"/>
          </a:p>
          <a:p>
            <a:r>
              <a:rPr lang="en-US" altLang="en-US" dirty="0"/>
              <a:t>Least Recently Used (LRU)</a:t>
            </a:r>
          </a:p>
          <a:p>
            <a:pPr lvl="1"/>
            <a:r>
              <a:rPr lang="en-US" altLang="en-US" dirty="0"/>
              <a:t>the block replaced is the one that has been unused for the longest time</a:t>
            </a:r>
          </a:p>
          <a:p>
            <a:pPr lvl="1"/>
            <a:r>
              <a:rPr lang="en-US" altLang="en-US" dirty="0"/>
              <a:t>must have hardware to keep track of when each way’</a:t>
            </a:r>
            <a:r>
              <a:rPr lang="en-US" altLang="ja-JP" dirty="0"/>
              <a:t>s block was used relative to the other blocks in the set</a:t>
            </a:r>
          </a:p>
          <a:p>
            <a:pPr lvl="1"/>
            <a:r>
              <a:rPr lang="en-US" altLang="en-US" dirty="0"/>
              <a:t>for 2-way set associative</a:t>
            </a:r>
          </a:p>
          <a:p>
            <a:pPr lvl="2"/>
            <a:r>
              <a:rPr lang="en-US" altLang="en-US" sz="1800" dirty="0"/>
              <a:t>need one bit per set </a:t>
            </a:r>
          </a:p>
          <a:p>
            <a:pPr lvl="2"/>
            <a:r>
              <a:rPr lang="en-US" altLang="en-US" sz="1800" dirty="0"/>
              <a:t>set the bit when a block is referenced (and reset the other way’</a:t>
            </a:r>
            <a:r>
              <a:rPr lang="en-US" altLang="ja-JP" sz="1800" dirty="0"/>
              <a:t>s bit)</a:t>
            </a:r>
            <a:endParaRPr lang="en-US" altLang="en-US" sz="1800" dirty="0"/>
          </a:p>
        </p:txBody>
      </p:sp>
      <p:sp>
        <p:nvSpPr>
          <p:cNvPr id="4" name="Rectangle 32"/>
          <p:cNvSpPr>
            <a:spLocks noChangeArrowheads="1"/>
          </p:cNvSpPr>
          <p:nvPr/>
        </p:nvSpPr>
        <p:spPr bwMode="auto">
          <a:xfrm>
            <a:off x="8276491" y="5314950"/>
            <a:ext cx="2818229" cy="66684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 lIns="63500" tIns="25400" rIns="63500" bIns="25400">
            <a:spAutoFit/>
          </a:bodyPr>
          <a:lstStyle>
            <a:lvl1pPr marL="287338" indent="-287338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2000" i="1" dirty="0">
                <a:solidFill>
                  <a:srgbClr val="C00000"/>
                </a:solidFill>
                <a:latin typeface="Calibri" charset="0"/>
              </a:rPr>
              <a:t>Are there other policies we could try?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F1446B-04A0-A145-89B6-1D6317048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1141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57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5747" grpId="0" build="p"/>
      <p:bldP spid="4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Costs of Set Associative Caches</a:t>
            </a:r>
          </a:p>
        </p:txBody>
      </p:sp>
      <p:sp>
        <p:nvSpPr>
          <p:cNvPr id="8704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N-way set associative cache costs</a:t>
            </a:r>
          </a:p>
          <a:p>
            <a:pPr lvl="1"/>
            <a:r>
              <a:rPr lang="en-US" dirty="0"/>
              <a:t>N comparators (delay and area)</a:t>
            </a:r>
          </a:p>
          <a:p>
            <a:pPr lvl="1"/>
            <a:r>
              <a:rPr lang="en-US" dirty="0"/>
              <a:t>MUX delay (set selection) before data is available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6EF737-234A-8543-A7AB-67437E889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76533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Benefits of Set Associative Caches</a:t>
            </a:r>
          </a:p>
        </p:txBody>
      </p:sp>
      <p:sp>
        <p:nvSpPr>
          <p:cNvPr id="8601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The choice of direct-mapped or set associative depends on the cost of a miss versus the cost of implementation</a:t>
            </a:r>
          </a:p>
        </p:txBody>
      </p:sp>
      <p:graphicFrame>
        <p:nvGraphicFramePr>
          <p:cNvPr id="86019" name="Object 29"/>
          <p:cNvGraphicFramePr>
            <a:graphicFrameLocks noGrp="1" noChangeAspect="1"/>
          </p:cNvGraphicFramePr>
          <p:nvPr>
            <p:ph type="chart" sz="half" idx="4294967295"/>
            <p:extLst>
              <p:ext uri="{D42A27DB-BD31-4B8C-83A1-F6EECF244321}">
                <p14:modId xmlns:p14="http://schemas.microsoft.com/office/powerpoint/2010/main" val="974628367"/>
              </p:ext>
            </p:extLst>
          </p:nvPr>
        </p:nvGraphicFramePr>
        <p:xfrm>
          <a:off x="3831084" y="2357927"/>
          <a:ext cx="5078412" cy="3265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Chart" r:id="rId3" imgW="26869841" imgH="19707937" progId="MSGraph.Chart.8">
                  <p:embed followColorScheme="full"/>
                </p:oleObj>
              </mc:Choice>
              <mc:Fallback>
                <p:oleObj name="Chart" r:id="rId3" imgW="26869841" imgH="19707937" progId="MSGraph.Chart.8">
                  <p:embed followColorScheme="full"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831084" y="2357927"/>
                        <a:ext cx="5078412" cy="32654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86020" name="Text Box 31"/>
          <p:cNvSpPr txBox="1">
            <a:spLocks noChangeArrowheads="1"/>
          </p:cNvSpPr>
          <p:nvPr/>
        </p:nvSpPr>
        <p:spPr bwMode="auto">
          <a:xfrm>
            <a:off x="9369828" y="4613564"/>
            <a:ext cx="1981200" cy="73818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400" i="1" dirty="0">
                <a:solidFill>
                  <a:srgbClr val="C00000"/>
                </a:solidFill>
                <a:latin typeface="Calibri" charset="0"/>
              </a:rPr>
              <a:t>Data from Hennessy &amp; Patterson, Computer Architecture, 2003</a:t>
            </a:r>
          </a:p>
        </p:txBody>
      </p:sp>
      <p:sp>
        <p:nvSpPr>
          <p:cNvPr id="1702944" name="Rectangle 32"/>
          <p:cNvSpPr>
            <a:spLocks noChangeArrowheads="1"/>
          </p:cNvSpPr>
          <p:nvPr/>
        </p:nvSpPr>
        <p:spPr bwMode="auto">
          <a:xfrm>
            <a:off x="1670539" y="5612522"/>
            <a:ext cx="6248400" cy="7588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lIns="63500" tIns="25400" rIns="63500" bIns="25400">
            <a:spAutoFit/>
          </a:bodyPr>
          <a:lstStyle>
            <a:lvl1pPr marL="287338" indent="-287338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2000" i="1" dirty="0">
                <a:solidFill>
                  <a:srgbClr val="C00000"/>
                </a:solidFill>
                <a:latin typeface="Calibri" charset="0"/>
              </a:rPr>
              <a:t>Largest gains are in going from direct mapped to 2-way </a:t>
            </a:r>
          </a:p>
          <a:p>
            <a:pPr algn="ctr">
              <a:spcBef>
                <a:spcPct val="30000"/>
              </a:spcBef>
              <a:buClr>
                <a:schemeClr val="accent1"/>
              </a:buClr>
              <a:buSzPct val="75000"/>
            </a:pPr>
            <a:r>
              <a:rPr lang="en-US" altLang="en-US" sz="2000" i="1" dirty="0">
                <a:solidFill>
                  <a:srgbClr val="C00000"/>
                </a:solidFill>
                <a:latin typeface="Calibri" charset="0"/>
              </a:rPr>
              <a:t>(20%+ reduction in miss rate)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90CC36-0BFC-5148-B4B4-04215CD3A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6D2718-9468-B344-AAD5-6CBF92C5C1BE}"/>
              </a:ext>
            </a:extLst>
          </p:cNvPr>
          <p:cNvSpPr txBox="1"/>
          <p:nvPr/>
        </p:nvSpPr>
        <p:spPr>
          <a:xfrm>
            <a:off x="9226829" y="2782742"/>
            <a:ext cx="20470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  <a:latin typeface="Chalkduster" panose="03050602040202020205" pitchFamily="66" charset="77"/>
              </a:rPr>
              <a:t>Data is old but still holds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D40A591-B85C-9C44-B071-87F24A8B7ACC}"/>
              </a:ext>
            </a:extLst>
          </p:cNvPr>
          <p:cNvCxnSpPr/>
          <p:nvPr/>
        </p:nvCxnSpPr>
        <p:spPr>
          <a:xfrm>
            <a:off x="10229846" y="3856553"/>
            <a:ext cx="0" cy="607292"/>
          </a:xfrm>
          <a:prstGeom prst="straightConnector1">
            <a:avLst/>
          </a:prstGeom>
          <a:ln w="2222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275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2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2944" grpId="0" animBg="1"/>
      <p:bldP spid="3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Addressing in Set Associative Caches</a:t>
            </a:r>
          </a:p>
        </p:txBody>
      </p:sp>
      <p:sp>
        <p:nvSpPr>
          <p:cNvPr id="8089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For a fixed size cache, each increase by a factor of two in associativity halves the number of sets</a:t>
            </a:r>
          </a:p>
          <a:p>
            <a:r>
              <a:rPr lang="en-US" altLang="en-US" dirty="0"/>
              <a:t>Decreases the size of the index by 1 bit and increases the size of the tag by 1 bit</a:t>
            </a:r>
          </a:p>
        </p:txBody>
      </p:sp>
      <p:sp>
        <p:nvSpPr>
          <p:cNvPr id="80899" name="Rectangle 4"/>
          <p:cNvSpPr>
            <a:spLocks noChangeArrowheads="1"/>
          </p:cNvSpPr>
          <p:nvPr/>
        </p:nvSpPr>
        <p:spPr bwMode="auto">
          <a:xfrm>
            <a:off x="2286000" y="3657600"/>
            <a:ext cx="7502517" cy="3048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Optima" charset="0"/>
            </a:endParaRPr>
          </a:p>
        </p:txBody>
      </p:sp>
      <p:sp>
        <p:nvSpPr>
          <p:cNvPr id="80900" name="Line 5"/>
          <p:cNvSpPr>
            <a:spLocks noChangeShapeType="1"/>
          </p:cNvSpPr>
          <p:nvPr/>
        </p:nvSpPr>
        <p:spPr bwMode="auto">
          <a:xfrm>
            <a:off x="7440613" y="36576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901" name="Line 6"/>
          <p:cNvSpPr>
            <a:spLocks noChangeShapeType="1"/>
          </p:cNvSpPr>
          <p:nvPr/>
        </p:nvSpPr>
        <p:spPr bwMode="auto">
          <a:xfrm>
            <a:off x="5383213" y="36576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902" name="Line 7"/>
          <p:cNvSpPr>
            <a:spLocks noChangeShapeType="1"/>
          </p:cNvSpPr>
          <p:nvPr/>
        </p:nvSpPr>
        <p:spPr bwMode="auto">
          <a:xfrm>
            <a:off x="8659813" y="3657600"/>
            <a:ext cx="0" cy="3048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0903" name="Text Box 8"/>
          <p:cNvSpPr txBox="1">
            <a:spLocks noChangeArrowheads="1"/>
          </p:cNvSpPr>
          <p:nvPr/>
        </p:nvSpPr>
        <p:spPr bwMode="auto">
          <a:xfrm>
            <a:off x="7485064" y="3657601"/>
            <a:ext cx="10572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00" b="1" dirty="0">
                <a:solidFill>
                  <a:schemeClr val="tx1"/>
                </a:solidFill>
                <a:latin typeface="Calibri" charset="0"/>
              </a:rPr>
              <a:t>Block offset</a:t>
            </a:r>
          </a:p>
        </p:txBody>
      </p:sp>
      <p:sp>
        <p:nvSpPr>
          <p:cNvPr id="80904" name="Text Box 9"/>
          <p:cNvSpPr txBox="1">
            <a:spLocks noChangeArrowheads="1"/>
          </p:cNvSpPr>
          <p:nvPr/>
        </p:nvSpPr>
        <p:spPr bwMode="auto">
          <a:xfrm>
            <a:off x="8695429" y="3669347"/>
            <a:ext cx="106542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00" b="1" dirty="0">
                <a:solidFill>
                  <a:schemeClr val="tx1"/>
                </a:solidFill>
                <a:latin typeface="Calibri" charset="0"/>
              </a:rPr>
              <a:t>Word offset</a:t>
            </a:r>
          </a:p>
        </p:txBody>
      </p:sp>
      <p:sp>
        <p:nvSpPr>
          <p:cNvPr id="80905" name="Text Box 10"/>
          <p:cNvSpPr txBox="1">
            <a:spLocks noChangeArrowheads="1"/>
          </p:cNvSpPr>
          <p:nvPr/>
        </p:nvSpPr>
        <p:spPr bwMode="auto">
          <a:xfrm>
            <a:off x="6118226" y="3657601"/>
            <a:ext cx="608013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00" b="1">
                <a:solidFill>
                  <a:schemeClr val="tx1"/>
                </a:solidFill>
                <a:latin typeface="Calibri" charset="0"/>
              </a:rPr>
              <a:t>Index</a:t>
            </a:r>
          </a:p>
        </p:txBody>
      </p:sp>
      <p:sp>
        <p:nvSpPr>
          <p:cNvPr id="80906" name="Text Box 11"/>
          <p:cNvSpPr txBox="1">
            <a:spLocks noChangeArrowheads="1"/>
          </p:cNvSpPr>
          <p:nvPr/>
        </p:nvSpPr>
        <p:spPr bwMode="auto">
          <a:xfrm>
            <a:off x="3751264" y="3657601"/>
            <a:ext cx="432491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00" b="1">
                <a:solidFill>
                  <a:schemeClr val="tx1"/>
                </a:solidFill>
                <a:latin typeface="Calibri" charset="0"/>
              </a:rPr>
              <a:t>Tag</a:t>
            </a: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2335213" y="4267200"/>
            <a:ext cx="3048000" cy="457200"/>
            <a:chOff x="624" y="2496"/>
            <a:chExt cx="1920" cy="288"/>
          </a:xfrm>
        </p:grpSpPr>
        <p:sp>
          <p:nvSpPr>
            <p:cNvPr id="80929" name="Line 13"/>
            <p:cNvSpPr>
              <a:spLocks noChangeShapeType="1"/>
            </p:cNvSpPr>
            <p:nvPr/>
          </p:nvSpPr>
          <p:spPr bwMode="auto">
            <a:xfrm>
              <a:off x="2544" y="2544"/>
              <a:ext cx="0" cy="24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0930" name="Line 14"/>
            <p:cNvSpPr>
              <a:spLocks noChangeShapeType="1"/>
            </p:cNvSpPr>
            <p:nvPr/>
          </p:nvSpPr>
          <p:spPr bwMode="auto">
            <a:xfrm flipH="1">
              <a:off x="2304" y="2640"/>
              <a:ext cx="24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0931" name="Text Box 15"/>
            <p:cNvSpPr txBox="1">
              <a:spLocks noChangeArrowheads="1"/>
            </p:cNvSpPr>
            <p:nvPr/>
          </p:nvSpPr>
          <p:spPr bwMode="auto">
            <a:xfrm>
              <a:off x="624" y="2496"/>
              <a:ext cx="1498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chemeClr val="tx1"/>
                  </a:solidFill>
                  <a:latin typeface="+mj-lt"/>
                </a:rPr>
                <a:t>Decreasing associativity</a:t>
              </a:r>
            </a:p>
          </p:txBody>
        </p:sp>
      </p:grpSp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5383213" y="4676776"/>
            <a:ext cx="4405313" cy="1200150"/>
            <a:chOff x="2544" y="2832"/>
            <a:chExt cx="2775" cy="756"/>
          </a:xfrm>
        </p:grpSpPr>
        <p:sp>
          <p:nvSpPr>
            <p:cNvPr id="80926" name="Line 17"/>
            <p:cNvSpPr>
              <a:spLocks noChangeShapeType="1"/>
            </p:cNvSpPr>
            <p:nvPr/>
          </p:nvSpPr>
          <p:spPr bwMode="auto">
            <a:xfrm flipV="1">
              <a:off x="2544" y="2976"/>
              <a:ext cx="12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0927" name="Line 18"/>
            <p:cNvSpPr>
              <a:spLocks noChangeShapeType="1"/>
            </p:cNvSpPr>
            <p:nvPr/>
          </p:nvSpPr>
          <p:spPr bwMode="auto">
            <a:xfrm>
              <a:off x="3840" y="2832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0928" name="Text Box 19"/>
            <p:cNvSpPr txBox="1">
              <a:spLocks noChangeArrowheads="1"/>
            </p:cNvSpPr>
            <p:nvPr/>
          </p:nvSpPr>
          <p:spPr bwMode="auto">
            <a:xfrm>
              <a:off x="3828" y="2832"/>
              <a:ext cx="1491" cy="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+mj-lt"/>
                </a:rPr>
                <a:t>Fully associative</a:t>
              </a:r>
            </a:p>
            <a:p>
              <a:r>
                <a:rPr lang="en-US" altLang="en-US" sz="1800">
                  <a:solidFill>
                    <a:schemeClr val="tx1"/>
                  </a:solidFill>
                  <a:latin typeface="+mj-lt"/>
                </a:rPr>
                <a:t>(only one set)</a:t>
              </a:r>
            </a:p>
            <a:p>
              <a:r>
                <a:rPr lang="en-US" altLang="en-US" sz="1800">
                  <a:solidFill>
                    <a:schemeClr val="tx1"/>
                  </a:solidFill>
                  <a:latin typeface="+mj-lt"/>
                </a:rPr>
                <a:t>Tag is all the bits except</a:t>
              </a:r>
            </a:p>
            <a:p>
              <a:r>
                <a:rPr lang="en-US" altLang="en-US" sz="1800">
                  <a:solidFill>
                    <a:schemeClr val="tx1"/>
                  </a:solidFill>
                  <a:latin typeface="+mj-lt"/>
                </a:rPr>
                <a:t>block and byte offset</a:t>
              </a:r>
            </a:p>
          </p:txBody>
        </p:sp>
      </p:grpSp>
      <p:grpSp>
        <p:nvGrpSpPr>
          <p:cNvPr id="4" name="Group 20"/>
          <p:cNvGrpSpPr>
            <a:grpSpLocks/>
          </p:cNvGrpSpPr>
          <p:nvPr/>
        </p:nvGrpSpPr>
        <p:grpSpPr bwMode="auto">
          <a:xfrm>
            <a:off x="2944813" y="4875213"/>
            <a:ext cx="2438400" cy="1276350"/>
            <a:chOff x="960" y="3168"/>
            <a:chExt cx="1536" cy="804"/>
          </a:xfrm>
        </p:grpSpPr>
        <p:sp>
          <p:nvSpPr>
            <p:cNvPr id="80923" name="Line 21"/>
            <p:cNvSpPr>
              <a:spLocks noChangeShapeType="1"/>
            </p:cNvSpPr>
            <p:nvPr/>
          </p:nvSpPr>
          <p:spPr bwMode="auto">
            <a:xfrm flipH="1">
              <a:off x="2064" y="3312"/>
              <a:ext cx="432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0924" name="Line 22"/>
            <p:cNvSpPr>
              <a:spLocks noChangeShapeType="1"/>
            </p:cNvSpPr>
            <p:nvPr/>
          </p:nvSpPr>
          <p:spPr bwMode="auto">
            <a:xfrm>
              <a:off x="2064" y="3168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0925" name="Text Box 23"/>
            <p:cNvSpPr txBox="1">
              <a:spLocks noChangeArrowheads="1"/>
            </p:cNvSpPr>
            <p:nvPr/>
          </p:nvSpPr>
          <p:spPr bwMode="auto">
            <a:xfrm>
              <a:off x="960" y="3216"/>
              <a:ext cx="1505" cy="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 dirty="0">
                  <a:solidFill>
                    <a:schemeClr val="tx1"/>
                  </a:solidFill>
                  <a:latin typeface="+mj-lt"/>
                </a:rPr>
                <a:t>Direct mapped</a:t>
              </a:r>
            </a:p>
            <a:p>
              <a:r>
                <a:rPr lang="en-US" altLang="en-US" sz="1800" dirty="0">
                  <a:solidFill>
                    <a:schemeClr val="tx1"/>
                  </a:solidFill>
                  <a:latin typeface="+mj-lt"/>
                </a:rPr>
                <a:t>(</a:t>
              </a:r>
              <a:r>
                <a:rPr lang="en-US" altLang="en-US" sz="1800" dirty="0">
                  <a:solidFill>
                    <a:srgbClr val="000000"/>
                  </a:solidFill>
                  <a:latin typeface="+mj-lt"/>
                </a:rPr>
                <a:t>only one way</a:t>
              </a:r>
              <a:r>
                <a:rPr lang="en-US" altLang="en-US" sz="1800" dirty="0">
                  <a:solidFill>
                    <a:schemeClr val="tx1"/>
                  </a:solidFill>
                  <a:latin typeface="+mj-lt"/>
                </a:rPr>
                <a:t>)</a:t>
              </a:r>
            </a:p>
            <a:p>
              <a:r>
                <a:rPr lang="en-US" altLang="en-US" sz="1800" dirty="0">
                  <a:solidFill>
                    <a:schemeClr val="tx1"/>
                  </a:solidFill>
                  <a:latin typeface="+mj-lt"/>
                </a:rPr>
                <a:t>Smaller tags, only a single comparator</a:t>
              </a:r>
            </a:p>
          </p:txBody>
        </p:sp>
      </p:grpSp>
      <p:grpSp>
        <p:nvGrpSpPr>
          <p:cNvPr id="5" name="Group 24"/>
          <p:cNvGrpSpPr>
            <a:grpSpLocks/>
          </p:cNvGrpSpPr>
          <p:nvPr/>
        </p:nvGrpSpPr>
        <p:grpSpPr bwMode="auto">
          <a:xfrm>
            <a:off x="5383213" y="4038600"/>
            <a:ext cx="2682875" cy="457200"/>
            <a:chOff x="2544" y="2256"/>
            <a:chExt cx="1690" cy="288"/>
          </a:xfrm>
        </p:grpSpPr>
        <p:sp>
          <p:nvSpPr>
            <p:cNvPr id="80920" name="Line 25"/>
            <p:cNvSpPr>
              <a:spLocks noChangeShapeType="1"/>
            </p:cNvSpPr>
            <p:nvPr/>
          </p:nvSpPr>
          <p:spPr bwMode="auto">
            <a:xfrm>
              <a:off x="2544" y="2400"/>
              <a:ext cx="24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0921" name="Text Box 26"/>
            <p:cNvSpPr txBox="1">
              <a:spLocks noChangeArrowheads="1"/>
            </p:cNvSpPr>
            <p:nvPr/>
          </p:nvSpPr>
          <p:spPr bwMode="auto">
            <a:xfrm>
              <a:off x="2784" y="2304"/>
              <a:ext cx="1450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800">
                  <a:solidFill>
                    <a:schemeClr val="tx1"/>
                  </a:solidFill>
                  <a:latin typeface="+mj-lt"/>
                </a:rPr>
                <a:t>Increasing associativity</a:t>
              </a:r>
            </a:p>
          </p:txBody>
        </p:sp>
        <p:sp>
          <p:nvSpPr>
            <p:cNvPr id="80922" name="Line 27"/>
            <p:cNvSpPr>
              <a:spLocks noChangeShapeType="1"/>
            </p:cNvSpPr>
            <p:nvPr/>
          </p:nvSpPr>
          <p:spPr bwMode="auto">
            <a:xfrm>
              <a:off x="2544" y="2256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</p:grpSp>
      <p:grpSp>
        <p:nvGrpSpPr>
          <p:cNvPr id="6" name="Group 37"/>
          <p:cNvGrpSpPr>
            <a:grpSpLocks/>
          </p:cNvGrpSpPr>
          <p:nvPr/>
        </p:nvGrpSpPr>
        <p:grpSpPr bwMode="auto">
          <a:xfrm>
            <a:off x="5688013" y="2971800"/>
            <a:ext cx="1416050" cy="793750"/>
            <a:chOff x="2448" y="1968"/>
            <a:chExt cx="892" cy="500"/>
          </a:xfrm>
        </p:grpSpPr>
        <p:sp>
          <p:nvSpPr>
            <p:cNvPr id="80918" name="Line 29"/>
            <p:cNvSpPr>
              <a:spLocks noChangeShapeType="1"/>
            </p:cNvSpPr>
            <p:nvPr/>
          </p:nvSpPr>
          <p:spPr bwMode="auto">
            <a:xfrm flipV="1">
              <a:off x="2880" y="2180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0919" name="Text Box 30"/>
            <p:cNvSpPr txBox="1">
              <a:spLocks noChangeArrowheads="1"/>
            </p:cNvSpPr>
            <p:nvPr/>
          </p:nvSpPr>
          <p:spPr bwMode="auto">
            <a:xfrm>
              <a:off x="2448" y="1968"/>
              <a:ext cx="892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+mj-lt"/>
                </a:rPr>
                <a:t>Selects the set</a:t>
              </a:r>
            </a:p>
          </p:txBody>
        </p:sp>
      </p:grpSp>
      <p:grpSp>
        <p:nvGrpSpPr>
          <p:cNvPr id="7" name="Group 38"/>
          <p:cNvGrpSpPr>
            <a:grpSpLocks/>
          </p:cNvGrpSpPr>
          <p:nvPr/>
        </p:nvGrpSpPr>
        <p:grpSpPr bwMode="auto">
          <a:xfrm>
            <a:off x="3021013" y="2971800"/>
            <a:ext cx="1958975" cy="793750"/>
            <a:chOff x="960" y="1968"/>
            <a:chExt cx="1234" cy="500"/>
          </a:xfrm>
        </p:grpSpPr>
        <p:sp>
          <p:nvSpPr>
            <p:cNvPr id="80916" name="Text Box 31"/>
            <p:cNvSpPr txBox="1">
              <a:spLocks noChangeArrowheads="1"/>
            </p:cNvSpPr>
            <p:nvPr/>
          </p:nvSpPr>
          <p:spPr bwMode="auto">
            <a:xfrm>
              <a:off x="960" y="1968"/>
              <a:ext cx="1234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+mj-lt"/>
                </a:rPr>
                <a:t>Used for tag compare</a:t>
              </a:r>
            </a:p>
          </p:txBody>
        </p:sp>
        <p:sp>
          <p:nvSpPr>
            <p:cNvPr id="80917" name="Line 32"/>
            <p:cNvSpPr>
              <a:spLocks noChangeShapeType="1"/>
            </p:cNvSpPr>
            <p:nvPr/>
          </p:nvSpPr>
          <p:spPr bwMode="auto">
            <a:xfrm flipV="1">
              <a:off x="1584" y="2180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</p:grpSp>
      <p:grpSp>
        <p:nvGrpSpPr>
          <p:cNvPr id="8" name="Group 36"/>
          <p:cNvGrpSpPr>
            <a:grpSpLocks/>
          </p:cNvGrpSpPr>
          <p:nvPr/>
        </p:nvGrpSpPr>
        <p:grpSpPr bwMode="auto">
          <a:xfrm>
            <a:off x="7364414" y="2971800"/>
            <a:ext cx="2554287" cy="793750"/>
            <a:chOff x="3504" y="1968"/>
            <a:chExt cx="1609" cy="500"/>
          </a:xfrm>
        </p:grpSpPr>
        <p:sp>
          <p:nvSpPr>
            <p:cNvPr id="80914" name="Line 33"/>
            <p:cNvSpPr>
              <a:spLocks noChangeShapeType="1"/>
            </p:cNvSpPr>
            <p:nvPr/>
          </p:nvSpPr>
          <p:spPr bwMode="auto">
            <a:xfrm flipV="1">
              <a:off x="3936" y="2180"/>
              <a:ext cx="0" cy="28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>
                <a:latin typeface="+mj-lt"/>
              </a:endParaRPr>
            </a:p>
          </p:txBody>
        </p:sp>
        <p:sp>
          <p:nvSpPr>
            <p:cNvPr id="80915" name="Text Box 34"/>
            <p:cNvSpPr txBox="1">
              <a:spLocks noChangeArrowheads="1"/>
            </p:cNvSpPr>
            <p:nvPr/>
          </p:nvSpPr>
          <p:spPr bwMode="auto">
            <a:xfrm>
              <a:off x="3504" y="1968"/>
              <a:ext cx="1609" cy="2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>
                  <a:solidFill>
                    <a:schemeClr val="tx1"/>
                  </a:solidFill>
                  <a:latin typeface="+mj-lt"/>
                </a:rPr>
                <a:t>Selects the word in the block</a:t>
              </a:r>
            </a:p>
          </p:txBody>
        </p:sp>
      </p:grp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AB8BAD-C329-D745-AC49-7CCCBE5E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7277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2"/>
          <p:cNvSpPr>
            <a:spLocks noGrp="1" noChangeArrowheads="1"/>
          </p:cNvSpPr>
          <p:nvPr>
            <p:ph type="title"/>
          </p:nvPr>
        </p:nvSpPr>
        <p:spPr>
          <a:xfrm>
            <a:off x="1097280" y="286606"/>
            <a:ext cx="10462542" cy="1034920"/>
          </a:xfrm>
        </p:spPr>
        <p:txBody>
          <a:bodyPr>
            <a:noAutofit/>
          </a:bodyPr>
          <a:lstStyle/>
          <a:p>
            <a:r>
              <a:rPr lang="en-US" altLang="en-US" sz="4000" dirty="0"/>
              <a:t>Improving Cache Performance III : Multiple-levels</a:t>
            </a:r>
          </a:p>
        </p:txBody>
      </p:sp>
      <p:sp>
        <p:nvSpPr>
          <p:cNvPr id="88066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800" dirty="0"/>
              <a:t>Use multiple levels of caches</a:t>
            </a:r>
          </a:p>
          <a:p>
            <a:pPr lvl="1"/>
            <a:endParaRPr lang="en-US" altLang="en-US" sz="2400" dirty="0"/>
          </a:p>
          <a:p>
            <a:r>
              <a:rPr lang="en-US" altLang="en-US" sz="2800" dirty="0"/>
              <a:t>With advancing technology, we have more than enough room on the die for bigger L1 caches or for a second level of caches</a:t>
            </a:r>
          </a:p>
          <a:p>
            <a:pPr lvl="1"/>
            <a:r>
              <a:rPr lang="en-US" altLang="en-US" sz="2400" dirty="0"/>
              <a:t>normally a unified L2 cache (i.e., it holds both instructions and data) and in some cases even a unified L3 cache</a:t>
            </a:r>
          </a:p>
          <a:p>
            <a:endParaRPr lang="en-US" alt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4D34CC8-09D8-BE41-9881-F7B2BA88F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65685"/>
      </p:ext>
    </p:extLst>
  </p:cSld>
  <p:clrMapOvr>
    <a:masterClrMapping/>
  </p:clrMapOvr>
  <p:transition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Cache Write Policies</a:t>
            </a:r>
          </a:p>
        </p:txBody>
      </p:sp>
      <p:sp>
        <p:nvSpPr>
          <p:cNvPr id="104450" name="Content Placeholder 2"/>
          <p:cNvSpPr>
            <a:spLocks noGrp="1"/>
          </p:cNvSpPr>
          <p:nvPr>
            <p:ph idx="1"/>
          </p:nvPr>
        </p:nvSpPr>
        <p:spPr>
          <a:xfrm>
            <a:off x="1097279" y="1543050"/>
            <a:ext cx="10058401" cy="4663786"/>
          </a:xfrm>
        </p:spPr>
        <p:txBody>
          <a:bodyPr>
            <a:normAutofit/>
          </a:bodyPr>
          <a:lstStyle/>
          <a:p>
            <a:r>
              <a:rPr lang="en-US" altLang="en-US" dirty="0"/>
              <a:t>To keep the memory hierarchy consistent, when we write a data value to the L1 cache, we also write it to L2, and main memory</a:t>
            </a:r>
          </a:p>
          <a:p>
            <a:r>
              <a:rPr lang="en-US" altLang="en-US" dirty="0"/>
              <a:t>This implies a main memory access for every store whether it’</a:t>
            </a:r>
            <a:r>
              <a:rPr lang="en-US" altLang="ja-JP" dirty="0"/>
              <a:t>s a hit or miss!</a:t>
            </a:r>
          </a:p>
          <a:p>
            <a:endParaRPr lang="en-US" altLang="en-US" dirty="0"/>
          </a:p>
          <a:p>
            <a:r>
              <a:rPr lang="en-US" altLang="en-US" dirty="0"/>
              <a:t>To avoid this long latency for stores, two types of write policies are used</a:t>
            </a:r>
          </a:p>
          <a:p>
            <a:pPr lvl="1"/>
            <a:r>
              <a:rPr lang="en-US" altLang="en-US" sz="2400" b="1" dirty="0">
                <a:solidFill>
                  <a:srgbClr val="C00000"/>
                </a:solidFill>
              </a:rPr>
              <a:t>Write-through</a:t>
            </a:r>
          </a:p>
          <a:p>
            <a:pPr lvl="2"/>
            <a:r>
              <a:rPr lang="en-US" altLang="en-US" sz="1800" dirty="0"/>
              <a:t>when writing to a particular level, write value to all lower levels as well </a:t>
            </a:r>
          </a:p>
          <a:p>
            <a:pPr lvl="2"/>
            <a:r>
              <a:rPr lang="en-US" altLang="en-US" sz="1800" dirty="0"/>
              <a:t>expensive but don’</a:t>
            </a:r>
            <a:r>
              <a:rPr lang="en-US" altLang="ja-JP" sz="1800" dirty="0"/>
              <a:t>t need to worry about maintaining consistency</a:t>
            </a:r>
          </a:p>
          <a:p>
            <a:pPr lvl="1"/>
            <a:r>
              <a:rPr lang="en-US" altLang="en-US" sz="2400" b="1" dirty="0">
                <a:solidFill>
                  <a:srgbClr val="C00000"/>
                </a:solidFill>
              </a:rPr>
              <a:t>Write-back </a:t>
            </a:r>
            <a:r>
              <a:rPr lang="en-US" altLang="en-US" sz="2400" dirty="0"/>
              <a:t> </a:t>
            </a:r>
          </a:p>
          <a:p>
            <a:pPr lvl="2"/>
            <a:r>
              <a:rPr lang="en-US" altLang="en-US" sz="1800" dirty="0"/>
              <a:t>write data only to the current level cache</a:t>
            </a:r>
          </a:p>
          <a:p>
            <a:pPr lvl="2"/>
            <a:r>
              <a:rPr lang="en-US" altLang="en-US" sz="1800" dirty="0"/>
              <a:t>mark as modified or dirty</a:t>
            </a:r>
          </a:p>
          <a:p>
            <a:pPr lvl="2"/>
            <a:r>
              <a:rPr lang="en-US" altLang="en-US" sz="1800" dirty="0"/>
              <a:t>write to lower level only when evicted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F07057-80BF-DB45-97B7-8891319DF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98241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09E4E-16D4-C64F-936F-2D1B2DB63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Cache Performance: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E61D76-67D8-874B-85F7-17DB34B49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Reducing compulsory misses</a:t>
            </a:r>
          </a:p>
          <a:p>
            <a:pPr lvl="1"/>
            <a:r>
              <a:rPr lang="en-US" altLang="en-US" dirty="0"/>
              <a:t>increase block size</a:t>
            </a:r>
          </a:p>
          <a:p>
            <a:pPr lvl="1"/>
            <a:r>
              <a:rPr lang="en-US" altLang="en-US" dirty="0"/>
              <a:t>use prefetching at the SW and HW levels</a:t>
            </a:r>
            <a:endParaRPr lang="en-US" dirty="0"/>
          </a:p>
          <a:p>
            <a:r>
              <a:rPr lang="en-US" altLang="en-US" dirty="0"/>
              <a:t>Reducing capacity misses</a:t>
            </a:r>
          </a:p>
          <a:p>
            <a:pPr lvl="1"/>
            <a:r>
              <a:rPr lang="en-US" altLang="en-US" dirty="0"/>
              <a:t>increase cache size</a:t>
            </a:r>
          </a:p>
          <a:p>
            <a:pPr lvl="1"/>
            <a:r>
              <a:rPr lang="en-US" altLang="en-US" dirty="0"/>
              <a:t>compiler optimizations</a:t>
            </a:r>
          </a:p>
          <a:p>
            <a:pPr lvl="2"/>
            <a:r>
              <a:rPr lang="en-US" altLang="en-US" sz="2000" dirty="0"/>
              <a:t>reorder/schedule instructions in a way so that we don’</a:t>
            </a:r>
            <a:r>
              <a:rPr lang="en-US" altLang="ja-JP" sz="2000" dirty="0"/>
              <a:t>t access a lot of data between reuse </a:t>
            </a:r>
            <a:endParaRPr lang="en-US" altLang="en-US" sz="1800" dirty="0"/>
          </a:p>
          <a:p>
            <a:r>
              <a:rPr lang="en-US" altLang="en-US" sz="2200" dirty="0"/>
              <a:t>Reducing conflict misses</a:t>
            </a:r>
            <a:endParaRPr lang="en-US" altLang="en-US" sz="1800" dirty="0"/>
          </a:p>
          <a:p>
            <a:pPr lvl="1"/>
            <a:r>
              <a:rPr lang="en-US" altLang="en-US" sz="1900" dirty="0"/>
              <a:t>increase associativity</a:t>
            </a:r>
          </a:p>
          <a:p>
            <a:pPr lvl="1"/>
            <a:r>
              <a:rPr lang="en-US" altLang="en-US" sz="1900" dirty="0"/>
              <a:t>increase cache size</a:t>
            </a:r>
          </a:p>
          <a:p>
            <a:pPr lvl="1"/>
            <a:r>
              <a:rPr lang="en-US" altLang="en-US" sz="1900" dirty="0"/>
              <a:t>use better replacement policy</a:t>
            </a:r>
          </a:p>
          <a:p>
            <a:pPr lvl="2"/>
            <a:endParaRPr lang="en-US" altLang="ja-JP" sz="2000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0C0B6-D8DF-D343-98B3-31FD73EF0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7DC679-78FE-564D-859B-9740AE03E7F1}"/>
              </a:ext>
            </a:extLst>
          </p:cNvPr>
          <p:cNvSpPr txBox="1"/>
          <p:nvPr/>
        </p:nvSpPr>
        <p:spPr>
          <a:xfrm>
            <a:off x="5717345" y="2021947"/>
            <a:ext cx="52050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Fetch beer from the fridge </a:t>
            </a:r>
          </a:p>
          <a:p>
            <a:pPr algn="ctr"/>
            <a:r>
              <a:rPr lang="en-US" i="1" dirty="0">
                <a:solidFill>
                  <a:srgbClr val="C00000"/>
                </a:solidFill>
                <a:latin typeface="Chalkduster" panose="03050602040202020205" pitchFamily="66" charset="77"/>
              </a:rPr>
              <a:t>when you start on the last one </a:t>
            </a:r>
          </a:p>
        </p:txBody>
      </p:sp>
    </p:spTree>
    <p:extLst>
      <p:ext uri="{BB962C8B-B14F-4D97-AF65-F5344CB8AC3E}">
        <p14:creationId xmlns:p14="http://schemas.microsoft.com/office/powerpoint/2010/main" val="351887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1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Improving Cache Performance: Summary</a:t>
            </a:r>
          </a:p>
        </p:txBody>
      </p:sp>
      <p:sp>
        <p:nvSpPr>
          <p:cNvPr id="16506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Reduce the time to hit in the cache</a:t>
            </a:r>
          </a:p>
          <a:p>
            <a:pPr lvl="1"/>
            <a:r>
              <a:rPr lang="en-US" altLang="en-US"/>
              <a:t>smaller cache</a:t>
            </a:r>
          </a:p>
          <a:p>
            <a:pPr lvl="1"/>
            <a:r>
              <a:rPr lang="en-US" altLang="en-US"/>
              <a:t>direct mapped cache</a:t>
            </a:r>
          </a:p>
          <a:p>
            <a:pPr lvl="1"/>
            <a:r>
              <a:rPr lang="en-US" altLang="en-US"/>
              <a:t>smaller blocks</a:t>
            </a:r>
          </a:p>
          <a:p>
            <a:pPr lvl="2"/>
            <a:endParaRPr lang="en-US" altLang="en-US"/>
          </a:p>
          <a:p>
            <a:pPr lvl="2"/>
            <a:endParaRPr lang="en-US" altLang="en-US"/>
          </a:p>
          <a:p>
            <a:r>
              <a:rPr lang="en-US" altLang="en-US"/>
              <a:t>Reduce the miss rate</a:t>
            </a:r>
          </a:p>
          <a:p>
            <a:pPr lvl="1"/>
            <a:r>
              <a:rPr lang="en-US" altLang="en-US"/>
              <a:t>bigger cache</a:t>
            </a:r>
          </a:p>
          <a:p>
            <a:pPr lvl="1"/>
            <a:r>
              <a:rPr lang="en-US" altLang="en-US"/>
              <a:t>more flexible placement (increase associativity)</a:t>
            </a:r>
          </a:p>
          <a:p>
            <a:pPr lvl="1"/>
            <a:r>
              <a:rPr lang="en-US" altLang="en-US"/>
              <a:t>larger blocks (16 to 64 bytes typical)</a:t>
            </a:r>
          </a:p>
          <a:p>
            <a:pPr lvl="1"/>
            <a:r>
              <a:rPr lang="en-US" altLang="en-US"/>
              <a:t>victim cache – small buffer holding most recently discarded blocks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43ABA5-5284-5043-A2A4-DEEA7691F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0451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6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6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69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0691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89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Improving Cache Performance: Summary</a:t>
            </a:r>
          </a:p>
        </p:txBody>
      </p:sp>
      <p:sp>
        <p:nvSpPr>
          <p:cNvPr id="114690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Reduce the miss penalty</a:t>
            </a:r>
          </a:p>
          <a:p>
            <a:pPr lvl="1"/>
            <a:r>
              <a:rPr lang="en-US" altLang="en-US" dirty="0"/>
              <a:t>smaller blocks</a:t>
            </a:r>
          </a:p>
          <a:p>
            <a:pPr lvl="1"/>
            <a:r>
              <a:rPr lang="en-US" altLang="en-US" dirty="0"/>
              <a:t>use a write buffer to hold dirty blocks being replaced so don’</a:t>
            </a:r>
            <a:r>
              <a:rPr lang="en-US" altLang="ja-JP" dirty="0"/>
              <a:t>t have to wait for the write to complete before reading </a:t>
            </a:r>
          </a:p>
          <a:p>
            <a:pPr lvl="1"/>
            <a:r>
              <a:rPr lang="en-US" altLang="en-US" dirty="0"/>
              <a:t>check write buffer (and/or victim cache) on read miss – may get lucky </a:t>
            </a:r>
          </a:p>
          <a:p>
            <a:pPr lvl="1"/>
            <a:r>
              <a:rPr lang="en-US" altLang="en-US" dirty="0"/>
              <a:t>for large blocks fetch critical word first</a:t>
            </a:r>
          </a:p>
          <a:p>
            <a:pPr lvl="1"/>
            <a:r>
              <a:rPr lang="en-US" altLang="en-US" dirty="0"/>
              <a:t>use multiple cache levels – L2 cache not tied to CPU clock rate</a:t>
            </a:r>
          </a:p>
          <a:p>
            <a:pPr lvl="1"/>
            <a:r>
              <a:rPr lang="en-US" altLang="en-US" dirty="0"/>
              <a:t>faster backing store/improved memory bandwidth</a:t>
            </a:r>
          </a:p>
          <a:p>
            <a:pPr lvl="2"/>
            <a:r>
              <a:rPr lang="en-US" altLang="en-US" sz="1800" dirty="0"/>
              <a:t>wider buses</a:t>
            </a:r>
          </a:p>
          <a:p>
            <a:pPr lvl="2"/>
            <a:r>
              <a:rPr lang="en-US" altLang="en-US" sz="1800" dirty="0"/>
              <a:t>memory interleaving, DDR SDRAMs</a:t>
            </a:r>
          </a:p>
          <a:p>
            <a:endParaRPr lang="en-US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DF48CA-D6D0-6B47-81CE-A3C9B172E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084041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Cache Design Space</a:t>
            </a:r>
          </a:p>
        </p:txBody>
      </p:sp>
      <p:sp>
        <p:nvSpPr>
          <p:cNvPr id="116738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/>
              <a:t>Several interacting dimensions</a:t>
            </a:r>
          </a:p>
          <a:p>
            <a:pPr lvl="1"/>
            <a:r>
              <a:rPr lang="en-US" altLang="en-US"/>
              <a:t>cache size</a:t>
            </a:r>
          </a:p>
          <a:p>
            <a:pPr lvl="1"/>
            <a:r>
              <a:rPr lang="en-US" altLang="en-US"/>
              <a:t>block size</a:t>
            </a:r>
          </a:p>
          <a:p>
            <a:pPr lvl="1"/>
            <a:r>
              <a:rPr lang="en-US" altLang="en-US"/>
              <a:t>associativity</a:t>
            </a:r>
          </a:p>
          <a:p>
            <a:pPr lvl="1"/>
            <a:r>
              <a:rPr lang="en-US" altLang="en-US"/>
              <a:t>replacement policy</a:t>
            </a:r>
          </a:p>
          <a:p>
            <a:pPr lvl="1"/>
            <a:r>
              <a:rPr lang="en-US" altLang="en-US"/>
              <a:t>write-through vs write-back</a:t>
            </a:r>
          </a:p>
          <a:p>
            <a:pPr lvl="1"/>
            <a:r>
              <a:rPr lang="en-US" altLang="en-US"/>
              <a:t>write allocation</a:t>
            </a:r>
          </a:p>
          <a:p>
            <a:r>
              <a:rPr lang="en-US" altLang="en-US"/>
              <a:t>The optimal choice is a compromise</a:t>
            </a:r>
          </a:p>
          <a:p>
            <a:pPr lvl="1"/>
            <a:r>
              <a:rPr lang="en-US" altLang="en-US"/>
              <a:t>depends on access characteristics</a:t>
            </a:r>
          </a:p>
          <a:p>
            <a:pPr lvl="2"/>
            <a:r>
              <a:rPr lang="en-US" altLang="en-US"/>
              <a:t>workload</a:t>
            </a:r>
          </a:p>
          <a:p>
            <a:pPr lvl="2"/>
            <a:r>
              <a:rPr lang="en-US" altLang="en-US"/>
              <a:t>use (I-cache, D-cache, TLB)</a:t>
            </a:r>
          </a:p>
          <a:p>
            <a:pPr lvl="1"/>
            <a:r>
              <a:rPr lang="en-US" altLang="en-US"/>
              <a:t>depends on technology / cost</a:t>
            </a:r>
          </a:p>
          <a:p>
            <a:r>
              <a:rPr lang="en-US" altLang="en-US"/>
              <a:t>Simplicity often wins</a:t>
            </a:r>
          </a:p>
        </p:txBody>
      </p:sp>
      <p:sp>
        <p:nvSpPr>
          <p:cNvPr id="116739" name="Line 4"/>
          <p:cNvSpPr>
            <a:spLocks noChangeShapeType="1"/>
          </p:cNvSpPr>
          <p:nvPr/>
        </p:nvSpPr>
        <p:spPr bwMode="auto">
          <a:xfrm flipV="1">
            <a:off x="8652167" y="2051054"/>
            <a:ext cx="0" cy="1308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6740" name="Line 5"/>
          <p:cNvSpPr>
            <a:spLocks noChangeShapeType="1"/>
          </p:cNvSpPr>
          <p:nvPr/>
        </p:nvSpPr>
        <p:spPr bwMode="auto">
          <a:xfrm flipV="1">
            <a:off x="8658517" y="2813054"/>
            <a:ext cx="1282700" cy="5461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6741" name="Line 6"/>
          <p:cNvSpPr>
            <a:spLocks noChangeShapeType="1"/>
          </p:cNvSpPr>
          <p:nvPr/>
        </p:nvSpPr>
        <p:spPr bwMode="auto">
          <a:xfrm>
            <a:off x="8658517" y="3359154"/>
            <a:ext cx="749300" cy="5207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6742" name="Rectangle 7"/>
          <p:cNvSpPr>
            <a:spLocks noChangeArrowheads="1"/>
          </p:cNvSpPr>
          <p:nvPr/>
        </p:nvSpPr>
        <p:spPr bwMode="auto">
          <a:xfrm>
            <a:off x="9476081" y="2438404"/>
            <a:ext cx="12668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Associativity</a:t>
            </a:r>
          </a:p>
        </p:txBody>
      </p:sp>
      <p:sp>
        <p:nvSpPr>
          <p:cNvPr id="116743" name="Rectangle 8"/>
          <p:cNvSpPr>
            <a:spLocks noChangeArrowheads="1"/>
          </p:cNvSpPr>
          <p:nvPr/>
        </p:nvSpPr>
        <p:spPr bwMode="auto">
          <a:xfrm>
            <a:off x="8180681" y="1676404"/>
            <a:ext cx="10683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Cache Size</a:t>
            </a:r>
          </a:p>
        </p:txBody>
      </p:sp>
      <p:sp>
        <p:nvSpPr>
          <p:cNvPr id="116744" name="Rectangle 9"/>
          <p:cNvSpPr>
            <a:spLocks noChangeArrowheads="1"/>
          </p:cNvSpPr>
          <p:nvPr/>
        </p:nvSpPr>
        <p:spPr bwMode="auto">
          <a:xfrm>
            <a:off x="9095081" y="3886204"/>
            <a:ext cx="10175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 dirty="0">
                <a:solidFill>
                  <a:schemeClr val="tx1"/>
                </a:solidFill>
                <a:latin typeface="Calibri" charset="0"/>
              </a:rPr>
              <a:t>Block Size</a:t>
            </a:r>
          </a:p>
        </p:txBody>
      </p:sp>
      <p:sp>
        <p:nvSpPr>
          <p:cNvPr id="116745" name="Line 10"/>
          <p:cNvSpPr>
            <a:spLocks noChangeShapeType="1"/>
          </p:cNvSpPr>
          <p:nvPr/>
        </p:nvSpPr>
        <p:spPr bwMode="auto">
          <a:xfrm flipV="1">
            <a:off x="8375942" y="4640984"/>
            <a:ext cx="0" cy="11557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6746" name="Rectangle 11"/>
          <p:cNvSpPr>
            <a:spLocks noChangeArrowheads="1"/>
          </p:cNvSpPr>
          <p:nvPr/>
        </p:nvSpPr>
        <p:spPr bwMode="auto">
          <a:xfrm>
            <a:off x="7828256" y="4647334"/>
            <a:ext cx="509587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Bad</a:t>
            </a:r>
          </a:p>
        </p:txBody>
      </p:sp>
      <p:sp>
        <p:nvSpPr>
          <p:cNvPr id="116747" name="Rectangle 12"/>
          <p:cNvSpPr>
            <a:spLocks noChangeArrowheads="1"/>
          </p:cNvSpPr>
          <p:nvPr/>
        </p:nvSpPr>
        <p:spPr bwMode="auto">
          <a:xfrm>
            <a:off x="7675856" y="5485534"/>
            <a:ext cx="6445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Good</a:t>
            </a:r>
          </a:p>
        </p:txBody>
      </p:sp>
      <p:sp>
        <p:nvSpPr>
          <p:cNvPr id="116748" name="Line 13"/>
          <p:cNvSpPr>
            <a:spLocks noChangeShapeType="1"/>
          </p:cNvSpPr>
          <p:nvPr/>
        </p:nvSpPr>
        <p:spPr bwMode="auto">
          <a:xfrm>
            <a:off x="8382292" y="5790334"/>
            <a:ext cx="18161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6749" name="Rectangle 14"/>
          <p:cNvSpPr>
            <a:spLocks noChangeArrowheads="1"/>
          </p:cNvSpPr>
          <p:nvPr/>
        </p:nvSpPr>
        <p:spPr bwMode="auto">
          <a:xfrm>
            <a:off x="8361656" y="5866534"/>
            <a:ext cx="5365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Less</a:t>
            </a:r>
          </a:p>
        </p:txBody>
      </p:sp>
      <p:sp>
        <p:nvSpPr>
          <p:cNvPr id="116750" name="Rectangle 15"/>
          <p:cNvSpPr>
            <a:spLocks noChangeArrowheads="1"/>
          </p:cNvSpPr>
          <p:nvPr/>
        </p:nvSpPr>
        <p:spPr bwMode="auto">
          <a:xfrm>
            <a:off x="9961855" y="5866535"/>
            <a:ext cx="666750" cy="33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600" b="1">
                <a:solidFill>
                  <a:schemeClr val="tx1"/>
                </a:solidFill>
                <a:latin typeface="Calibri" charset="0"/>
              </a:rPr>
              <a:t>More</a:t>
            </a:r>
          </a:p>
        </p:txBody>
      </p:sp>
      <p:sp>
        <p:nvSpPr>
          <p:cNvPr id="116751" name="Arc 16"/>
          <p:cNvSpPr>
            <a:spLocks/>
          </p:cNvSpPr>
          <p:nvPr/>
        </p:nvSpPr>
        <p:spPr bwMode="auto">
          <a:xfrm>
            <a:off x="8536280" y="4723534"/>
            <a:ext cx="1593850" cy="984250"/>
          </a:xfrm>
          <a:custGeom>
            <a:avLst/>
            <a:gdLst>
              <a:gd name="T0" fmla="*/ 2147483647 w 21600"/>
              <a:gd name="T1" fmla="*/ 2147483647 h 21600"/>
              <a:gd name="T2" fmla="*/ 0 w 21600"/>
              <a:gd name="T3" fmla="*/ 0 h 21600"/>
              <a:gd name="T4" fmla="*/ 2147483647 w 21600"/>
              <a:gd name="T5" fmla="*/ 0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21600" y="21600"/>
                </a:moveTo>
                <a:cubicBezTo>
                  <a:pt x="9670" y="21600"/>
                  <a:pt x="0" y="11929"/>
                  <a:pt x="0" y="0"/>
                </a:cubicBezTo>
              </a:path>
              <a:path w="21600" h="21600" stroke="0" extrusionOk="0">
                <a:moveTo>
                  <a:pt x="21600" y="21600"/>
                </a:moveTo>
                <a:cubicBezTo>
                  <a:pt x="9670" y="21600"/>
                  <a:pt x="0" y="11929"/>
                  <a:pt x="0" y="0"/>
                </a:cubicBezTo>
                <a:lnTo>
                  <a:pt x="21600" y="0"/>
                </a:lnTo>
                <a:lnTo>
                  <a:pt x="21600" y="21600"/>
                </a:lnTo>
                <a:close/>
              </a:path>
            </a:pathLst>
          </a:custGeom>
          <a:noFill/>
          <a:ln w="1270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6752" name="Arc 17"/>
          <p:cNvSpPr>
            <a:spLocks/>
          </p:cNvSpPr>
          <p:nvPr/>
        </p:nvSpPr>
        <p:spPr bwMode="auto">
          <a:xfrm>
            <a:off x="8680742" y="4799734"/>
            <a:ext cx="1365250" cy="908050"/>
          </a:xfrm>
          <a:custGeom>
            <a:avLst/>
            <a:gdLst>
              <a:gd name="T0" fmla="*/ 2147483647 w 21600"/>
              <a:gd name="T1" fmla="*/ 0 h 21600"/>
              <a:gd name="T2" fmla="*/ 0 w 21600"/>
              <a:gd name="T3" fmla="*/ 2147483647 h 21600"/>
              <a:gd name="T4" fmla="*/ 0 w 21600"/>
              <a:gd name="T5" fmla="*/ 0 h 21600"/>
              <a:gd name="T6" fmla="*/ 0 60000 65536"/>
              <a:gd name="T7" fmla="*/ 0 60000 65536"/>
              <a:gd name="T8" fmla="*/ 0 60000 65536"/>
              <a:gd name="T9" fmla="*/ 0 w 21600"/>
              <a:gd name="T10" fmla="*/ 0 h 21600"/>
              <a:gd name="T11" fmla="*/ 21600 w 21600"/>
              <a:gd name="T12" fmla="*/ 21600 h 21600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T9" t="T10" r="T11" b="T12"/>
            <a:pathLst>
              <a:path w="21600" h="21600" fill="none" extrusionOk="0">
                <a:moveTo>
                  <a:pt x="21600" y="0"/>
                </a:moveTo>
                <a:cubicBezTo>
                  <a:pt x="21600" y="11929"/>
                  <a:pt x="11929" y="21599"/>
                  <a:pt x="0" y="21600"/>
                </a:cubicBezTo>
              </a:path>
              <a:path w="21600" h="21600" stroke="0" extrusionOk="0">
                <a:moveTo>
                  <a:pt x="21600" y="0"/>
                </a:moveTo>
                <a:cubicBezTo>
                  <a:pt x="21600" y="11929"/>
                  <a:pt x="11929" y="21599"/>
                  <a:pt x="0" y="21600"/>
                </a:cubicBezTo>
                <a:lnTo>
                  <a:pt x="0" y="0"/>
                </a:lnTo>
                <a:lnTo>
                  <a:pt x="21600" y="0"/>
                </a:lnTo>
                <a:close/>
              </a:path>
            </a:pathLst>
          </a:custGeom>
          <a:noFill/>
          <a:ln w="12700" cap="rnd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16753" name="Rectangle 18"/>
          <p:cNvSpPr>
            <a:spLocks noChangeArrowheads="1"/>
          </p:cNvSpPr>
          <p:nvPr/>
        </p:nvSpPr>
        <p:spPr bwMode="auto">
          <a:xfrm>
            <a:off x="8361655" y="5433147"/>
            <a:ext cx="79851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00" b="1">
                <a:solidFill>
                  <a:schemeClr val="tx1"/>
                </a:solidFill>
                <a:latin typeface="Calibri" charset="0"/>
              </a:rPr>
              <a:t>Factor A</a:t>
            </a:r>
          </a:p>
        </p:txBody>
      </p:sp>
      <p:sp>
        <p:nvSpPr>
          <p:cNvPr id="116754" name="Rectangle 19"/>
          <p:cNvSpPr>
            <a:spLocks noChangeArrowheads="1"/>
          </p:cNvSpPr>
          <p:nvPr/>
        </p:nvSpPr>
        <p:spPr bwMode="auto">
          <a:xfrm>
            <a:off x="9809455" y="5433147"/>
            <a:ext cx="78581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r>
              <a:rPr lang="en-US" altLang="en-US" sz="1400" b="1">
                <a:solidFill>
                  <a:schemeClr val="tx1"/>
                </a:solidFill>
                <a:latin typeface="Calibri" charset="0"/>
              </a:rPr>
              <a:t>Factor B</a:t>
            </a:r>
          </a:p>
        </p:txBody>
      </p:sp>
      <p:grpSp>
        <p:nvGrpSpPr>
          <p:cNvPr id="116755" name="Group 20"/>
          <p:cNvGrpSpPr>
            <a:grpSpLocks/>
          </p:cNvGrpSpPr>
          <p:nvPr/>
        </p:nvGrpSpPr>
        <p:grpSpPr bwMode="auto">
          <a:xfrm>
            <a:off x="8618830" y="4647334"/>
            <a:ext cx="1420812" cy="749300"/>
            <a:chOff x="3945" y="2736"/>
            <a:chExt cx="895" cy="472"/>
          </a:xfrm>
        </p:grpSpPr>
        <p:sp>
          <p:nvSpPr>
            <p:cNvPr id="116756" name="Arc 21"/>
            <p:cNvSpPr>
              <a:spLocks/>
            </p:cNvSpPr>
            <p:nvPr/>
          </p:nvSpPr>
          <p:spPr bwMode="auto">
            <a:xfrm>
              <a:off x="3945" y="2736"/>
              <a:ext cx="448" cy="47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21600" y="21600"/>
                  </a:moveTo>
                  <a:cubicBezTo>
                    <a:pt x="9670" y="21600"/>
                    <a:pt x="0" y="11929"/>
                    <a:pt x="0" y="0"/>
                  </a:cubicBezTo>
                </a:path>
                <a:path w="21600" h="21600" stroke="0" extrusionOk="0">
                  <a:moveTo>
                    <a:pt x="21600" y="21600"/>
                  </a:moveTo>
                  <a:cubicBezTo>
                    <a:pt x="9670" y="21600"/>
                    <a:pt x="0" y="11929"/>
                    <a:pt x="0" y="0"/>
                  </a:cubicBez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noFill/>
            <a:ln w="25400" cap="rnd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16757" name="Arc 22"/>
            <p:cNvSpPr>
              <a:spLocks/>
            </p:cNvSpPr>
            <p:nvPr/>
          </p:nvSpPr>
          <p:spPr bwMode="auto">
            <a:xfrm>
              <a:off x="4392" y="2736"/>
              <a:ext cx="448" cy="47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600"/>
                <a:gd name="T11" fmla="*/ 21600 w 21600"/>
                <a:gd name="T12" fmla="*/ 21600 h 21600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600" fill="none" extrusionOk="0">
                  <a:moveTo>
                    <a:pt x="21600" y="0"/>
                  </a:moveTo>
                  <a:cubicBezTo>
                    <a:pt x="21600" y="11929"/>
                    <a:pt x="11929" y="21599"/>
                    <a:pt x="0" y="21600"/>
                  </a:cubicBezTo>
                </a:path>
                <a:path w="21600" h="21600" stroke="0" extrusionOk="0">
                  <a:moveTo>
                    <a:pt x="21600" y="0"/>
                  </a:moveTo>
                  <a:cubicBezTo>
                    <a:pt x="21600" y="11929"/>
                    <a:pt x="11929" y="21599"/>
                    <a:pt x="0" y="21600"/>
                  </a:cubicBezTo>
                  <a:lnTo>
                    <a:pt x="0" y="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25400" cap="rnd">
              <a:solidFill>
                <a:schemeClr val="accent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B1B820-253E-EF4E-878F-FA57F1F31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62235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EEE65-2BF1-5A43-B311-66F3C07A7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Caches : The basic idea</a:t>
            </a:r>
          </a:p>
        </p:txBody>
      </p:sp>
      <p:grpSp>
        <p:nvGrpSpPr>
          <p:cNvPr id="4" name="Group 31">
            <a:extLst>
              <a:ext uri="{FF2B5EF4-FFF2-40B4-BE49-F238E27FC236}">
                <a16:creationId xmlns:a16="http://schemas.microsoft.com/office/drawing/2014/main" id="{444F0DBD-5381-4D48-A61F-74CE8E6BC62B}"/>
              </a:ext>
            </a:extLst>
          </p:cNvPr>
          <p:cNvGrpSpPr>
            <a:grpSpLocks/>
          </p:cNvGrpSpPr>
          <p:nvPr/>
        </p:nvGrpSpPr>
        <p:grpSpPr bwMode="auto">
          <a:xfrm>
            <a:off x="1794535" y="2212209"/>
            <a:ext cx="2714920" cy="1876679"/>
            <a:chOff x="636195" y="1966886"/>
            <a:chExt cx="3202244" cy="2579817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511D70ED-F05A-274D-9428-D96D348BBE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195" y="1966886"/>
              <a:ext cx="3202244" cy="257981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11" name="Rectangle 16">
              <a:extLst>
                <a:ext uri="{FF2B5EF4-FFF2-40B4-BE49-F238E27FC236}">
                  <a16:creationId xmlns:a16="http://schemas.microsoft.com/office/drawing/2014/main" id="{B9850CF2-6268-1742-9FF3-F291852165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0471" y="2430703"/>
              <a:ext cx="350417" cy="1652182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vert" wrap="none" anchor="ctr" anchorCtr="1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 dirty="0">
                  <a:solidFill>
                    <a:schemeClr val="tx1"/>
                  </a:solidFill>
                  <a:latin typeface="Calibri" charset="0"/>
                </a:rPr>
                <a:t>Register File</a:t>
              </a:r>
            </a:p>
          </p:txBody>
        </p:sp>
        <p:sp>
          <p:nvSpPr>
            <p:cNvPr id="12" name="Rectangle 17">
              <a:extLst>
                <a:ext uri="{FF2B5EF4-FFF2-40B4-BE49-F238E27FC236}">
                  <a16:creationId xmlns:a16="http://schemas.microsoft.com/office/drawing/2014/main" id="{70A984B2-4341-D44D-A767-837B94AFA5B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905807" y="3494052"/>
              <a:ext cx="870731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 dirty="0">
                <a:solidFill>
                  <a:schemeClr val="tx1"/>
                </a:solidFill>
                <a:latin typeface="Calibri" charset="0"/>
              </a:endParaRPr>
            </a:p>
          </p:txBody>
        </p:sp>
      </p:grpSp>
      <p:grpSp>
        <p:nvGrpSpPr>
          <p:cNvPr id="17" name="Group 32">
            <a:extLst>
              <a:ext uri="{FF2B5EF4-FFF2-40B4-BE49-F238E27FC236}">
                <a16:creationId xmlns:a16="http://schemas.microsoft.com/office/drawing/2014/main" id="{B5EA59F8-A037-3843-842E-E24B59ECE466}"/>
              </a:ext>
            </a:extLst>
          </p:cNvPr>
          <p:cNvGrpSpPr/>
          <p:nvPr/>
        </p:nvGrpSpPr>
        <p:grpSpPr>
          <a:xfrm>
            <a:off x="9700182" y="1568095"/>
            <a:ext cx="1314722" cy="3164907"/>
            <a:chOff x="5790759" y="2849196"/>
            <a:chExt cx="1026220" cy="1570404"/>
          </a:xfrm>
          <a:solidFill>
            <a:srgbClr val="FEFFE5"/>
          </a:solidFill>
        </p:grpSpPr>
        <p:sp>
          <p:nvSpPr>
            <p:cNvPr id="18" name="Rectangle 19" descr="10%">
              <a:extLst>
                <a:ext uri="{FF2B5EF4-FFF2-40B4-BE49-F238E27FC236}">
                  <a16:creationId xmlns:a16="http://schemas.microsoft.com/office/drawing/2014/main" id="{1FA00399-01E9-6346-A191-27439E7498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0759" y="2849196"/>
              <a:ext cx="1026220" cy="1570404"/>
            </a:xfrm>
            <a:prstGeom prst="rect">
              <a:avLst/>
            </a:prstGeom>
            <a:grp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9" name="Rectangle 20">
              <a:extLst>
                <a:ext uri="{FF2B5EF4-FFF2-40B4-BE49-F238E27FC236}">
                  <a16:creationId xmlns:a16="http://schemas.microsoft.com/office/drawing/2014/main" id="{67CB93B6-F32F-7F44-B4F5-23A680FFAD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7243" y="3502893"/>
              <a:ext cx="926537" cy="166715"/>
            </a:xfrm>
            <a:prstGeom prst="rect">
              <a:avLst/>
            </a:prstGeom>
            <a:grpFill/>
            <a:ln w="12700">
              <a:noFill/>
              <a:miter lim="800000"/>
              <a:headEnd/>
              <a:tailEnd/>
            </a:ln>
            <a:effectLst/>
          </p:spPr>
          <p:txBody>
            <a:bodyPr lIns="90488" tIns="44450" rIns="90488" bIns="44450">
              <a:spAutoFit/>
            </a:bodyPr>
            <a:lstStyle/>
            <a:p>
              <a:pPr algn="ctr" eaLnBrk="0" hangingPunct="0">
                <a:defRPr/>
              </a:pPr>
              <a:r>
                <a:rPr lang="en-US" sz="1600" dirty="0">
                  <a:solidFill>
                    <a:srgbClr val="000000"/>
                  </a:solidFill>
                  <a:latin typeface="Calibri"/>
                  <a:cs typeface="Calibri"/>
                </a:rPr>
                <a:t>Memory</a:t>
              </a:r>
            </a:p>
          </p:txBody>
        </p:sp>
      </p:grpSp>
      <p:sp>
        <p:nvSpPr>
          <p:cNvPr id="20" name="Rectangle 3" descr="10%">
            <a:extLst>
              <a:ext uri="{FF2B5EF4-FFF2-40B4-BE49-F238E27FC236}">
                <a16:creationId xmlns:a16="http://schemas.microsoft.com/office/drawing/2014/main" id="{D5EF871D-1AA2-B84E-913B-96C899C149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4220" y="2520002"/>
            <a:ext cx="1039269" cy="1261092"/>
          </a:xfrm>
          <a:prstGeom prst="rect">
            <a:avLst/>
          </a:prstGeom>
          <a:solidFill>
            <a:srgbClr val="C9FFC4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none" lIns="90488" tIns="44450" rIns="90488" bIns="44450" anchor="ctr" anchorCtr="0">
            <a:no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Cache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AFE0CB-5643-0049-9BB6-A06813AB48C9}"/>
              </a:ext>
            </a:extLst>
          </p:cNvPr>
          <p:cNvSpPr txBox="1"/>
          <p:nvPr/>
        </p:nvSpPr>
        <p:spPr>
          <a:xfrm>
            <a:off x="2603864" y="2975461"/>
            <a:ext cx="1096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Processor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BBFFDDF-7E7C-F642-81BC-565006305214}"/>
              </a:ext>
            </a:extLst>
          </p:cNvPr>
          <p:cNvCxnSpPr>
            <a:cxnSpLocks/>
          </p:cNvCxnSpPr>
          <p:nvPr/>
        </p:nvCxnSpPr>
        <p:spPr>
          <a:xfrm>
            <a:off x="4509454" y="2839465"/>
            <a:ext cx="5190727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49E50BD-92A2-BD44-A2A0-29DE8A9E4EDB}"/>
              </a:ext>
            </a:extLst>
          </p:cNvPr>
          <p:cNvCxnSpPr>
            <a:cxnSpLocks/>
          </p:cNvCxnSpPr>
          <p:nvPr/>
        </p:nvCxnSpPr>
        <p:spPr>
          <a:xfrm flipH="1">
            <a:off x="4509454" y="3561610"/>
            <a:ext cx="5190728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85693BA-B27D-D545-9ABA-8484DCB876B1}"/>
              </a:ext>
            </a:extLst>
          </p:cNvPr>
          <p:cNvCxnSpPr>
            <a:cxnSpLocks/>
          </p:cNvCxnSpPr>
          <p:nvPr/>
        </p:nvCxnSpPr>
        <p:spPr>
          <a:xfrm flipV="1">
            <a:off x="4509454" y="2975461"/>
            <a:ext cx="1104766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485176ED-7445-C64F-9149-43C4293451C3}"/>
              </a:ext>
            </a:extLst>
          </p:cNvPr>
          <p:cNvCxnSpPr>
            <a:cxnSpLocks/>
          </p:cNvCxnSpPr>
          <p:nvPr/>
        </p:nvCxnSpPr>
        <p:spPr>
          <a:xfrm>
            <a:off x="6670032" y="3002893"/>
            <a:ext cx="3047171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934FB55-0B8D-AE47-A761-E6089342A10E}"/>
              </a:ext>
            </a:extLst>
          </p:cNvPr>
          <p:cNvCxnSpPr>
            <a:cxnSpLocks/>
          </p:cNvCxnSpPr>
          <p:nvPr/>
        </p:nvCxnSpPr>
        <p:spPr>
          <a:xfrm flipH="1">
            <a:off x="4525998" y="3326845"/>
            <a:ext cx="1088222" cy="385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A8ACFAC9-48E6-C243-8469-4B7E72327597}"/>
              </a:ext>
            </a:extLst>
          </p:cNvPr>
          <p:cNvCxnSpPr>
            <a:cxnSpLocks/>
          </p:cNvCxnSpPr>
          <p:nvPr/>
        </p:nvCxnSpPr>
        <p:spPr>
          <a:xfrm flipH="1">
            <a:off x="6653489" y="3326845"/>
            <a:ext cx="3030150" cy="0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4DA654C3-51DF-184A-976D-F67259A095AF}"/>
              </a:ext>
            </a:extLst>
          </p:cNvPr>
          <p:cNvCxnSpPr>
            <a:cxnSpLocks/>
          </p:cNvCxnSpPr>
          <p:nvPr/>
        </p:nvCxnSpPr>
        <p:spPr>
          <a:xfrm flipH="1">
            <a:off x="4525998" y="3327982"/>
            <a:ext cx="1088222" cy="1"/>
          </a:xfrm>
          <a:prstGeom prst="straightConnector1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9191624F-2EAC-B94F-876E-4FBE31FF8B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37926" y="5036149"/>
            <a:ext cx="7734619" cy="9541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en-US" sz="2800" i="1" dirty="0">
                <a:solidFill>
                  <a:srgbClr val="C00000"/>
                </a:solidFill>
                <a:latin typeface="Calibri" charset="0"/>
              </a:rPr>
              <a:t>First check the cache; </a:t>
            </a:r>
          </a:p>
          <a:p>
            <a:pPr algn="ctr" eaLnBrk="1" hangingPunct="1"/>
            <a:r>
              <a:rPr lang="en-US" altLang="en-US" sz="2800" i="1" dirty="0">
                <a:solidFill>
                  <a:srgbClr val="C00000"/>
                </a:solidFill>
                <a:latin typeface="Calibri" charset="0"/>
              </a:rPr>
              <a:t>go to main memory only if data is not found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A2F6AC-E197-F244-BBE3-60A0ACBC9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2EE8B0-F6E3-4984-F99B-26345DB8C6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7411" y="119521"/>
            <a:ext cx="842149" cy="109823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57946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9828"/>
    </mc:Choice>
    <mc:Fallback xmlns="">
      <p:transition spd="slow" advTm="2898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4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30314BB-F2A5-EC49-B79A-093688CDFBBA}"/>
              </a:ext>
            </a:extLst>
          </p:cNvPr>
          <p:cNvSpPr txBox="1"/>
          <p:nvPr/>
        </p:nvSpPr>
        <p:spPr>
          <a:xfrm>
            <a:off x="1605540" y="2875002"/>
            <a:ext cx="898092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rgbClr val="C00000"/>
                </a:solidFill>
                <a:latin typeface="Chalkduster" panose="03050602040202020205" pitchFamily="66" charset="77"/>
              </a:rPr>
              <a:t>“Advanced” Topics</a:t>
            </a:r>
          </a:p>
        </p:txBody>
      </p:sp>
    </p:spTree>
    <p:extLst>
      <p:ext uri="{BB962C8B-B14F-4D97-AF65-F5344CB8AC3E}">
        <p14:creationId xmlns:p14="http://schemas.microsoft.com/office/powerpoint/2010/main" val="376594600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x-none" sz="4000" dirty="0"/>
              <a:t>Memory Wall in the multicore era: Number of Cores vs. Bandwidth</a:t>
            </a:r>
          </a:p>
        </p:txBody>
      </p:sp>
      <p:graphicFrame>
        <p:nvGraphicFramePr>
          <p:cNvPr id="4" name="Object 2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6708395"/>
              </p:ext>
            </p:extLst>
          </p:nvPr>
        </p:nvGraphicFramePr>
        <p:xfrm>
          <a:off x="1822435" y="1522412"/>
          <a:ext cx="9333245" cy="40140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9459" name="TextBox 5"/>
          <p:cNvSpPr txBox="1">
            <a:spLocks noChangeArrowheads="1"/>
          </p:cNvSpPr>
          <p:nvPr/>
        </p:nvSpPr>
        <p:spPr bwMode="auto">
          <a:xfrm>
            <a:off x="5486400" y="5105400"/>
            <a:ext cx="9144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2000" b="1" i="1" dirty="0">
                <a:solidFill>
                  <a:schemeClr val="bg1"/>
                </a:solidFill>
                <a:latin typeface="Calibri" charset="0"/>
              </a:rPr>
              <a:t>Future</a:t>
            </a:r>
            <a:r>
              <a:rPr lang="en-US" altLang="x-none" sz="2000" b="1" i="1" dirty="0">
                <a:solidFill>
                  <a:schemeClr val="bg1"/>
                </a:solidFill>
                <a:latin typeface="Lucida Grande" charset="0"/>
              </a:rPr>
              <a:t>  </a:t>
            </a:r>
          </a:p>
        </p:txBody>
      </p:sp>
      <p:cxnSp>
        <p:nvCxnSpPr>
          <p:cNvPr id="19460" name="Straight Arrow Connector 7"/>
          <p:cNvCxnSpPr>
            <a:cxnSpLocks noChangeShapeType="1"/>
          </p:cNvCxnSpPr>
          <p:nvPr/>
        </p:nvCxnSpPr>
        <p:spPr bwMode="auto">
          <a:xfrm>
            <a:off x="6400800" y="5334000"/>
            <a:ext cx="1066800" cy="1588"/>
          </a:xfrm>
          <a:prstGeom prst="straightConnector1">
            <a:avLst/>
          </a:prstGeom>
          <a:noFill/>
          <a:ln w="31750" cap="rnd">
            <a:solidFill>
              <a:schemeClr val="bg1"/>
            </a:solidFill>
            <a:round/>
            <a:headEnd/>
            <a:tailEnd type="arrow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" name="TextBox 11">
            <a:extLst>
              <a:ext uri="{FF2B5EF4-FFF2-40B4-BE49-F238E27FC236}">
                <a16:creationId xmlns:a16="http://schemas.microsoft.com/office/drawing/2014/main" id="{08240CF9-2892-FD4D-8CA2-9954924B9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53300" y="5668893"/>
            <a:ext cx="4191000" cy="5847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 i="1" dirty="0">
                <a:solidFill>
                  <a:srgbClr val="C00000"/>
                </a:solidFill>
                <a:latin typeface="Calibri" charset="0"/>
              </a:rPr>
              <a:t>Trend continues with multicore systems:</a:t>
            </a:r>
          </a:p>
          <a:p>
            <a:pPr algn="ctr"/>
            <a:r>
              <a:rPr lang="en-US" altLang="en-US" sz="1600" i="1" dirty="0">
                <a:solidFill>
                  <a:srgbClr val="C00000"/>
                </a:solidFill>
                <a:latin typeface="Calibri" charset="0"/>
              </a:rPr>
              <a:t>bandwidth limitations 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D266E60-B124-FB40-8D4B-49A32BF34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536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981"/>
    </mc:Choice>
    <mc:Fallback xmlns="">
      <p:transition spd="slow" advTm="55981"/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x-none" sz="4000" dirty="0"/>
              <a:t>Compiler optimization for the cache: Loop Interchange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idx="1"/>
          </p:nvPr>
        </p:nvSpPr>
        <p:spPr>
          <a:xfrm>
            <a:off x="3962401" y="1867642"/>
            <a:ext cx="6019799" cy="2920489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102870" indent="0">
              <a:buNone/>
            </a:pPr>
            <a:endParaRPr lang="pt" altLang="x-none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102870" indent="0">
              <a:buNone/>
            </a:pPr>
            <a:r>
              <a:rPr lang="pt" altLang="x-none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 I = 1, N</a:t>
            </a:r>
          </a:p>
          <a:p>
            <a:pPr marL="102870" indent="0">
              <a:buNone/>
            </a:pPr>
            <a:r>
              <a:rPr lang="pt" altLang="x-none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 J = 1, M</a:t>
            </a:r>
          </a:p>
          <a:p>
            <a:pPr marL="102870" indent="0">
              <a:buNone/>
            </a:pPr>
            <a:r>
              <a:rPr lang="pt" altLang="x-none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   A(I,J) = A(I,J) + B(J)</a:t>
            </a:r>
          </a:p>
          <a:p>
            <a:pPr marL="102870" indent="0">
              <a:buNone/>
            </a:pPr>
            <a:r>
              <a:rPr lang="pt" altLang="x-none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ENDDO</a:t>
            </a:r>
          </a:p>
          <a:p>
            <a:pPr marL="102870" indent="0">
              <a:buNone/>
            </a:pPr>
            <a:r>
              <a:rPr lang="pt" altLang="x-none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ENDDO</a:t>
            </a:r>
          </a:p>
          <a:p>
            <a:endParaRPr lang="pt" altLang="x-none" noProof="1">
              <a:solidFill>
                <a:schemeClr val="bg1"/>
              </a:solidFill>
            </a:endParaRPr>
          </a:p>
        </p:txBody>
      </p:sp>
      <p:sp>
        <p:nvSpPr>
          <p:cNvPr id="48131" name="TextBox 15"/>
          <p:cNvSpPr txBox="1">
            <a:spLocks noChangeArrowheads="1"/>
          </p:cNvSpPr>
          <p:nvPr/>
        </p:nvSpPr>
        <p:spPr bwMode="auto">
          <a:xfrm>
            <a:off x="6553200" y="4990360"/>
            <a:ext cx="3429000" cy="8302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dirty="0">
                <a:solidFill>
                  <a:srgbClr val="C00000"/>
                </a:solidFill>
                <a:latin typeface="Calibri" charset="0"/>
              </a:rPr>
              <a:t>What kind of locality do we have here?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554C5BE-D892-5F4C-97E3-F68E51590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981494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Title 1"/>
          <p:cNvSpPr>
            <a:spLocks noGrp="1"/>
          </p:cNvSpPr>
          <p:nvPr>
            <p:ph type="title" idx="4294967295"/>
          </p:nvPr>
        </p:nvSpPr>
        <p:spPr>
          <a:xfrm>
            <a:off x="2005298" y="173166"/>
            <a:ext cx="8787159" cy="614361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altLang="x-none" dirty="0"/>
              <a:t>Multi-Dimensional Array Layout</a:t>
            </a:r>
          </a:p>
        </p:txBody>
      </p:sp>
      <p:grpSp>
        <p:nvGrpSpPr>
          <p:cNvPr id="50178" name="Group 209"/>
          <p:cNvGrpSpPr>
            <a:grpSpLocks/>
          </p:cNvGrpSpPr>
          <p:nvPr/>
        </p:nvGrpSpPr>
        <p:grpSpPr bwMode="auto">
          <a:xfrm>
            <a:off x="1880517" y="1165227"/>
            <a:ext cx="7596187" cy="369887"/>
            <a:chOff x="100221" y="1230868"/>
            <a:chExt cx="7595979" cy="369332"/>
          </a:xfrm>
        </p:grpSpPr>
        <p:grpSp>
          <p:nvGrpSpPr>
            <p:cNvPr id="50296" name="Group 91"/>
            <p:cNvGrpSpPr>
              <a:grpSpLocks/>
            </p:cNvGrpSpPr>
            <p:nvPr/>
          </p:nvGrpSpPr>
          <p:grpSpPr bwMode="auto">
            <a:xfrm>
              <a:off x="990600" y="1295400"/>
              <a:ext cx="6705600" cy="304800"/>
              <a:chOff x="4495800" y="2514600"/>
              <a:chExt cx="6705600" cy="304800"/>
            </a:xfrm>
          </p:grpSpPr>
          <p:sp>
            <p:nvSpPr>
              <p:cNvPr id="50298" name="Rectangle 45"/>
              <p:cNvSpPr>
                <a:spLocks noChangeArrowheads="1"/>
              </p:cNvSpPr>
              <p:nvPr/>
            </p:nvSpPr>
            <p:spPr bwMode="auto">
              <a:xfrm>
                <a:off x="4495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99" name="Rectangle 46"/>
              <p:cNvSpPr>
                <a:spLocks noChangeArrowheads="1"/>
              </p:cNvSpPr>
              <p:nvPr/>
            </p:nvSpPr>
            <p:spPr bwMode="auto">
              <a:xfrm>
                <a:off x="4800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0" name="Rectangle 47"/>
              <p:cNvSpPr>
                <a:spLocks noChangeArrowheads="1"/>
              </p:cNvSpPr>
              <p:nvPr/>
            </p:nvSpPr>
            <p:spPr bwMode="auto">
              <a:xfrm>
                <a:off x="51054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1" name="Rectangle 48"/>
              <p:cNvSpPr>
                <a:spLocks noChangeArrowheads="1"/>
              </p:cNvSpPr>
              <p:nvPr/>
            </p:nvSpPr>
            <p:spPr bwMode="auto">
              <a:xfrm>
                <a:off x="54102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2" name="Rectangle 73"/>
              <p:cNvSpPr>
                <a:spLocks noChangeArrowheads="1"/>
              </p:cNvSpPr>
              <p:nvPr/>
            </p:nvSpPr>
            <p:spPr bwMode="auto">
              <a:xfrm>
                <a:off x="57150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3" name="Rectangle 74"/>
              <p:cNvSpPr>
                <a:spLocks noChangeArrowheads="1"/>
              </p:cNvSpPr>
              <p:nvPr/>
            </p:nvSpPr>
            <p:spPr bwMode="auto">
              <a:xfrm>
                <a:off x="6019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4" name="Rectangle 75"/>
              <p:cNvSpPr>
                <a:spLocks noChangeArrowheads="1"/>
              </p:cNvSpPr>
              <p:nvPr/>
            </p:nvSpPr>
            <p:spPr bwMode="auto">
              <a:xfrm>
                <a:off x="6324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5" name="Rectangle 76"/>
              <p:cNvSpPr>
                <a:spLocks noChangeArrowheads="1"/>
              </p:cNvSpPr>
              <p:nvPr/>
            </p:nvSpPr>
            <p:spPr bwMode="auto">
              <a:xfrm>
                <a:off x="66294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6" name="Rectangle 77"/>
              <p:cNvSpPr>
                <a:spLocks noChangeArrowheads="1"/>
              </p:cNvSpPr>
              <p:nvPr/>
            </p:nvSpPr>
            <p:spPr bwMode="auto">
              <a:xfrm>
                <a:off x="69342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7" name="Rectangle 78"/>
              <p:cNvSpPr>
                <a:spLocks noChangeArrowheads="1"/>
              </p:cNvSpPr>
              <p:nvPr/>
            </p:nvSpPr>
            <p:spPr bwMode="auto">
              <a:xfrm>
                <a:off x="72390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8" name="Rectangle 79"/>
              <p:cNvSpPr>
                <a:spLocks noChangeArrowheads="1"/>
              </p:cNvSpPr>
              <p:nvPr/>
            </p:nvSpPr>
            <p:spPr bwMode="auto">
              <a:xfrm>
                <a:off x="7543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09" name="Rectangle 80"/>
              <p:cNvSpPr>
                <a:spLocks noChangeArrowheads="1"/>
              </p:cNvSpPr>
              <p:nvPr/>
            </p:nvSpPr>
            <p:spPr bwMode="auto">
              <a:xfrm>
                <a:off x="7848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0" name="Rectangle 81"/>
              <p:cNvSpPr>
                <a:spLocks noChangeArrowheads="1"/>
              </p:cNvSpPr>
              <p:nvPr/>
            </p:nvSpPr>
            <p:spPr bwMode="auto">
              <a:xfrm>
                <a:off x="81534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1" name="Rectangle 82"/>
              <p:cNvSpPr>
                <a:spLocks noChangeArrowheads="1"/>
              </p:cNvSpPr>
              <p:nvPr/>
            </p:nvSpPr>
            <p:spPr bwMode="auto">
              <a:xfrm>
                <a:off x="84582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2" name="Rectangle 83"/>
              <p:cNvSpPr>
                <a:spLocks noChangeArrowheads="1"/>
              </p:cNvSpPr>
              <p:nvPr/>
            </p:nvSpPr>
            <p:spPr bwMode="auto">
              <a:xfrm>
                <a:off x="87630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3" name="Rectangle 84"/>
              <p:cNvSpPr>
                <a:spLocks noChangeArrowheads="1"/>
              </p:cNvSpPr>
              <p:nvPr/>
            </p:nvSpPr>
            <p:spPr bwMode="auto">
              <a:xfrm>
                <a:off x="9067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4" name="Rectangle 85"/>
              <p:cNvSpPr>
                <a:spLocks noChangeArrowheads="1"/>
              </p:cNvSpPr>
              <p:nvPr/>
            </p:nvSpPr>
            <p:spPr bwMode="auto">
              <a:xfrm>
                <a:off x="9372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5" name="Rectangle 86"/>
              <p:cNvSpPr>
                <a:spLocks noChangeArrowheads="1"/>
              </p:cNvSpPr>
              <p:nvPr/>
            </p:nvSpPr>
            <p:spPr bwMode="auto">
              <a:xfrm>
                <a:off x="96774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6" name="Rectangle 87"/>
              <p:cNvSpPr>
                <a:spLocks noChangeArrowheads="1"/>
              </p:cNvSpPr>
              <p:nvPr/>
            </p:nvSpPr>
            <p:spPr bwMode="auto">
              <a:xfrm>
                <a:off x="99822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7" name="Rectangle 88"/>
              <p:cNvSpPr>
                <a:spLocks noChangeArrowheads="1"/>
              </p:cNvSpPr>
              <p:nvPr/>
            </p:nvSpPr>
            <p:spPr bwMode="auto">
              <a:xfrm>
                <a:off x="102870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8" name="Rectangle 89"/>
              <p:cNvSpPr>
                <a:spLocks noChangeArrowheads="1"/>
              </p:cNvSpPr>
              <p:nvPr/>
            </p:nvSpPr>
            <p:spPr bwMode="auto">
              <a:xfrm>
                <a:off x="10591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319" name="Rectangle 90"/>
              <p:cNvSpPr>
                <a:spLocks noChangeArrowheads="1"/>
              </p:cNvSpPr>
              <p:nvPr/>
            </p:nvSpPr>
            <p:spPr bwMode="auto">
              <a:xfrm>
                <a:off x="10896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</p:grpSp>
        <p:sp>
          <p:nvSpPr>
            <p:cNvPr id="50297" name="TextBox 116"/>
            <p:cNvSpPr txBox="1">
              <a:spLocks noChangeArrowheads="1"/>
            </p:cNvSpPr>
            <p:nvPr/>
          </p:nvSpPr>
          <p:spPr bwMode="auto">
            <a:xfrm>
              <a:off x="100221" y="1230868"/>
              <a:ext cx="693763" cy="36877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x-none" sz="1800">
                  <a:latin typeface="Calibri" charset="0"/>
                </a:rPr>
                <a:t>A[20]</a:t>
              </a:r>
            </a:p>
          </p:txBody>
        </p:sp>
      </p:grpSp>
      <p:grpSp>
        <p:nvGrpSpPr>
          <p:cNvPr id="8" name="Group 211"/>
          <p:cNvGrpSpPr>
            <a:grpSpLocks/>
          </p:cNvGrpSpPr>
          <p:nvPr/>
        </p:nvGrpSpPr>
        <p:grpSpPr bwMode="auto">
          <a:xfrm>
            <a:off x="1896901" y="1750495"/>
            <a:ext cx="1989137" cy="2209800"/>
            <a:chOff x="76200" y="1981200"/>
            <a:chExt cx="1989409" cy="2209800"/>
          </a:xfrm>
        </p:grpSpPr>
        <p:grpSp>
          <p:nvGrpSpPr>
            <p:cNvPr id="50270" name="Group 210"/>
            <p:cNvGrpSpPr>
              <a:grpSpLocks/>
            </p:cNvGrpSpPr>
            <p:nvPr/>
          </p:nvGrpSpPr>
          <p:grpSpPr bwMode="auto">
            <a:xfrm>
              <a:off x="838200" y="2667000"/>
              <a:ext cx="1219200" cy="1524000"/>
              <a:chOff x="838200" y="2667000"/>
              <a:chExt cx="1219200" cy="1524000"/>
            </a:xfrm>
          </p:grpSpPr>
          <p:sp>
            <p:nvSpPr>
              <p:cNvPr id="4" name="Rectangle 3"/>
              <p:cNvSpPr/>
              <p:nvPr/>
            </p:nvSpPr>
            <p:spPr bwMode="auto">
              <a:xfrm>
                <a:off x="838304" y="2667000"/>
                <a:ext cx="304842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Calibri"/>
                  <a:ea typeface="ＭＳ Ｐゴシック" pitchFamily="-110" charset="-128"/>
                  <a:cs typeface="Calibri"/>
                </a:endParaRPr>
              </a:p>
            </p:txBody>
          </p:sp>
          <p:sp>
            <p:nvSpPr>
              <p:cNvPr id="5" name="Rectangle 4"/>
              <p:cNvSpPr/>
              <p:nvPr/>
            </p:nvSpPr>
            <p:spPr bwMode="auto">
              <a:xfrm>
                <a:off x="1143146" y="2667000"/>
                <a:ext cx="304842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Calibri"/>
                  <a:ea typeface="ＭＳ Ｐゴシック" pitchFamily="-110" charset="-128"/>
                  <a:cs typeface="Calibri"/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 bwMode="auto">
              <a:xfrm>
                <a:off x="1447988" y="2667000"/>
                <a:ext cx="304842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Calibri"/>
                  <a:ea typeface="ＭＳ Ｐゴシック" pitchFamily="-110" charset="-128"/>
                  <a:cs typeface="Calibri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1752829" y="2667000"/>
                <a:ext cx="304842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Calibri"/>
                  <a:ea typeface="ＭＳ Ｐゴシック" pitchFamily="-110" charset="-128"/>
                  <a:cs typeface="Calibri"/>
                </a:endParaRPr>
              </a:p>
            </p:txBody>
          </p:sp>
          <p:sp>
            <p:nvSpPr>
              <p:cNvPr id="50280" name="Rectangle 18"/>
              <p:cNvSpPr>
                <a:spLocks noChangeArrowheads="1"/>
              </p:cNvSpPr>
              <p:nvPr/>
            </p:nvSpPr>
            <p:spPr bwMode="auto">
              <a:xfrm>
                <a:off x="838200" y="29718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81" name="Rectangle 19"/>
              <p:cNvSpPr>
                <a:spLocks noChangeArrowheads="1"/>
              </p:cNvSpPr>
              <p:nvPr/>
            </p:nvSpPr>
            <p:spPr bwMode="auto">
              <a:xfrm>
                <a:off x="1143000" y="29718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82" name="Rectangle 20"/>
              <p:cNvSpPr>
                <a:spLocks noChangeArrowheads="1"/>
              </p:cNvSpPr>
              <p:nvPr/>
            </p:nvSpPr>
            <p:spPr bwMode="auto">
              <a:xfrm>
                <a:off x="1447800" y="29718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83" name="Rectangle 21"/>
              <p:cNvSpPr>
                <a:spLocks noChangeArrowheads="1"/>
              </p:cNvSpPr>
              <p:nvPr/>
            </p:nvSpPr>
            <p:spPr bwMode="auto">
              <a:xfrm>
                <a:off x="1752600" y="29718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25" name="Rectangle 24"/>
              <p:cNvSpPr/>
              <p:nvPr/>
            </p:nvSpPr>
            <p:spPr bwMode="auto">
              <a:xfrm>
                <a:off x="838304" y="3276600"/>
                <a:ext cx="304842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Calibri"/>
                  <a:ea typeface="ＭＳ Ｐゴシック" pitchFamily="-110" charset="-128"/>
                  <a:cs typeface="Calibri"/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 bwMode="auto">
              <a:xfrm>
                <a:off x="1143146" y="3276600"/>
                <a:ext cx="304842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Calibri"/>
                  <a:ea typeface="ＭＳ Ｐゴシック" pitchFamily="-110" charset="-128"/>
                  <a:cs typeface="Calibri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1447988" y="3276600"/>
                <a:ext cx="304842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Calibri"/>
                  <a:ea typeface="ＭＳ Ｐゴシック" pitchFamily="-110" charset="-128"/>
                  <a:cs typeface="Calibri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 bwMode="auto">
              <a:xfrm>
                <a:off x="1752829" y="3276600"/>
                <a:ext cx="304842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58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Calibri"/>
                  <a:ea typeface="ＭＳ Ｐゴシック" pitchFamily="-110" charset="-128"/>
                  <a:cs typeface="Calibri"/>
                </a:endParaRPr>
              </a:p>
            </p:txBody>
          </p:sp>
          <p:sp>
            <p:nvSpPr>
              <p:cNvPr id="50288" name="Rectangle 29"/>
              <p:cNvSpPr>
                <a:spLocks noChangeArrowheads="1"/>
              </p:cNvSpPr>
              <p:nvPr/>
            </p:nvSpPr>
            <p:spPr bwMode="auto">
              <a:xfrm>
                <a:off x="838200" y="3581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89" name="Rectangle 30"/>
              <p:cNvSpPr>
                <a:spLocks noChangeArrowheads="1"/>
              </p:cNvSpPr>
              <p:nvPr/>
            </p:nvSpPr>
            <p:spPr bwMode="auto">
              <a:xfrm>
                <a:off x="1143000" y="3581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90" name="Rectangle 31"/>
              <p:cNvSpPr>
                <a:spLocks noChangeArrowheads="1"/>
              </p:cNvSpPr>
              <p:nvPr/>
            </p:nvSpPr>
            <p:spPr bwMode="auto">
              <a:xfrm>
                <a:off x="1447800" y="3581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91" name="Rectangle 32"/>
              <p:cNvSpPr>
                <a:spLocks noChangeArrowheads="1"/>
              </p:cNvSpPr>
              <p:nvPr/>
            </p:nvSpPr>
            <p:spPr bwMode="auto">
              <a:xfrm>
                <a:off x="1752600" y="3581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92" name="Rectangle 35"/>
              <p:cNvSpPr>
                <a:spLocks noChangeArrowheads="1"/>
              </p:cNvSpPr>
              <p:nvPr/>
            </p:nvSpPr>
            <p:spPr bwMode="auto">
              <a:xfrm>
                <a:off x="838200" y="38862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93" name="Rectangle 36"/>
              <p:cNvSpPr>
                <a:spLocks noChangeArrowheads="1"/>
              </p:cNvSpPr>
              <p:nvPr/>
            </p:nvSpPr>
            <p:spPr bwMode="auto">
              <a:xfrm>
                <a:off x="1143000" y="38862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94" name="Rectangle 37"/>
              <p:cNvSpPr>
                <a:spLocks noChangeArrowheads="1"/>
              </p:cNvSpPr>
              <p:nvPr/>
            </p:nvSpPr>
            <p:spPr bwMode="auto">
              <a:xfrm>
                <a:off x="1447800" y="38862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  <p:sp>
            <p:nvSpPr>
              <p:cNvPr id="50295" name="Rectangle 38"/>
              <p:cNvSpPr>
                <a:spLocks noChangeArrowheads="1"/>
              </p:cNvSpPr>
              <p:nvPr/>
            </p:nvSpPr>
            <p:spPr bwMode="auto">
              <a:xfrm>
                <a:off x="1752600" y="38862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>
                  <a:latin typeface="Calibri" charset="0"/>
                </a:endParaRPr>
              </a:p>
            </p:txBody>
          </p:sp>
        </p:grpSp>
        <p:sp>
          <p:nvSpPr>
            <p:cNvPr id="50271" name="TextBox 117"/>
            <p:cNvSpPr txBox="1">
              <a:spLocks noChangeArrowheads="1"/>
            </p:cNvSpPr>
            <p:nvPr/>
          </p:nvSpPr>
          <p:spPr bwMode="auto">
            <a:xfrm>
              <a:off x="76200" y="1981200"/>
              <a:ext cx="83546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x-none" sz="1800" dirty="0">
                  <a:latin typeface="Calibri" charset="0"/>
                </a:rPr>
                <a:t>A[5][4]</a:t>
              </a:r>
            </a:p>
          </p:txBody>
        </p:sp>
        <p:sp>
          <p:nvSpPr>
            <p:cNvPr id="50272" name="Rectangle 118"/>
            <p:cNvSpPr>
              <a:spLocks noChangeArrowheads="1"/>
            </p:cNvSpPr>
            <p:nvPr/>
          </p:nvSpPr>
          <p:spPr bwMode="auto">
            <a:xfrm>
              <a:off x="381000" y="2602468"/>
              <a:ext cx="31300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x-none" sz="1800">
                  <a:latin typeface="Calibri" charset="0"/>
                </a:rPr>
                <a:t>0</a:t>
              </a:r>
            </a:p>
          </p:txBody>
        </p:sp>
        <p:sp>
          <p:nvSpPr>
            <p:cNvPr id="50273" name="Rectangle 119"/>
            <p:cNvSpPr>
              <a:spLocks noChangeArrowheads="1"/>
            </p:cNvSpPr>
            <p:nvPr/>
          </p:nvSpPr>
          <p:spPr bwMode="auto">
            <a:xfrm>
              <a:off x="838200" y="2209800"/>
              <a:ext cx="31300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x-none" sz="1800">
                  <a:latin typeface="Calibri" charset="0"/>
                </a:rPr>
                <a:t>0</a:t>
              </a:r>
            </a:p>
          </p:txBody>
        </p:sp>
        <p:sp>
          <p:nvSpPr>
            <p:cNvPr id="50274" name="Rectangle 121"/>
            <p:cNvSpPr>
              <a:spLocks noChangeArrowheads="1"/>
            </p:cNvSpPr>
            <p:nvPr/>
          </p:nvSpPr>
          <p:spPr bwMode="auto">
            <a:xfrm>
              <a:off x="381000" y="3821668"/>
              <a:ext cx="31300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x-none" sz="1800">
                  <a:latin typeface="Calibri" charset="0"/>
                </a:rPr>
                <a:t>4</a:t>
              </a:r>
            </a:p>
          </p:txBody>
        </p:sp>
        <p:sp>
          <p:nvSpPr>
            <p:cNvPr id="50275" name="Rectangle 123"/>
            <p:cNvSpPr>
              <a:spLocks noChangeArrowheads="1"/>
            </p:cNvSpPr>
            <p:nvPr/>
          </p:nvSpPr>
          <p:spPr bwMode="auto">
            <a:xfrm>
              <a:off x="1752600" y="2209800"/>
              <a:ext cx="31300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x-none" sz="1800">
                  <a:latin typeface="Calibri" charset="0"/>
                </a:rPr>
                <a:t>3</a:t>
              </a:r>
            </a:p>
          </p:txBody>
        </p:sp>
      </p:grpSp>
      <p:sp>
        <p:nvSpPr>
          <p:cNvPr id="50180" name="Rectangle 124"/>
          <p:cNvSpPr>
            <a:spLocks noChangeArrowheads="1"/>
          </p:cNvSpPr>
          <p:nvPr/>
        </p:nvSpPr>
        <p:spPr bwMode="auto">
          <a:xfrm>
            <a:off x="2765425" y="1535114"/>
            <a:ext cx="3127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1800" dirty="0">
                <a:latin typeface="Calibri" charset="0"/>
              </a:rPr>
              <a:t>0</a:t>
            </a:r>
          </a:p>
        </p:txBody>
      </p:sp>
      <p:sp>
        <p:nvSpPr>
          <p:cNvPr id="50181" name="Rectangle 125"/>
          <p:cNvSpPr>
            <a:spLocks noChangeArrowheads="1"/>
          </p:cNvSpPr>
          <p:nvPr/>
        </p:nvSpPr>
        <p:spPr bwMode="auto">
          <a:xfrm>
            <a:off x="9105900" y="1524000"/>
            <a:ext cx="4191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1800">
                <a:latin typeface="Calibri" charset="0"/>
              </a:rPr>
              <a:t>19</a:t>
            </a:r>
          </a:p>
        </p:txBody>
      </p:sp>
      <p:grpSp>
        <p:nvGrpSpPr>
          <p:cNvPr id="10" name="Group 205"/>
          <p:cNvGrpSpPr>
            <a:grpSpLocks/>
          </p:cNvGrpSpPr>
          <p:nvPr/>
        </p:nvGrpSpPr>
        <p:grpSpPr bwMode="auto">
          <a:xfrm>
            <a:off x="2035176" y="5105400"/>
            <a:ext cx="7870825" cy="304800"/>
            <a:chOff x="511475" y="5105400"/>
            <a:chExt cx="7870525" cy="304800"/>
          </a:xfrm>
        </p:grpSpPr>
        <p:grpSp>
          <p:nvGrpSpPr>
            <p:cNvPr id="50245" name="Group 203"/>
            <p:cNvGrpSpPr>
              <a:grpSpLocks/>
            </p:cNvGrpSpPr>
            <p:nvPr/>
          </p:nvGrpSpPr>
          <p:grpSpPr bwMode="auto">
            <a:xfrm>
              <a:off x="1371600" y="5105400"/>
              <a:ext cx="6096000" cy="304800"/>
              <a:chOff x="1371600" y="5105400"/>
              <a:chExt cx="6096000" cy="304800"/>
            </a:xfrm>
          </p:grpSpPr>
          <p:sp>
            <p:nvSpPr>
              <p:cNvPr id="50250" name="Rectangle 93"/>
              <p:cNvSpPr>
                <a:spLocks noChangeArrowheads="1"/>
              </p:cNvSpPr>
              <p:nvPr/>
            </p:nvSpPr>
            <p:spPr bwMode="auto">
              <a:xfrm>
                <a:off x="13716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51" name="Rectangle 94"/>
              <p:cNvSpPr>
                <a:spLocks noChangeArrowheads="1"/>
              </p:cNvSpPr>
              <p:nvPr/>
            </p:nvSpPr>
            <p:spPr bwMode="auto">
              <a:xfrm>
                <a:off x="16764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52" name="Rectangle 95"/>
              <p:cNvSpPr>
                <a:spLocks noChangeArrowheads="1"/>
              </p:cNvSpPr>
              <p:nvPr/>
            </p:nvSpPr>
            <p:spPr bwMode="auto">
              <a:xfrm>
                <a:off x="19812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53" name="Rectangle 96"/>
              <p:cNvSpPr>
                <a:spLocks noChangeArrowheads="1"/>
              </p:cNvSpPr>
              <p:nvPr/>
            </p:nvSpPr>
            <p:spPr bwMode="auto">
              <a:xfrm>
                <a:off x="22860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54" name="Rectangle 97"/>
              <p:cNvSpPr>
                <a:spLocks noChangeArrowheads="1"/>
              </p:cNvSpPr>
              <p:nvPr/>
            </p:nvSpPr>
            <p:spPr bwMode="auto">
              <a:xfrm>
                <a:off x="2590800" y="5105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55" name="Rectangle 98"/>
              <p:cNvSpPr>
                <a:spLocks noChangeArrowheads="1"/>
              </p:cNvSpPr>
              <p:nvPr/>
            </p:nvSpPr>
            <p:spPr bwMode="auto">
              <a:xfrm>
                <a:off x="2895600" y="5105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56" name="Rectangle 99"/>
              <p:cNvSpPr>
                <a:spLocks noChangeArrowheads="1"/>
              </p:cNvSpPr>
              <p:nvPr/>
            </p:nvSpPr>
            <p:spPr bwMode="auto">
              <a:xfrm>
                <a:off x="3200400" y="5105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57" name="Rectangle 100"/>
              <p:cNvSpPr>
                <a:spLocks noChangeArrowheads="1"/>
              </p:cNvSpPr>
              <p:nvPr/>
            </p:nvSpPr>
            <p:spPr bwMode="auto">
              <a:xfrm>
                <a:off x="3505200" y="5105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58" name="Rectangle 101"/>
              <p:cNvSpPr>
                <a:spLocks noChangeArrowheads="1"/>
              </p:cNvSpPr>
              <p:nvPr/>
            </p:nvSpPr>
            <p:spPr bwMode="auto">
              <a:xfrm>
                <a:off x="38100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59" name="Rectangle 102"/>
              <p:cNvSpPr>
                <a:spLocks noChangeArrowheads="1"/>
              </p:cNvSpPr>
              <p:nvPr/>
            </p:nvSpPr>
            <p:spPr bwMode="auto">
              <a:xfrm>
                <a:off x="41148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0" name="Rectangle 103"/>
              <p:cNvSpPr>
                <a:spLocks noChangeArrowheads="1"/>
              </p:cNvSpPr>
              <p:nvPr/>
            </p:nvSpPr>
            <p:spPr bwMode="auto">
              <a:xfrm>
                <a:off x="44196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1" name="Rectangle 104"/>
              <p:cNvSpPr>
                <a:spLocks noChangeArrowheads="1"/>
              </p:cNvSpPr>
              <p:nvPr/>
            </p:nvSpPr>
            <p:spPr bwMode="auto">
              <a:xfrm>
                <a:off x="47244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2" name="Rectangle 105"/>
              <p:cNvSpPr>
                <a:spLocks noChangeArrowheads="1"/>
              </p:cNvSpPr>
              <p:nvPr/>
            </p:nvSpPr>
            <p:spPr bwMode="auto">
              <a:xfrm>
                <a:off x="5029200" y="5105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3" name="Rectangle 106"/>
              <p:cNvSpPr>
                <a:spLocks noChangeArrowheads="1"/>
              </p:cNvSpPr>
              <p:nvPr/>
            </p:nvSpPr>
            <p:spPr bwMode="auto">
              <a:xfrm>
                <a:off x="5334000" y="5105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4" name="Rectangle 107"/>
              <p:cNvSpPr>
                <a:spLocks noChangeArrowheads="1"/>
              </p:cNvSpPr>
              <p:nvPr/>
            </p:nvSpPr>
            <p:spPr bwMode="auto">
              <a:xfrm>
                <a:off x="5638800" y="5105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5" name="Rectangle 108"/>
              <p:cNvSpPr>
                <a:spLocks noChangeArrowheads="1"/>
              </p:cNvSpPr>
              <p:nvPr/>
            </p:nvSpPr>
            <p:spPr bwMode="auto">
              <a:xfrm>
                <a:off x="5943600" y="51054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6" name="Rectangle 109"/>
              <p:cNvSpPr>
                <a:spLocks noChangeArrowheads="1"/>
              </p:cNvSpPr>
              <p:nvPr/>
            </p:nvSpPr>
            <p:spPr bwMode="auto">
              <a:xfrm>
                <a:off x="62484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7" name="Rectangle 110"/>
              <p:cNvSpPr>
                <a:spLocks noChangeArrowheads="1"/>
              </p:cNvSpPr>
              <p:nvPr/>
            </p:nvSpPr>
            <p:spPr bwMode="auto">
              <a:xfrm>
                <a:off x="65532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8" name="Rectangle 111"/>
              <p:cNvSpPr>
                <a:spLocks noChangeArrowheads="1"/>
              </p:cNvSpPr>
              <p:nvPr/>
            </p:nvSpPr>
            <p:spPr bwMode="auto">
              <a:xfrm>
                <a:off x="68580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69" name="Rectangle 112"/>
              <p:cNvSpPr>
                <a:spLocks noChangeArrowheads="1"/>
              </p:cNvSpPr>
              <p:nvPr/>
            </p:nvSpPr>
            <p:spPr bwMode="auto">
              <a:xfrm>
                <a:off x="7162800" y="51054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</p:grpSp>
        <p:cxnSp>
          <p:nvCxnSpPr>
            <p:cNvPr id="50246" name="Straight Connector 176"/>
            <p:cNvCxnSpPr>
              <a:cxnSpLocks noChangeShapeType="1"/>
            </p:cNvCxnSpPr>
            <p:nvPr/>
          </p:nvCxnSpPr>
          <p:spPr bwMode="auto">
            <a:xfrm>
              <a:off x="7467600" y="5105400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247" name="Straight Connector 178"/>
            <p:cNvCxnSpPr>
              <a:cxnSpLocks noChangeShapeType="1"/>
            </p:cNvCxnSpPr>
            <p:nvPr/>
          </p:nvCxnSpPr>
          <p:spPr bwMode="auto">
            <a:xfrm>
              <a:off x="7467600" y="5408612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248" name="Straight Connector 179"/>
            <p:cNvCxnSpPr>
              <a:cxnSpLocks noChangeShapeType="1"/>
            </p:cNvCxnSpPr>
            <p:nvPr/>
          </p:nvCxnSpPr>
          <p:spPr bwMode="auto">
            <a:xfrm>
              <a:off x="521779" y="5106988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249" name="Straight Connector 180"/>
            <p:cNvCxnSpPr>
              <a:cxnSpLocks noChangeShapeType="1"/>
            </p:cNvCxnSpPr>
            <p:nvPr/>
          </p:nvCxnSpPr>
          <p:spPr bwMode="auto">
            <a:xfrm>
              <a:off x="511475" y="5396168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2" name="Group 206"/>
          <p:cNvGrpSpPr>
            <a:grpSpLocks/>
          </p:cNvGrpSpPr>
          <p:nvPr/>
        </p:nvGrpSpPr>
        <p:grpSpPr bwMode="auto">
          <a:xfrm>
            <a:off x="1895475" y="4572000"/>
            <a:ext cx="8477250" cy="304800"/>
            <a:chOff x="370696" y="4572000"/>
            <a:chExt cx="8478808" cy="304800"/>
          </a:xfrm>
        </p:grpSpPr>
        <p:grpSp>
          <p:nvGrpSpPr>
            <p:cNvPr id="50218" name="Group 128"/>
            <p:cNvGrpSpPr>
              <a:grpSpLocks/>
            </p:cNvGrpSpPr>
            <p:nvPr/>
          </p:nvGrpSpPr>
          <p:grpSpPr bwMode="auto">
            <a:xfrm>
              <a:off x="1219200" y="4572000"/>
              <a:ext cx="6705600" cy="304800"/>
              <a:chOff x="4495800" y="2514600"/>
              <a:chExt cx="6705600" cy="304800"/>
            </a:xfrm>
          </p:grpSpPr>
          <p:sp>
            <p:nvSpPr>
              <p:cNvPr id="50223" name="Rectangle 129"/>
              <p:cNvSpPr>
                <a:spLocks noChangeArrowheads="1"/>
              </p:cNvSpPr>
              <p:nvPr/>
            </p:nvSpPr>
            <p:spPr bwMode="auto">
              <a:xfrm>
                <a:off x="4495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24" name="Rectangle 130"/>
              <p:cNvSpPr>
                <a:spLocks noChangeArrowheads="1"/>
              </p:cNvSpPr>
              <p:nvPr/>
            </p:nvSpPr>
            <p:spPr bwMode="auto">
              <a:xfrm>
                <a:off x="4800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25" name="Rectangle 131"/>
              <p:cNvSpPr>
                <a:spLocks noChangeArrowheads="1"/>
              </p:cNvSpPr>
              <p:nvPr/>
            </p:nvSpPr>
            <p:spPr bwMode="auto">
              <a:xfrm>
                <a:off x="51054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26" name="Rectangle 132"/>
              <p:cNvSpPr>
                <a:spLocks noChangeArrowheads="1"/>
              </p:cNvSpPr>
              <p:nvPr/>
            </p:nvSpPr>
            <p:spPr bwMode="auto">
              <a:xfrm>
                <a:off x="54102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27" name="Rectangle 133"/>
              <p:cNvSpPr>
                <a:spLocks noChangeArrowheads="1"/>
              </p:cNvSpPr>
              <p:nvPr/>
            </p:nvSpPr>
            <p:spPr bwMode="auto">
              <a:xfrm>
                <a:off x="57150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28" name="Rectangle 134"/>
              <p:cNvSpPr>
                <a:spLocks noChangeArrowheads="1"/>
              </p:cNvSpPr>
              <p:nvPr/>
            </p:nvSpPr>
            <p:spPr bwMode="auto">
              <a:xfrm>
                <a:off x="6019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29" name="Rectangle 135"/>
              <p:cNvSpPr>
                <a:spLocks noChangeArrowheads="1"/>
              </p:cNvSpPr>
              <p:nvPr/>
            </p:nvSpPr>
            <p:spPr bwMode="auto">
              <a:xfrm>
                <a:off x="6324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0" name="Rectangle 136"/>
              <p:cNvSpPr>
                <a:spLocks noChangeArrowheads="1"/>
              </p:cNvSpPr>
              <p:nvPr/>
            </p:nvSpPr>
            <p:spPr bwMode="auto">
              <a:xfrm>
                <a:off x="66294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1" name="Rectangle 137"/>
              <p:cNvSpPr>
                <a:spLocks noChangeArrowheads="1"/>
              </p:cNvSpPr>
              <p:nvPr/>
            </p:nvSpPr>
            <p:spPr bwMode="auto">
              <a:xfrm>
                <a:off x="69342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2" name="Rectangle 138"/>
              <p:cNvSpPr>
                <a:spLocks noChangeArrowheads="1"/>
              </p:cNvSpPr>
              <p:nvPr/>
            </p:nvSpPr>
            <p:spPr bwMode="auto">
              <a:xfrm>
                <a:off x="72390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3" name="Rectangle 139"/>
              <p:cNvSpPr>
                <a:spLocks noChangeArrowheads="1"/>
              </p:cNvSpPr>
              <p:nvPr/>
            </p:nvSpPr>
            <p:spPr bwMode="auto">
              <a:xfrm>
                <a:off x="7543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4" name="Rectangle 140"/>
              <p:cNvSpPr>
                <a:spLocks noChangeArrowheads="1"/>
              </p:cNvSpPr>
              <p:nvPr/>
            </p:nvSpPr>
            <p:spPr bwMode="auto">
              <a:xfrm>
                <a:off x="7848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5" name="Rectangle 141"/>
              <p:cNvSpPr>
                <a:spLocks noChangeArrowheads="1"/>
              </p:cNvSpPr>
              <p:nvPr/>
            </p:nvSpPr>
            <p:spPr bwMode="auto">
              <a:xfrm>
                <a:off x="81534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6" name="Rectangle 142"/>
              <p:cNvSpPr>
                <a:spLocks noChangeArrowheads="1"/>
              </p:cNvSpPr>
              <p:nvPr/>
            </p:nvSpPr>
            <p:spPr bwMode="auto">
              <a:xfrm>
                <a:off x="84582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7" name="Rectangle 143"/>
              <p:cNvSpPr>
                <a:spLocks noChangeArrowheads="1"/>
              </p:cNvSpPr>
              <p:nvPr/>
            </p:nvSpPr>
            <p:spPr bwMode="auto">
              <a:xfrm>
                <a:off x="87630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8" name="Rectangle 144"/>
              <p:cNvSpPr>
                <a:spLocks noChangeArrowheads="1"/>
              </p:cNvSpPr>
              <p:nvPr/>
            </p:nvSpPr>
            <p:spPr bwMode="auto">
              <a:xfrm>
                <a:off x="9067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39" name="Rectangle 145"/>
              <p:cNvSpPr>
                <a:spLocks noChangeArrowheads="1"/>
              </p:cNvSpPr>
              <p:nvPr/>
            </p:nvSpPr>
            <p:spPr bwMode="auto">
              <a:xfrm>
                <a:off x="9372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40" name="Rectangle 146"/>
              <p:cNvSpPr>
                <a:spLocks noChangeArrowheads="1"/>
              </p:cNvSpPr>
              <p:nvPr/>
            </p:nvSpPr>
            <p:spPr bwMode="auto">
              <a:xfrm>
                <a:off x="96774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41" name="Rectangle 147"/>
              <p:cNvSpPr>
                <a:spLocks noChangeArrowheads="1"/>
              </p:cNvSpPr>
              <p:nvPr/>
            </p:nvSpPr>
            <p:spPr bwMode="auto">
              <a:xfrm>
                <a:off x="99822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42" name="Rectangle 148"/>
              <p:cNvSpPr>
                <a:spLocks noChangeArrowheads="1"/>
              </p:cNvSpPr>
              <p:nvPr/>
            </p:nvSpPr>
            <p:spPr bwMode="auto">
              <a:xfrm>
                <a:off x="102870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43" name="Rectangle 149"/>
              <p:cNvSpPr>
                <a:spLocks noChangeArrowheads="1"/>
              </p:cNvSpPr>
              <p:nvPr/>
            </p:nvSpPr>
            <p:spPr bwMode="auto">
              <a:xfrm>
                <a:off x="105918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44" name="Rectangle 150"/>
              <p:cNvSpPr>
                <a:spLocks noChangeArrowheads="1"/>
              </p:cNvSpPr>
              <p:nvPr/>
            </p:nvSpPr>
            <p:spPr bwMode="auto">
              <a:xfrm>
                <a:off x="10896600" y="25146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</p:grpSp>
        <p:cxnSp>
          <p:nvCxnSpPr>
            <p:cNvPr id="50219" name="Straight Connector 181"/>
            <p:cNvCxnSpPr>
              <a:cxnSpLocks noChangeShapeType="1"/>
            </p:cNvCxnSpPr>
            <p:nvPr/>
          </p:nvCxnSpPr>
          <p:spPr bwMode="auto">
            <a:xfrm>
              <a:off x="381000" y="4572000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220" name="Straight Connector 182"/>
            <p:cNvCxnSpPr>
              <a:cxnSpLocks noChangeShapeType="1"/>
            </p:cNvCxnSpPr>
            <p:nvPr/>
          </p:nvCxnSpPr>
          <p:spPr bwMode="auto">
            <a:xfrm>
              <a:off x="370696" y="4861180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221" name="Straight Connector 183"/>
            <p:cNvCxnSpPr>
              <a:cxnSpLocks noChangeShapeType="1"/>
            </p:cNvCxnSpPr>
            <p:nvPr/>
          </p:nvCxnSpPr>
          <p:spPr bwMode="auto">
            <a:xfrm>
              <a:off x="7935104" y="4586032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222" name="Straight Connector 184"/>
            <p:cNvCxnSpPr>
              <a:cxnSpLocks noChangeShapeType="1"/>
            </p:cNvCxnSpPr>
            <p:nvPr/>
          </p:nvCxnSpPr>
          <p:spPr bwMode="auto">
            <a:xfrm>
              <a:off x="7924800" y="4875212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4" name="Group 204"/>
          <p:cNvGrpSpPr>
            <a:grpSpLocks/>
          </p:cNvGrpSpPr>
          <p:nvPr/>
        </p:nvGrpSpPr>
        <p:grpSpPr bwMode="auto">
          <a:xfrm>
            <a:off x="2155826" y="5715000"/>
            <a:ext cx="7750175" cy="304800"/>
            <a:chOff x="631310" y="5715000"/>
            <a:chExt cx="7750690" cy="304800"/>
          </a:xfrm>
        </p:grpSpPr>
        <p:grpSp>
          <p:nvGrpSpPr>
            <p:cNvPr id="50193" name="Group 202"/>
            <p:cNvGrpSpPr>
              <a:grpSpLocks/>
            </p:cNvGrpSpPr>
            <p:nvPr/>
          </p:nvGrpSpPr>
          <p:grpSpPr bwMode="auto">
            <a:xfrm>
              <a:off x="1371600" y="5715000"/>
              <a:ext cx="6096000" cy="304800"/>
              <a:chOff x="1371600" y="5715000"/>
              <a:chExt cx="6096000" cy="304800"/>
            </a:xfrm>
          </p:grpSpPr>
          <p:sp>
            <p:nvSpPr>
              <p:cNvPr id="50198" name="Rectangle 153"/>
              <p:cNvSpPr>
                <a:spLocks noChangeArrowheads="1"/>
              </p:cNvSpPr>
              <p:nvPr/>
            </p:nvSpPr>
            <p:spPr bwMode="auto">
              <a:xfrm>
                <a:off x="1371600" y="57150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28575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199" name="Rectangle 154"/>
              <p:cNvSpPr>
                <a:spLocks noChangeArrowheads="1"/>
              </p:cNvSpPr>
              <p:nvPr/>
            </p:nvSpPr>
            <p:spPr bwMode="auto">
              <a:xfrm>
                <a:off x="1676400" y="5715000"/>
                <a:ext cx="304800" cy="3048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156" name="Rectangle 155"/>
              <p:cNvSpPr/>
              <p:nvPr/>
            </p:nvSpPr>
            <p:spPr bwMode="auto">
              <a:xfrm>
                <a:off x="1980774" y="5715000"/>
                <a:ext cx="304820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Arial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50201" name="Rectangle 156"/>
              <p:cNvSpPr>
                <a:spLocks noChangeArrowheads="1"/>
              </p:cNvSpPr>
              <p:nvPr/>
            </p:nvSpPr>
            <p:spPr bwMode="auto">
              <a:xfrm>
                <a:off x="2286000" y="5715000"/>
                <a:ext cx="304800" cy="304800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158" name="Rectangle 157"/>
              <p:cNvSpPr/>
              <p:nvPr/>
            </p:nvSpPr>
            <p:spPr bwMode="auto">
              <a:xfrm>
                <a:off x="2590415" y="5715000"/>
                <a:ext cx="304820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285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Arial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50203" name="Rectangle 158"/>
              <p:cNvSpPr>
                <a:spLocks noChangeArrowheads="1"/>
              </p:cNvSpPr>
              <p:nvPr/>
            </p:nvSpPr>
            <p:spPr bwMode="auto">
              <a:xfrm>
                <a:off x="2895600" y="57150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04" name="Rectangle 159"/>
              <p:cNvSpPr>
                <a:spLocks noChangeArrowheads="1"/>
              </p:cNvSpPr>
              <p:nvPr/>
            </p:nvSpPr>
            <p:spPr bwMode="auto">
              <a:xfrm>
                <a:off x="3200400" y="57150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05" name="Rectangle 160"/>
              <p:cNvSpPr>
                <a:spLocks noChangeArrowheads="1"/>
              </p:cNvSpPr>
              <p:nvPr/>
            </p:nvSpPr>
            <p:spPr bwMode="auto">
              <a:xfrm>
                <a:off x="3505200" y="57150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06" name="Rectangle 161"/>
              <p:cNvSpPr>
                <a:spLocks noChangeArrowheads="1"/>
              </p:cNvSpPr>
              <p:nvPr/>
            </p:nvSpPr>
            <p:spPr bwMode="auto">
              <a:xfrm>
                <a:off x="3810000" y="57150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07" name="Rectangle 162"/>
              <p:cNvSpPr>
                <a:spLocks noChangeArrowheads="1"/>
              </p:cNvSpPr>
              <p:nvPr/>
            </p:nvSpPr>
            <p:spPr bwMode="auto">
              <a:xfrm>
                <a:off x="4114800" y="57150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164" name="Rectangle 163"/>
              <p:cNvSpPr/>
              <p:nvPr/>
            </p:nvSpPr>
            <p:spPr bwMode="auto">
              <a:xfrm>
                <a:off x="4419336" y="5715000"/>
                <a:ext cx="304820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38100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Arial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50209" name="Rectangle 164"/>
              <p:cNvSpPr>
                <a:spLocks noChangeArrowheads="1"/>
              </p:cNvSpPr>
              <p:nvPr/>
            </p:nvSpPr>
            <p:spPr bwMode="auto">
              <a:xfrm>
                <a:off x="4724400" y="5715000"/>
                <a:ext cx="304800" cy="3048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10" name="Rectangle 165"/>
              <p:cNvSpPr>
                <a:spLocks noChangeArrowheads="1"/>
              </p:cNvSpPr>
              <p:nvPr/>
            </p:nvSpPr>
            <p:spPr bwMode="auto">
              <a:xfrm>
                <a:off x="5029200" y="57150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381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11" name="Rectangle 166"/>
              <p:cNvSpPr>
                <a:spLocks noChangeArrowheads="1"/>
              </p:cNvSpPr>
              <p:nvPr/>
            </p:nvSpPr>
            <p:spPr bwMode="auto">
              <a:xfrm>
                <a:off x="5334000" y="5715000"/>
                <a:ext cx="304800" cy="304800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12" name="Rectangle 167"/>
              <p:cNvSpPr>
                <a:spLocks noChangeArrowheads="1"/>
              </p:cNvSpPr>
              <p:nvPr/>
            </p:nvSpPr>
            <p:spPr bwMode="auto">
              <a:xfrm>
                <a:off x="5638800" y="57150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38100">
                <a:solidFill>
                  <a:srgbClr val="FF0000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169" name="Rectangle 168"/>
              <p:cNvSpPr/>
              <p:nvPr/>
            </p:nvSpPr>
            <p:spPr bwMode="auto">
              <a:xfrm>
                <a:off x="5943438" y="5715000"/>
                <a:ext cx="304820" cy="304800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1905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eaLnBrk="0" hangingPunct="0">
                  <a:defRPr/>
                </a:pPr>
                <a:endParaRPr lang="en-US" sz="2400">
                  <a:latin typeface="Arial" pitchFamily="-110" charset="0"/>
                  <a:ea typeface="ＭＳ Ｐゴシック" pitchFamily="-110" charset="-128"/>
                  <a:cs typeface="ＭＳ Ｐゴシック" pitchFamily="-110" charset="-128"/>
                </a:endParaRPr>
              </a:p>
            </p:txBody>
          </p:sp>
          <p:sp>
            <p:nvSpPr>
              <p:cNvPr id="50214" name="Rectangle 169"/>
              <p:cNvSpPr>
                <a:spLocks noChangeArrowheads="1"/>
              </p:cNvSpPr>
              <p:nvPr/>
            </p:nvSpPr>
            <p:spPr bwMode="auto">
              <a:xfrm>
                <a:off x="6248400" y="57150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15" name="Rectangle 170"/>
              <p:cNvSpPr>
                <a:spLocks noChangeArrowheads="1"/>
              </p:cNvSpPr>
              <p:nvPr/>
            </p:nvSpPr>
            <p:spPr bwMode="auto">
              <a:xfrm>
                <a:off x="6553200" y="57150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16" name="Rectangle 171"/>
              <p:cNvSpPr>
                <a:spLocks noChangeArrowheads="1"/>
              </p:cNvSpPr>
              <p:nvPr/>
            </p:nvSpPr>
            <p:spPr bwMode="auto">
              <a:xfrm>
                <a:off x="6858000" y="5715000"/>
                <a:ext cx="304800" cy="304800"/>
              </a:xfrm>
              <a:prstGeom prst="rect">
                <a:avLst/>
              </a:prstGeom>
              <a:noFill/>
              <a:ln w="1587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  <p:sp>
            <p:nvSpPr>
              <p:cNvPr id="50217" name="Rectangle 172"/>
              <p:cNvSpPr>
                <a:spLocks noChangeArrowheads="1"/>
              </p:cNvSpPr>
              <p:nvPr/>
            </p:nvSpPr>
            <p:spPr bwMode="auto">
              <a:xfrm>
                <a:off x="7162800" y="5715000"/>
                <a:ext cx="304800" cy="304800"/>
              </a:xfrm>
              <a:prstGeom prst="rect">
                <a:avLst/>
              </a:prstGeom>
              <a:solidFill>
                <a:srgbClr val="7F7F7F"/>
              </a:solidFill>
              <a:ln w="1587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endParaRPr lang="x-none" altLang="x-none"/>
              </a:p>
            </p:txBody>
          </p:sp>
        </p:grpSp>
        <p:cxnSp>
          <p:nvCxnSpPr>
            <p:cNvPr id="50194" name="Straight Connector 185"/>
            <p:cNvCxnSpPr>
              <a:cxnSpLocks noChangeShapeType="1"/>
            </p:cNvCxnSpPr>
            <p:nvPr/>
          </p:nvCxnSpPr>
          <p:spPr bwMode="auto">
            <a:xfrm>
              <a:off x="641614" y="5718176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195" name="Straight Connector 186"/>
            <p:cNvCxnSpPr>
              <a:cxnSpLocks noChangeShapeType="1"/>
            </p:cNvCxnSpPr>
            <p:nvPr/>
          </p:nvCxnSpPr>
          <p:spPr bwMode="auto">
            <a:xfrm>
              <a:off x="631310" y="6007356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196" name="Straight Connector 187"/>
            <p:cNvCxnSpPr>
              <a:cxnSpLocks noChangeShapeType="1"/>
            </p:cNvCxnSpPr>
            <p:nvPr/>
          </p:nvCxnSpPr>
          <p:spPr bwMode="auto">
            <a:xfrm>
              <a:off x="7467600" y="5729032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197" name="Straight Connector 188"/>
            <p:cNvCxnSpPr>
              <a:cxnSpLocks noChangeShapeType="1"/>
            </p:cNvCxnSpPr>
            <p:nvPr/>
          </p:nvCxnSpPr>
          <p:spPr bwMode="auto">
            <a:xfrm>
              <a:off x="7457296" y="6018212"/>
              <a:ext cx="914400" cy="158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6" name="Group 208"/>
          <p:cNvGrpSpPr>
            <a:grpSpLocks/>
          </p:cNvGrpSpPr>
          <p:nvPr/>
        </p:nvGrpSpPr>
        <p:grpSpPr bwMode="auto">
          <a:xfrm>
            <a:off x="3962402" y="2103439"/>
            <a:ext cx="2895598" cy="3001961"/>
            <a:chOff x="2438404" y="2104072"/>
            <a:chExt cx="2895596" cy="3001327"/>
          </a:xfrm>
        </p:grpSpPr>
        <p:sp>
          <p:nvSpPr>
            <p:cNvPr id="50190" name="TextBox 189"/>
            <p:cNvSpPr txBox="1">
              <a:spLocks noChangeArrowheads="1"/>
            </p:cNvSpPr>
            <p:nvPr/>
          </p:nvSpPr>
          <p:spPr bwMode="auto">
            <a:xfrm>
              <a:off x="3361412" y="2104072"/>
              <a:ext cx="1972588" cy="1323159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x-none" sz="1600" b="1" dirty="0">
                  <a:latin typeface="Calibri" charset="0"/>
                </a:rPr>
                <a:t>row major</a:t>
              </a:r>
            </a:p>
            <a:p>
              <a:pPr algn="ctr" eaLnBrk="1" hangingPunct="1"/>
              <a:r>
                <a:rPr lang="en-US" altLang="x-none" sz="1600" i="1" dirty="0">
                  <a:latin typeface="Calibri" charset="0"/>
                </a:rPr>
                <a:t>consecutive elements in a row are consecutive in</a:t>
              </a:r>
            </a:p>
            <a:p>
              <a:pPr algn="ctr" eaLnBrk="1" hangingPunct="1"/>
              <a:r>
                <a:rPr lang="en-US" altLang="x-none" sz="1600" i="1" dirty="0">
                  <a:latin typeface="Calibri" charset="0"/>
                </a:rPr>
                <a:t>memory</a:t>
              </a:r>
            </a:p>
          </p:txBody>
        </p:sp>
        <p:cxnSp>
          <p:nvCxnSpPr>
            <p:cNvPr id="50191" name="Straight Arrow Connector 193"/>
            <p:cNvCxnSpPr>
              <a:cxnSpLocks noChangeShapeType="1"/>
              <a:stCxn id="50190" idx="2"/>
            </p:cNvCxnSpPr>
            <p:nvPr/>
          </p:nvCxnSpPr>
          <p:spPr bwMode="auto">
            <a:xfrm flipH="1">
              <a:off x="2438404" y="3427231"/>
              <a:ext cx="1909304" cy="1678168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192" name="Straight Arrow Connector 195"/>
            <p:cNvCxnSpPr>
              <a:cxnSpLocks noChangeShapeType="1"/>
              <a:stCxn id="50190" idx="2"/>
            </p:cNvCxnSpPr>
            <p:nvPr/>
          </p:nvCxnSpPr>
          <p:spPr bwMode="auto">
            <a:xfrm flipH="1">
              <a:off x="4106191" y="3427231"/>
              <a:ext cx="241516" cy="167816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7" name="Group 207"/>
          <p:cNvGrpSpPr>
            <a:grpSpLocks/>
          </p:cNvGrpSpPr>
          <p:nvPr/>
        </p:nvGrpSpPr>
        <p:grpSpPr bwMode="auto">
          <a:xfrm>
            <a:off x="4267201" y="2133599"/>
            <a:ext cx="5249863" cy="3648076"/>
            <a:chOff x="2743669" y="2134008"/>
            <a:chExt cx="5248719" cy="3647661"/>
          </a:xfrm>
        </p:grpSpPr>
        <p:sp>
          <p:nvSpPr>
            <p:cNvPr id="50187" name="TextBox 191"/>
            <p:cNvSpPr txBox="1">
              <a:spLocks noChangeArrowheads="1"/>
            </p:cNvSpPr>
            <p:nvPr/>
          </p:nvSpPr>
          <p:spPr bwMode="auto">
            <a:xfrm>
              <a:off x="6019800" y="2134008"/>
              <a:ext cx="1972588" cy="132328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x-none" sz="1600" b="1" dirty="0">
                  <a:latin typeface="Calibri" charset="0"/>
                </a:rPr>
                <a:t>column major</a:t>
              </a:r>
            </a:p>
            <a:p>
              <a:pPr algn="ctr" eaLnBrk="1" hangingPunct="1"/>
              <a:r>
                <a:rPr lang="en-US" altLang="x-none" sz="1600" i="1" dirty="0">
                  <a:latin typeface="Calibri" charset="0"/>
                </a:rPr>
                <a:t>consecutive elements in a column are consecutive in</a:t>
              </a:r>
            </a:p>
            <a:p>
              <a:pPr algn="ctr" eaLnBrk="1" hangingPunct="1"/>
              <a:r>
                <a:rPr lang="en-US" altLang="x-none" sz="1600" i="1" dirty="0">
                  <a:latin typeface="Calibri" charset="0"/>
                </a:rPr>
                <a:t>memory</a:t>
              </a:r>
            </a:p>
          </p:txBody>
        </p:sp>
        <p:cxnSp>
          <p:nvCxnSpPr>
            <p:cNvPr id="50188" name="Straight Arrow Connector 199"/>
            <p:cNvCxnSpPr>
              <a:cxnSpLocks noChangeShapeType="1"/>
              <a:stCxn id="50187" idx="2"/>
              <a:endCxn id="158" idx="0"/>
            </p:cNvCxnSpPr>
            <p:nvPr/>
          </p:nvCxnSpPr>
          <p:spPr bwMode="auto">
            <a:xfrm flipH="1">
              <a:off x="2743669" y="3457296"/>
              <a:ext cx="4262425" cy="2257706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0189" name="Straight Arrow Connector 201"/>
            <p:cNvCxnSpPr>
              <a:cxnSpLocks noChangeShapeType="1"/>
              <a:stCxn id="50187" idx="2"/>
            </p:cNvCxnSpPr>
            <p:nvPr/>
          </p:nvCxnSpPr>
          <p:spPr bwMode="auto">
            <a:xfrm flipH="1">
              <a:off x="5791205" y="3457297"/>
              <a:ext cx="1214889" cy="2324372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19DFDF-77BC-8943-A8C7-44B9CB1AF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244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Loop Interchange : Example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idx="1"/>
          </p:nvPr>
        </p:nvSpPr>
        <p:spPr>
          <a:xfrm>
            <a:off x="4152900" y="1693421"/>
            <a:ext cx="4305300" cy="1741487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102870" indent="0">
              <a:buNone/>
            </a:pPr>
            <a:r>
              <a:rPr lang="pt"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 I = 1, N</a:t>
            </a:r>
          </a:p>
          <a:p>
            <a:pPr marL="102870" indent="0">
              <a:buNone/>
            </a:pPr>
            <a:r>
              <a:rPr lang="pt"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DO J = 1, M</a:t>
            </a:r>
          </a:p>
          <a:p>
            <a:pPr marL="102870" indent="0">
              <a:buNone/>
            </a:pPr>
            <a:r>
              <a:rPr lang="pt"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A(I,J) = A(I,J) + B(J)</a:t>
            </a:r>
          </a:p>
          <a:p>
            <a:pPr marL="102870" indent="0">
              <a:buNone/>
            </a:pPr>
            <a:r>
              <a:rPr lang="pt"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ENDDO</a:t>
            </a:r>
          </a:p>
          <a:p>
            <a:pPr marL="102870" indent="0">
              <a:buNone/>
            </a:pPr>
            <a:r>
              <a:rPr lang="pt"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ENDDO</a:t>
            </a:r>
          </a:p>
          <a:p>
            <a:pPr marL="102870" indent="0">
              <a:buNone/>
            </a:pPr>
            <a:endParaRPr lang="pt" altLang="x-none" sz="1600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Content Placeholder 4"/>
          <p:cNvSpPr>
            <a:spLocks noGrp="1" noChangeArrowheads="1"/>
          </p:cNvSpPr>
          <p:nvPr>
            <p:ph sz="half" idx="4294967295"/>
          </p:nvPr>
        </p:nvSpPr>
        <p:spPr>
          <a:xfrm>
            <a:off x="4152900" y="4572000"/>
            <a:ext cx="4305300" cy="1676400"/>
          </a:xfrm>
          <a:solidFill>
            <a:schemeClr val="tx1"/>
          </a:solidFill>
          <a:effectLst>
            <a:outerShdw blurRad="50800" dist="38100" dir="2700000" algn="tl" rotWithShape="0">
              <a:srgbClr val="000000">
                <a:alpha val="42999"/>
              </a:srgbClr>
            </a:outerShdw>
          </a:effectLst>
        </p:spPr>
        <p:txBody>
          <a:bodyPr/>
          <a:lstStyle/>
          <a:p>
            <a:pPr eaLnBrk="1" hangingPunct="1">
              <a:buFont typeface="Times" charset="0"/>
              <a:buNone/>
            </a:pPr>
            <a:r>
              <a:rPr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DO J = 1, M</a:t>
            </a:r>
          </a:p>
          <a:p>
            <a:pPr eaLnBrk="1" hangingPunct="1">
              <a:buFont typeface="Times" charset="0"/>
              <a:buNone/>
            </a:pPr>
            <a:r>
              <a:rPr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DO I = 1, N</a:t>
            </a:r>
          </a:p>
          <a:p>
            <a:pPr eaLnBrk="1" hangingPunct="1">
              <a:buFont typeface="Times" charset="0"/>
              <a:buNone/>
            </a:pPr>
            <a:r>
              <a:rPr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	 A(I,J) = A(I,J) + B(J)</a:t>
            </a:r>
          </a:p>
          <a:p>
            <a:pPr eaLnBrk="1" hangingPunct="1">
              <a:buFont typeface="Times" charset="0"/>
              <a:buNone/>
            </a:pPr>
            <a:r>
              <a:rPr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ENDDO</a:t>
            </a:r>
          </a:p>
          <a:p>
            <a:pPr eaLnBrk="1" hangingPunct="1">
              <a:buFont typeface="Times" charset="0"/>
              <a:buNone/>
            </a:pPr>
            <a:r>
              <a:rPr altLang="x-none" sz="1600" noProof="1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ENDDO</a:t>
            </a:r>
          </a:p>
          <a:p>
            <a:pPr eaLnBrk="1" hangingPunct="1">
              <a:buFont typeface="Times" charset="0"/>
              <a:buNone/>
            </a:pPr>
            <a:endParaRPr altLang="x-none" sz="1600" noProof="1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grpSp>
        <p:nvGrpSpPr>
          <p:cNvPr id="2" name="Group 17"/>
          <p:cNvGrpSpPr>
            <a:grpSpLocks/>
          </p:cNvGrpSpPr>
          <p:nvPr/>
        </p:nvGrpSpPr>
        <p:grpSpPr bwMode="auto">
          <a:xfrm>
            <a:off x="1905000" y="3701461"/>
            <a:ext cx="2438400" cy="1276307"/>
            <a:chOff x="152400" y="3961931"/>
            <a:chExt cx="2438400" cy="1276911"/>
          </a:xfrm>
        </p:grpSpPr>
        <p:sp>
          <p:nvSpPr>
            <p:cNvPr id="51218" name="Rectangle 16"/>
            <p:cNvSpPr>
              <a:spLocks noChangeArrowheads="1"/>
            </p:cNvSpPr>
            <p:nvPr/>
          </p:nvSpPr>
          <p:spPr bwMode="auto">
            <a:xfrm>
              <a:off x="152400" y="3961931"/>
              <a:ext cx="1828800" cy="338715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 eaLnBrk="1" hangingPunct="1"/>
              <a:r>
                <a:rPr lang="en-US" altLang="x-none" sz="1600" i="1" dirty="0">
                  <a:solidFill>
                    <a:srgbClr val="C00000"/>
                  </a:solidFill>
                  <a:latin typeface="Calibri" charset="0"/>
                </a:rPr>
                <a:t>Loops interchanged</a:t>
              </a:r>
            </a:p>
          </p:txBody>
        </p:sp>
        <p:sp>
          <p:nvSpPr>
            <p:cNvPr id="51219" name="Line 17"/>
            <p:cNvSpPr>
              <a:spLocks noChangeShapeType="1"/>
            </p:cNvSpPr>
            <p:nvPr/>
          </p:nvSpPr>
          <p:spPr bwMode="auto">
            <a:xfrm>
              <a:off x="1066800" y="4327524"/>
              <a:ext cx="1447800" cy="605395"/>
            </a:xfrm>
            <a:prstGeom prst="line">
              <a:avLst/>
            </a:prstGeom>
            <a:noFill/>
            <a:ln w="22225">
              <a:solidFill>
                <a:srgbClr val="FF0000"/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C00000"/>
                </a:solidFill>
              </a:endParaRPr>
            </a:p>
          </p:txBody>
        </p:sp>
        <p:sp>
          <p:nvSpPr>
            <p:cNvPr id="51220" name="Line 18"/>
            <p:cNvSpPr>
              <a:spLocks noChangeShapeType="1"/>
            </p:cNvSpPr>
            <p:nvPr/>
          </p:nvSpPr>
          <p:spPr bwMode="auto">
            <a:xfrm>
              <a:off x="1066800" y="4327525"/>
              <a:ext cx="1524000" cy="911317"/>
            </a:xfrm>
            <a:prstGeom prst="line">
              <a:avLst/>
            </a:prstGeom>
            <a:noFill/>
            <a:ln w="22225">
              <a:solidFill>
                <a:srgbClr val="FF0000"/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3" name="Group 15"/>
          <p:cNvGrpSpPr>
            <a:grpSpLocks/>
          </p:cNvGrpSpPr>
          <p:nvPr/>
        </p:nvGrpSpPr>
        <p:grpSpPr bwMode="auto">
          <a:xfrm>
            <a:off x="6477000" y="2522538"/>
            <a:ext cx="4038600" cy="2582862"/>
            <a:chOff x="4953000" y="2521803"/>
            <a:chExt cx="4038600" cy="2583598"/>
          </a:xfrm>
        </p:grpSpPr>
        <p:sp>
          <p:nvSpPr>
            <p:cNvPr id="51216" name="Rectangle 16"/>
            <p:cNvSpPr>
              <a:spLocks noChangeArrowheads="1"/>
            </p:cNvSpPr>
            <p:nvPr/>
          </p:nvSpPr>
          <p:spPr bwMode="auto">
            <a:xfrm>
              <a:off x="7010400" y="2521803"/>
              <a:ext cx="1981200" cy="830997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x-none" sz="1600" i="1" dirty="0">
                  <a:solidFill>
                    <a:srgbClr val="C00000"/>
                  </a:solidFill>
                  <a:latin typeface="Calibri" charset="0"/>
                </a:rPr>
                <a:t>Exploit</a:t>
              </a:r>
              <a:r>
                <a:rPr lang="en-US" altLang="x-none" sz="1600" b="1" i="1" dirty="0">
                  <a:solidFill>
                    <a:srgbClr val="C00000"/>
                  </a:solidFill>
                  <a:latin typeface="Calibri" charset="0"/>
                </a:rPr>
                <a:t> spatial locality </a:t>
              </a:r>
              <a:r>
                <a:rPr lang="en-US" altLang="x-none" sz="1600" i="1" dirty="0">
                  <a:solidFill>
                    <a:srgbClr val="C00000"/>
                  </a:solidFill>
                  <a:latin typeface="Calibri" charset="0"/>
                </a:rPr>
                <a:t>for references to </a:t>
              </a:r>
              <a:r>
                <a:rPr lang="en-US" altLang="x-none" sz="1600" dirty="0">
                  <a:solidFill>
                    <a:srgbClr val="C00000"/>
                  </a:solidFill>
                  <a:latin typeface="Calibri" charset="0"/>
                </a:rPr>
                <a:t>A</a:t>
              </a:r>
            </a:p>
          </p:txBody>
        </p:sp>
        <p:sp>
          <p:nvSpPr>
            <p:cNvPr id="51217" name="Line 18"/>
            <p:cNvSpPr>
              <a:spLocks noChangeShapeType="1"/>
            </p:cNvSpPr>
            <p:nvPr/>
          </p:nvSpPr>
          <p:spPr bwMode="auto">
            <a:xfrm flipH="1">
              <a:off x="4953000" y="2937303"/>
              <a:ext cx="2057400" cy="2168098"/>
            </a:xfrm>
            <a:prstGeom prst="line">
              <a:avLst/>
            </a:prstGeom>
            <a:noFill/>
            <a:ln w="22225">
              <a:solidFill>
                <a:srgbClr val="FF0000"/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C00000"/>
                </a:solidFill>
              </a:endParaRPr>
            </a:p>
          </p:txBody>
        </p:sp>
      </p:grpSp>
      <p:sp>
        <p:nvSpPr>
          <p:cNvPr id="13" name="Rectangle 16"/>
          <p:cNvSpPr>
            <a:spLocks noChangeArrowheads="1"/>
          </p:cNvSpPr>
          <p:nvPr/>
        </p:nvSpPr>
        <p:spPr bwMode="auto">
          <a:xfrm>
            <a:off x="8534400" y="5105401"/>
            <a:ext cx="1981200" cy="83026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r>
              <a:rPr lang="en-US" altLang="x-none" sz="1600" i="1" dirty="0">
                <a:solidFill>
                  <a:srgbClr val="C00000"/>
                </a:solidFill>
                <a:latin typeface="Calibri" charset="0"/>
              </a:rPr>
              <a:t>Profitability depends on how arrays are laid-out in memory</a:t>
            </a:r>
          </a:p>
        </p:txBody>
      </p:sp>
      <p:grpSp>
        <p:nvGrpSpPr>
          <p:cNvPr id="6" name="Group 16"/>
          <p:cNvGrpSpPr>
            <a:grpSpLocks/>
          </p:cNvGrpSpPr>
          <p:nvPr/>
        </p:nvGrpSpPr>
        <p:grpSpPr bwMode="auto">
          <a:xfrm>
            <a:off x="7391400" y="3743326"/>
            <a:ext cx="3124200" cy="1362075"/>
            <a:chOff x="5867400" y="3742748"/>
            <a:chExt cx="3124200" cy="1362654"/>
          </a:xfrm>
        </p:grpSpPr>
        <p:sp>
          <p:nvSpPr>
            <p:cNvPr id="51214" name="Rectangle 16"/>
            <p:cNvSpPr>
              <a:spLocks noChangeArrowheads="1"/>
            </p:cNvSpPr>
            <p:nvPr/>
          </p:nvSpPr>
          <p:spPr bwMode="auto">
            <a:xfrm>
              <a:off x="7010400" y="3742748"/>
              <a:ext cx="1981200" cy="584776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/>
              <a:r>
                <a:rPr lang="en-US" altLang="x-none" sz="1600" i="1">
                  <a:solidFill>
                    <a:srgbClr val="C00000"/>
                  </a:solidFill>
                  <a:latin typeface="Calibri" charset="0"/>
                </a:rPr>
                <a:t>Register reuse for reference to </a:t>
              </a:r>
              <a:r>
                <a:rPr lang="en-US" altLang="x-none" sz="1600">
                  <a:solidFill>
                    <a:srgbClr val="C00000"/>
                  </a:solidFill>
                  <a:latin typeface="Calibri" charset="0"/>
                </a:rPr>
                <a:t>B</a:t>
              </a:r>
              <a:r>
                <a:rPr lang="en-US" altLang="x-none" sz="1600" i="1">
                  <a:solidFill>
                    <a:srgbClr val="C00000"/>
                  </a:solidFill>
                  <a:latin typeface="Calibri" charset="0"/>
                </a:rPr>
                <a:t> </a:t>
              </a:r>
            </a:p>
          </p:txBody>
        </p:sp>
        <p:sp>
          <p:nvSpPr>
            <p:cNvPr id="51215" name="Line 18"/>
            <p:cNvSpPr>
              <a:spLocks noChangeShapeType="1"/>
            </p:cNvSpPr>
            <p:nvPr/>
          </p:nvSpPr>
          <p:spPr bwMode="auto">
            <a:xfrm flipH="1">
              <a:off x="5867400" y="4114800"/>
              <a:ext cx="1143000" cy="990602"/>
            </a:xfrm>
            <a:prstGeom prst="line">
              <a:avLst/>
            </a:prstGeom>
            <a:noFill/>
            <a:ln w="22225">
              <a:solidFill>
                <a:srgbClr val="FF0000"/>
              </a:solidFill>
              <a:round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>
                <a:solidFill>
                  <a:srgbClr val="C00000"/>
                </a:solidFill>
              </a:endParaRPr>
            </a:p>
          </p:txBody>
        </p:sp>
      </p:grpSp>
      <p:sp>
        <p:nvSpPr>
          <p:cNvPr id="16" name="AutoShape 5"/>
          <p:cNvSpPr>
            <a:spLocks noChangeArrowheads="1"/>
          </p:cNvSpPr>
          <p:nvPr/>
        </p:nvSpPr>
        <p:spPr bwMode="auto">
          <a:xfrm>
            <a:off x="5695950" y="3581610"/>
            <a:ext cx="1066800" cy="762000"/>
          </a:xfrm>
          <a:prstGeom prst="down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/>
            <a:endParaRPr lang="x-none" altLang="x-none" sz="1800">
              <a:latin typeface="Lucida Grande" charset="0"/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2118360" y="2013059"/>
            <a:ext cx="1386840" cy="5847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1600" i="1" dirty="0">
                <a:solidFill>
                  <a:srgbClr val="C00000"/>
                </a:solidFill>
                <a:latin typeface="Calibri" charset="0"/>
              </a:rPr>
              <a:t>FORTRAN is column-major</a:t>
            </a:r>
            <a:endParaRPr lang="en-US" altLang="x-none" sz="1600" dirty="0">
              <a:solidFill>
                <a:srgbClr val="C00000"/>
              </a:solidFill>
              <a:latin typeface="Calibri" charset="0"/>
            </a:endParaRPr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6234114" y="1371601"/>
            <a:ext cx="1462087" cy="2762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1200" i="1">
                <a:solidFill>
                  <a:srgbClr val="C00000"/>
                </a:solidFill>
                <a:latin typeface="Calibri" charset="0"/>
              </a:rPr>
              <a:t>row number</a:t>
            </a:r>
            <a:endParaRPr lang="en-US" altLang="x-none" sz="1200">
              <a:solidFill>
                <a:srgbClr val="C00000"/>
              </a:solidFill>
              <a:latin typeface="Calibri" charset="0"/>
            </a:endParaRPr>
          </a:p>
        </p:txBody>
      </p:sp>
      <p:sp>
        <p:nvSpPr>
          <p:cNvPr id="19" name="Line 18"/>
          <p:cNvSpPr>
            <a:spLocks noChangeShapeType="1"/>
          </p:cNvSpPr>
          <p:nvPr/>
        </p:nvSpPr>
        <p:spPr bwMode="auto">
          <a:xfrm flipH="1">
            <a:off x="6157911" y="1647826"/>
            <a:ext cx="776288" cy="658121"/>
          </a:xfrm>
          <a:prstGeom prst="line">
            <a:avLst/>
          </a:prstGeom>
          <a:noFill/>
          <a:ln w="22225">
            <a:solidFill>
              <a:srgbClr val="FF0000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0" name="Rectangle 16"/>
          <p:cNvSpPr>
            <a:spLocks noChangeArrowheads="1"/>
          </p:cNvSpPr>
          <p:nvPr/>
        </p:nvSpPr>
        <p:spPr bwMode="auto">
          <a:xfrm>
            <a:off x="7924800" y="1371601"/>
            <a:ext cx="1462088" cy="2762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 eaLnBrk="1" hangingPunct="1"/>
            <a:r>
              <a:rPr lang="en-US" altLang="x-none" sz="1200" i="1">
                <a:solidFill>
                  <a:srgbClr val="C00000"/>
                </a:solidFill>
                <a:latin typeface="Calibri" charset="0"/>
              </a:rPr>
              <a:t>column number</a:t>
            </a:r>
            <a:endParaRPr lang="en-US" altLang="x-none" sz="1200">
              <a:solidFill>
                <a:srgbClr val="C00000"/>
              </a:solidFill>
              <a:latin typeface="Calibri" charset="0"/>
            </a:endParaRPr>
          </a:p>
        </p:txBody>
      </p:sp>
      <p:sp>
        <p:nvSpPr>
          <p:cNvPr id="21" name="Line 18"/>
          <p:cNvSpPr>
            <a:spLocks noChangeShapeType="1"/>
          </p:cNvSpPr>
          <p:nvPr/>
        </p:nvSpPr>
        <p:spPr bwMode="auto">
          <a:xfrm flipH="1">
            <a:off x="6476999" y="1647826"/>
            <a:ext cx="2209801" cy="658121"/>
          </a:xfrm>
          <a:prstGeom prst="line">
            <a:avLst/>
          </a:prstGeom>
          <a:noFill/>
          <a:ln w="22225">
            <a:solidFill>
              <a:srgbClr val="FF0000"/>
            </a:solidFill>
            <a:round/>
            <a:headE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DE059E-9028-C549-B92E-6202AE399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056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 autoUpdateAnimBg="0"/>
      <p:bldP spid="13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Handling Cache Misses</a:t>
            </a:r>
          </a:p>
        </p:txBody>
      </p:sp>
      <p:sp>
        <p:nvSpPr>
          <p:cNvPr id="105474" name="Rectangle 3"/>
          <p:cNvSpPr>
            <a:spLocks noGrp="1" noChangeArrowheads="1"/>
          </p:cNvSpPr>
          <p:nvPr>
            <p:ph idx="1"/>
          </p:nvPr>
        </p:nvSpPr>
        <p:spPr>
          <a:xfrm>
            <a:off x="1097279" y="1543049"/>
            <a:ext cx="10058401" cy="4580659"/>
          </a:xfrm>
        </p:spPr>
        <p:txBody>
          <a:bodyPr>
            <a:noAutofit/>
          </a:bodyPr>
          <a:lstStyle/>
          <a:p>
            <a:r>
              <a:rPr lang="en-US" altLang="en-US" sz="2800" dirty="0"/>
              <a:t>Read misses</a:t>
            </a:r>
          </a:p>
          <a:p>
            <a:pPr lvl="1"/>
            <a:r>
              <a:rPr lang="en-US" altLang="en-US" sz="2400" dirty="0"/>
              <a:t>stall the pipeline</a:t>
            </a:r>
          </a:p>
          <a:p>
            <a:pPr lvl="1"/>
            <a:r>
              <a:rPr lang="en-US" altLang="en-US" sz="2400" dirty="0"/>
              <a:t>fetch the block from the next level in the memory hierarchy </a:t>
            </a:r>
          </a:p>
          <a:p>
            <a:pPr lvl="1"/>
            <a:r>
              <a:rPr lang="en-US" altLang="en-US" sz="2400" dirty="0"/>
              <a:t>place data value in appropriate slot in current-level cache</a:t>
            </a:r>
          </a:p>
          <a:p>
            <a:pPr lvl="2"/>
            <a:r>
              <a:rPr lang="en-US" altLang="en-US" sz="1800" dirty="0"/>
              <a:t>find suitable data value to evict if needed </a:t>
            </a:r>
          </a:p>
          <a:p>
            <a:pPr lvl="1"/>
            <a:r>
              <a:rPr lang="en-US" altLang="en-US" sz="2400" dirty="0"/>
              <a:t>send the requested word to the processor</a:t>
            </a:r>
          </a:p>
          <a:p>
            <a:pPr lvl="1"/>
            <a:r>
              <a:rPr lang="en-US" altLang="en-US" sz="2400" dirty="0"/>
              <a:t>let the pipeline resume</a:t>
            </a:r>
            <a:endParaRPr lang="en-US" altLang="en-US" sz="2800" dirty="0"/>
          </a:p>
          <a:p>
            <a:r>
              <a:rPr lang="en-US" altLang="en-US" sz="2800" dirty="0"/>
              <a:t>Non-blocking cache</a:t>
            </a:r>
          </a:p>
          <a:p>
            <a:pPr lvl="1"/>
            <a:r>
              <a:rPr lang="en-US" altLang="en-US" sz="2400" dirty="0"/>
              <a:t>allows the processor to continue to access the cache while the cache is handling an earlier miss</a:t>
            </a:r>
          </a:p>
          <a:p>
            <a:pPr lvl="1"/>
            <a:r>
              <a:rPr lang="en-US" altLang="en-US" sz="2400" dirty="0"/>
              <a:t>tricky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443D89C-6C50-2C40-9C90-0EA1E1432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7644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Handling Cache Misses</a:t>
            </a:r>
          </a:p>
        </p:txBody>
      </p:sp>
      <p:sp>
        <p:nvSpPr>
          <p:cNvPr id="107522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/>
              <a:t>Write misses</a:t>
            </a:r>
          </a:p>
          <a:p>
            <a:pPr lvl="1"/>
            <a:r>
              <a:rPr lang="en-US" altLang="en-US"/>
              <a:t>stall the pipeline</a:t>
            </a:r>
          </a:p>
          <a:p>
            <a:pPr lvl="1"/>
            <a:r>
              <a:rPr lang="en-US" altLang="en-US"/>
              <a:t>fetch the block from next level in the memory hierarchy</a:t>
            </a:r>
          </a:p>
          <a:p>
            <a:pPr lvl="1"/>
            <a:r>
              <a:rPr lang="en-US" altLang="en-US"/>
              <a:t>place data value in appropriate slot in current-level cache</a:t>
            </a:r>
          </a:p>
          <a:p>
            <a:pPr lvl="1"/>
            <a:r>
              <a:rPr lang="en-US" altLang="en-US"/>
              <a:t>If write-through</a:t>
            </a:r>
          </a:p>
          <a:p>
            <a:pPr lvl="2"/>
            <a:r>
              <a:rPr lang="en-US" altLang="en-US"/>
              <a:t>write block in current-level cache and all lower levels </a:t>
            </a:r>
          </a:p>
          <a:p>
            <a:pPr lvl="1"/>
            <a:r>
              <a:rPr lang="en-US" altLang="en-US"/>
              <a:t>If write-back</a:t>
            </a:r>
          </a:p>
          <a:p>
            <a:pPr lvl="2"/>
            <a:r>
              <a:rPr lang="en-US" altLang="en-US"/>
              <a:t>write block in current-level cache </a:t>
            </a:r>
          </a:p>
          <a:p>
            <a:pPr lvl="2"/>
            <a:r>
              <a:rPr lang="en-US" altLang="en-US"/>
              <a:t>If a dirty block is evicted, write that block to a lower-level cache 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let the pipeline resume</a:t>
            </a:r>
          </a:p>
          <a:p>
            <a:r>
              <a:rPr lang="en-US" altLang="en-US"/>
              <a:t>Store buffers</a:t>
            </a:r>
          </a:p>
          <a:p>
            <a:pPr lvl="1"/>
            <a:r>
              <a:rPr lang="en-US" altLang="en-US"/>
              <a:t>HW used to buffer store requests and handle them in the background</a:t>
            </a:r>
          </a:p>
          <a:p>
            <a:endParaRPr lang="en-US" alt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8AD46EA-5AE5-1B4A-8D6C-4C97510C1F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3892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Intel-AMD Cache Comparison </a:t>
            </a:r>
          </a:p>
        </p:txBody>
      </p:sp>
      <p:graphicFrame>
        <p:nvGraphicFramePr>
          <p:cNvPr id="1707128" name="Group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529857"/>
              </p:ext>
            </p:extLst>
          </p:nvPr>
        </p:nvGraphicFramePr>
        <p:xfrm>
          <a:off x="1842653" y="1551708"/>
          <a:ext cx="8243455" cy="4571800"/>
        </p:xfrm>
        <a:graphic>
          <a:graphicData uri="http://schemas.openxmlformats.org/drawingml/2006/table">
            <a:tbl>
              <a:tblPr/>
              <a:tblGrid>
                <a:gridCol w="20838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054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5416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53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endParaRPr kumimoji="0" lang="en-US" alt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Optima" charset="0"/>
                      </a:endParaRP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Intel Nehalem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AMD Barcelona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765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L1 cache organization &amp; size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Split I$ and D$; 32KB for each per core; 64B blocks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Split I$ and D$; 64KB for each per core; 64B blocks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765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L1 associativity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4-way (I), 8-way (D) set assoc.; ~LRU replacement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2-way set assoc.; LRU replacement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53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L1 write policy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write-back, write-allocate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write-back, write-allocate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765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L2 cache organization &amp; size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Unified; 256KB per core; 64B blocks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Unified; 512KB per core; 64B blocks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53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L2 associativity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8-way set assoc.; ~LRU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16-way set assoc.; ~LRU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53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L2 write policy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write-back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write-back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765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L3 cache organization &amp; size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Unified; 8192KB (8MB) shared by cores; 64B blocks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Unified; 2048KB (2MB) shared by cores; 64B blocks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2765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L3 associativity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16-way set assoc.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32-way set assoc.; evict block shared by fewest cores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53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L3 write policy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write-back, write-allocate</a:t>
                      </a:r>
                    </a:p>
                  </a:txBody>
                  <a:tcPr marT="45710" marB="4571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write-back; write-allocate</a:t>
                      </a:r>
                    </a:p>
                  </a:txBody>
                  <a:tcPr marT="45710" marB="4571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CC7449-69A0-FC44-93E6-13BE811BC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206182"/>
      </p:ext>
    </p:extLst>
  </p:cSld>
  <p:clrMapOvr>
    <a:masterClrMapping/>
  </p:clrMapOvr>
  <p:transition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Intel-AMD Cache Comparison </a:t>
            </a:r>
          </a:p>
        </p:txBody>
      </p:sp>
      <p:graphicFrame>
        <p:nvGraphicFramePr>
          <p:cNvPr id="1707128" name="Group 1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192434"/>
              </p:ext>
            </p:extLst>
          </p:nvPr>
        </p:nvGraphicFramePr>
        <p:xfrm>
          <a:off x="2842952" y="1579417"/>
          <a:ext cx="6567055" cy="4602480"/>
        </p:xfrm>
        <a:graphic>
          <a:graphicData uri="http://schemas.openxmlformats.org/drawingml/2006/table">
            <a:tbl>
              <a:tblPr/>
              <a:tblGrid>
                <a:gridCol w="16905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57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0081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endParaRPr kumimoji="0" lang="en-US" altLang="en-US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alibri" charset="0"/>
                        <a:ea typeface="Optima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Intel P4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AMD Opteron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L1 organization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Split I$ and D$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Split I$ and D$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2542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L1 cache size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8KB for D$, 96KB for trace cache (~I$)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64KB for each of I$ and D$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L1 block size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64 bytes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64 bytes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L1 associativity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4-way set assoc.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2-way set assoc.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L1 replacement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~ LRU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LRU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L1 write policy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write-through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write-back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L2 organization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Unified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Unified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L2 cache size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512KB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1024KB (1MB)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L2 block size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128 bytes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64 bytes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L2 associativity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8-way set assoc.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16-way set assoc.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L2 replacement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~LRU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~LRU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87167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L2 write policy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write-back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20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5pPr>
                      <a:lvl6pPr marL="25146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6pPr>
                      <a:lvl7pPr marL="29718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7pPr>
                      <a:lvl8pPr marL="34290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8pPr>
                      <a:lvl9pPr marL="3886200" indent="-2286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Font typeface="Times" charset="0"/>
                        <a:defRPr sz="1400">
                          <a:solidFill>
                            <a:schemeClr val="tx1"/>
                          </a:solidFill>
                          <a:latin typeface="Optima" charset="0"/>
                          <a:ea typeface="ＭＳ Ｐゴシック" charset="-128"/>
                          <a:cs typeface="Optima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75000"/>
                        <a:buFont typeface="Wingdings" charset="2"/>
                        <a:buNone/>
                        <a:tabLst/>
                      </a:pPr>
                      <a:r>
                        <a:rPr kumimoji="0" lang="en-US" altLang="en-US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 charset="0"/>
                          <a:ea typeface="Optima" charset="0"/>
                        </a:rPr>
                        <a:t>write-back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D54B56-DB13-5940-9405-E0C38EC0C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47719"/>
      </p:ext>
    </p:extLst>
  </p:cSld>
  <p:clrMapOvr>
    <a:masterClrMapping/>
  </p:clrMapOvr>
  <p:transition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Memory Hierarchy : Responsibilities</a:t>
            </a:r>
          </a:p>
        </p:txBody>
      </p:sp>
      <p:sp>
        <p:nvSpPr>
          <p:cNvPr id="28674" name="Content Placeholder 30"/>
          <p:cNvSpPr>
            <a:spLocks noGrp="1"/>
          </p:cNvSpPr>
          <p:nvPr>
            <p:ph idx="1"/>
          </p:nvPr>
        </p:nvSpPr>
        <p:spPr>
          <a:xfrm>
            <a:off x="1097279" y="1543050"/>
            <a:ext cx="10058401" cy="4594514"/>
          </a:xfrm>
        </p:spPr>
        <p:txBody>
          <a:bodyPr>
            <a:normAutofit lnSpcReduction="10000"/>
          </a:bodyPr>
          <a:lstStyle/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r>
              <a:rPr lang="en-US" altLang="en-US" dirty="0"/>
              <a:t>registers </a:t>
            </a:r>
            <a:r>
              <a:rPr lang="en-US" altLang="en-US" dirty="0">
                <a:sym typeface="Symbol" charset="2"/>
              </a:rPr>
              <a:t></a:t>
            </a:r>
            <a:r>
              <a:rPr lang="en-US" altLang="en-US" dirty="0"/>
              <a:t> cache : compiler </a:t>
            </a:r>
          </a:p>
          <a:p>
            <a:r>
              <a:rPr lang="en-US" altLang="en-US" dirty="0"/>
              <a:t>cache </a:t>
            </a:r>
            <a:r>
              <a:rPr lang="en-US" altLang="en-US" dirty="0">
                <a:sym typeface="Symbol" charset="2"/>
              </a:rPr>
              <a:t></a:t>
            </a:r>
            <a:r>
              <a:rPr lang="en-US" altLang="en-US" dirty="0"/>
              <a:t> main memory : compiler, cache controller </a:t>
            </a:r>
          </a:p>
          <a:p>
            <a:r>
              <a:rPr lang="en-US" altLang="en-US" dirty="0"/>
              <a:t>main memory </a:t>
            </a:r>
            <a:r>
              <a:rPr lang="en-US" altLang="en-US" dirty="0">
                <a:sym typeface="Symbol" charset="2"/>
              </a:rPr>
              <a:t></a:t>
            </a:r>
            <a:r>
              <a:rPr lang="en-US" altLang="en-US" dirty="0"/>
              <a:t> disks : OS, TLB, programmer</a:t>
            </a:r>
          </a:p>
        </p:txBody>
      </p:sp>
      <p:sp>
        <p:nvSpPr>
          <p:cNvPr id="28" name="Rectangle 2">
            <a:extLst>
              <a:ext uri="{FF2B5EF4-FFF2-40B4-BE49-F238E27FC236}">
                <a16:creationId xmlns:a16="http://schemas.microsoft.com/office/drawing/2014/main" id="{40B8AF5D-56A8-784B-9C9D-3B4771868D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2347" y="1692275"/>
            <a:ext cx="4953000" cy="281940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29" name="Rectangle 3" descr="10%">
            <a:extLst>
              <a:ext uri="{FF2B5EF4-FFF2-40B4-BE49-F238E27FC236}">
                <a16:creationId xmlns:a16="http://schemas.microsoft.com/office/drawing/2014/main" id="{A897EACB-DB2A-F04D-A887-4A61556AB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5047" y="3294064"/>
            <a:ext cx="844550" cy="1074737"/>
          </a:xfrm>
          <a:prstGeom prst="rect">
            <a:avLst/>
          </a:prstGeom>
          <a:solidFill>
            <a:srgbClr val="C9FFC4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Second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Level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Cache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(L2)</a:t>
            </a:r>
          </a:p>
        </p:txBody>
      </p:sp>
      <p:grpSp>
        <p:nvGrpSpPr>
          <p:cNvPr id="30" name="Group 33">
            <a:extLst>
              <a:ext uri="{FF2B5EF4-FFF2-40B4-BE49-F238E27FC236}">
                <a16:creationId xmlns:a16="http://schemas.microsoft.com/office/drawing/2014/main" id="{DE0AA076-02DC-7C41-A1EA-CA2BA24E3D20}"/>
              </a:ext>
            </a:extLst>
          </p:cNvPr>
          <p:cNvGrpSpPr>
            <a:grpSpLocks/>
          </p:cNvGrpSpPr>
          <p:nvPr/>
        </p:nvGrpSpPr>
        <p:grpSpPr bwMode="auto">
          <a:xfrm>
            <a:off x="8845748" y="1543050"/>
            <a:ext cx="1128713" cy="2825750"/>
            <a:chOff x="7341040" y="1701155"/>
            <a:chExt cx="1127903" cy="2827094"/>
          </a:xfrm>
        </p:grpSpPr>
        <p:sp>
          <p:nvSpPr>
            <p:cNvPr id="31" name="Rectangle 10">
              <a:extLst>
                <a:ext uri="{FF2B5EF4-FFF2-40B4-BE49-F238E27FC236}">
                  <a16:creationId xmlns:a16="http://schemas.microsoft.com/office/drawing/2014/main" id="{596A4CE0-B2DE-6445-8CC4-0B89712AAD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634" y="1701155"/>
              <a:ext cx="1101309" cy="282709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32" name="Rectangle 11">
              <a:extLst>
                <a:ext uri="{FF2B5EF4-FFF2-40B4-BE49-F238E27FC236}">
                  <a16:creationId xmlns:a16="http://schemas.microsoft.com/office/drawing/2014/main" id="{A34A99E3-17C4-3247-92AF-E294B1A7EF1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1040" y="2852660"/>
              <a:ext cx="1106277" cy="828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Secondary</a:t>
              </a:r>
            </a:p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Memory</a:t>
              </a:r>
            </a:p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(Disk)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807078E-EBA3-114D-ABA7-D5A797A952C0}"/>
              </a:ext>
            </a:extLst>
          </p:cNvPr>
          <p:cNvGrpSpPr/>
          <p:nvPr/>
        </p:nvGrpSpPr>
        <p:grpSpPr>
          <a:xfrm>
            <a:off x="7295906" y="2797857"/>
            <a:ext cx="1026220" cy="1570404"/>
            <a:chOff x="5790759" y="2849196"/>
            <a:chExt cx="1026220" cy="1570404"/>
          </a:xfrm>
          <a:solidFill>
            <a:srgbClr val="FEFFE5"/>
          </a:solidFill>
        </p:grpSpPr>
        <p:sp>
          <p:nvSpPr>
            <p:cNvPr id="34" name="Rectangle 19" descr="10%">
              <a:extLst>
                <a:ext uri="{FF2B5EF4-FFF2-40B4-BE49-F238E27FC236}">
                  <a16:creationId xmlns:a16="http://schemas.microsoft.com/office/drawing/2014/main" id="{CBC413D4-229C-EC4B-839E-D63BBA3993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0759" y="2849196"/>
              <a:ext cx="1026220" cy="1570404"/>
            </a:xfrm>
            <a:prstGeom prst="rect">
              <a:avLst/>
            </a:prstGeom>
            <a:grp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35" name="Rectangle 20">
              <a:extLst>
                <a:ext uri="{FF2B5EF4-FFF2-40B4-BE49-F238E27FC236}">
                  <a16:creationId xmlns:a16="http://schemas.microsoft.com/office/drawing/2014/main" id="{5C00CB68-A348-774A-936A-4545B02E4E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9017" y="3086905"/>
              <a:ext cx="926537" cy="828432"/>
            </a:xfrm>
            <a:prstGeom prst="rect">
              <a:avLst/>
            </a:prstGeom>
            <a:grpFill/>
            <a:ln w="12700">
              <a:noFill/>
              <a:miter lim="800000"/>
              <a:headEnd/>
              <a:tailEnd/>
            </a:ln>
            <a:effectLst/>
          </p:spPr>
          <p:txBody>
            <a:bodyPr lIns="90488" tIns="44450" rIns="90488" bIns="44450">
              <a:spAutoFit/>
            </a:bodyPr>
            <a:lstStyle/>
            <a:p>
              <a:pPr algn="ctr" eaLnBrk="0" hangingPunct="0">
                <a:defRPr/>
              </a:pPr>
              <a:r>
                <a:rPr lang="en-US" sz="1600">
                  <a:solidFill>
                    <a:srgbClr val="000000"/>
                  </a:solidFill>
                  <a:latin typeface="Calibri"/>
                  <a:cs typeface="Calibri"/>
                </a:rPr>
                <a:t>Main</a:t>
              </a:r>
            </a:p>
            <a:p>
              <a:pPr algn="ctr" eaLnBrk="0" hangingPunct="0">
                <a:defRPr/>
              </a:pPr>
              <a:r>
                <a:rPr lang="en-US" sz="1600">
                  <a:solidFill>
                    <a:srgbClr val="000000"/>
                  </a:solidFill>
                  <a:latin typeface="Calibri"/>
                  <a:cs typeface="Calibri"/>
                </a:rPr>
                <a:t>Memory</a:t>
              </a:r>
            </a:p>
            <a:p>
              <a:pPr algn="ctr" eaLnBrk="0" hangingPunct="0">
                <a:defRPr/>
              </a:pPr>
              <a:r>
                <a:rPr lang="en-US" sz="1600">
                  <a:solidFill>
                    <a:srgbClr val="000000"/>
                  </a:solidFill>
                  <a:latin typeface="Calibri"/>
                  <a:cs typeface="Calibri"/>
                </a:rPr>
                <a:t>(DRAM)</a:t>
              </a:r>
            </a:p>
          </p:txBody>
        </p:sp>
      </p:grpSp>
      <p:grpSp>
        <p:nvGrpSpPr>
          <p:cNvPr id="36" name="Group 31">
            <a:extLst>
              <a:ext uri="{FF2B5EF4-FFF2-40B4-BE49-F238E27FC236}">
                <a16:creationId xmlns:a16="http://schemas.microsoft.com/office/drawing/2014/main" id="{5A32794B-9E35-5E40-B8E0-8AD10A8E5E09}"/>
              </a:ext>
            </a:extLst>
          </p:cNvPr>
          <p:cNvGrpSpPr>
            <a:grpSpLocks/>
          </p:cNvGrpSpPr>
          <p:nvPr/>
        </p:nvGrpSpPr>
        <p:grpSpPr bwMode="auto">
          <a:xfrm>
            <a:off x="2038547" y="1804748"/>
            <a:ext cx="3201988" cy="2605327"/>
            <a:chOff x="636195" y="1941564"/>
            <a:chExt cx="3202244" cy="2605139"/>
          </a:xfrm>
        </p:grpSpPr>
        <p:sp>
          <p:nvSpPr>
            <p:cNvPr id="37" name="Rectangle 6">
              <a:extLst>
                <a:ext uri="{FF2B5EF4-FFF2-40B4-BE49-F238E27FC236}">
                  <a16:creationId xmlns:a16="http://schemas.microsoft.com/office/drawing/2014/main" id="{0B4043A7-BDF1-A94F-859E-3A836E9588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868" y="2321197"/>
              <a:ext cx="2676620" cy="282341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38" name="Rectangle 7">
              <a:extLst>
                <a:ext uri="{FF2B5EF4-FFF2-40B4-BE49-F238E27FC236}">
                  <a16:creationId xmlns:a16="http://schemas.microsoft.com/office/drawing/2014/main" id="{98303FFB-5DCA-9046-86AD-FC72BDB1CB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028" y="2297909"/>
              <a:ext cx="844258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Control</a:t>
              </a:r>
            </a:p>
          </p:txBody>
        </p:sp>
        <p:sp>
          <p:nvSpPr>
            <p:cNvPr id="39" name="Rectangle 8">
              <a:extLst>
                <a:ext uri="{FF2B5EF4-FFF2-40B4-BE49-F238E27FC236}">
                  <a16:creationId xmlns:a16="http://schemas.microsoft.com/office/drawing/2014/main" id="{2AF94002-6490-DD41-8A5C-7E175B841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373" y="2852660"/>
              <a:ext cx="1930944" cy="15667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40" name="Rectangle 9">
              <a:extLst>
                <a:ext uri="{FF2B5EF4-FFF2-40B4-BE49-F238E27FC236}">
                  <a16:creationId xmlns:a16="http://schemas.microsoft.com/office/drawing/2014/main" id="{D30D44DB-77F8-E247-BDEE-5480F118D4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868" y="2955068"/>
              <a:ext cx="992401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Datapath</a:t>
              </a:r>
            </a:p>
          </p:txBody>
        </p:sp>
        <p:sp>
          <p:nvSpPr>
            <p:cNvPr id="41" name="Rectangle 12">
              <a:extLst>
                <a:ext uri="{FF2B5EF4-FFF2-40B4-BE49-F238E27FC236}">
                  <a16:creationId xmlns:a16="http://schemas.microsoft.com/office/drawing/2014/main" id="{E8A9F625-BF5D-BD48-A0E7-A1C9362D3A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195" y="1966886"/>
              <a:ext cx="3202244" cy="257981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42" name="Rectangle 13">
              <a:extLst>
                <a:ext uri="{FF2B5EF4-FFF2-40B4-BE49-F238E27FC236}">
                  <a16:creationId xmlns:a16="http://schemas.microsoft.com/office/drawing/2014/main" id="{086ADE00-E1EA-5A49-B080-A00AF18B87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452" y="1941564"/>
              <a:ext cx="2132815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On-Chip Components</a:t>
              </a:r>
            </a:p>
          </p:txBody>
        </p:sp>
        <p:sp>
          <p:nvSpPr>
            <p:cNvPr id="43" name="Rectangle 16">
              <a:extLst>
                <a:ext uri="{FF2B5EF4-FFF2-40B4-BE49-F238E27FC236}">
                  <a16:creationId xmlns:a16="http://schemas.microsoft.com/office/drawing/2014/main" id="{F9AFFD70-5327-FE41-A9B1-4AE5259D11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9465" y="3501016"/>
              <a:ext cx="350417" cy="8064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vert" wrap="none" anchor="ctr" anchorCtr="1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 dirty="0" err="1">
                  <a:solidFill>
                    <a:schemeClr val="tx1"/>
                  </a:solidFill>
                  <a:latin typeface="Calibri" charset="0"/>
                </a:rPr>
                <a:t>RegFile</a:t>
              </a:r>
              <a:endParaRPr lang="en-US" altLang="en-US" sz="1400" dirty="0">
                <a:solidFill>
                  <a:schemeClr val="tx1"/>
                </a:solidFill>
                <a:latin typeface="Calibri" charset="0"/>
              </a:endParaRPr>
            </a:p>
          </p:txBody>
        </p:sp>
        <p:sp>
          <p:nvSpPr>
            <p:cNvPr id="44" name="Rectangle 17">
              <a:extLst>
                <a:ext uri="{FF2B5EF4-FFF2-40B4-BE49-F238E27FC236}">
                  <a16:creationId xmlns:a16="http://schemas.microsoft.com/office/drawing/2014/main" id="{3DD4E464-0F49-0E4D-A64E-D7D41760075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905807" y="3494052"/>
              <a:ext cx="870731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 dirty="0">
                <a:solidFill>
                  <a:schemeClr val="tx1"/>
                </a:solidFill>
                <a:latin typeface="Calibri" charset="0"/>
              </a:endParaRPr>
            </a:p>
          </p:txBody>
        </p:sp>
        <p:sp>
          <p:nvSpPr>
            <p:cNvPr id="45" name="Rectangle 18" descr="10%">
              <a:extLst>
                <a:ext uri="{FF2B5EF4-FFF2-40B4-BE49-F238E27FC236}">
                  <a16:creationId xmlns:a16="http://schemas.microsoft.com/office/drawing/2014/main" id="{14699305-EC41-3244-9A40-B02DE19DFD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7367" y="3738434"/>
              <a:ext cx="650774" cy="708619"/>
            </a:xfrm>
            <a:prstGeom prst="rect">
              <a:avLst/>
            </a:prstGeom>
            <a:solidFill>
              <a:srgbClr val="C9FFC4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46" name="Rectangle 21">
              <a:extLst>
                <a:ext uri="{FF2B5EF4-FFF2-40B4-BE49-F238E27FC236}">
                  <a16:creationId xmlns:a16="http://schemas.microsoft.com/office/drawing/2014/main" id="{7C5492C5-6E15-0C46-9E46-AFE31D5A61B0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2851670" y="3778572"/>
              <a:ext cx="887871" cy="582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 dirty="0">
                  <a:solidFill>
                    <a:srgbClr val="000000"/>
                  </a:solidFill>
                  <a:latin typeface="Calibri" charset="0"/>
                </a:rPr>
                <a:t>Data</a:t>
              </a:r>
            </a:p>
            <a:p>
              <a:pPr algn="ctr"/>
              <a:r>
                <a:rPr lang="en-US" altLang="en-US" sz="1600" dirty="0">
                  <a:solidFill>
                    <a:srgbClr val="000000"/>
                  </a:solidFill>
                  <a:latin typeface="Calibri" charset="0"/>
                </a:rPr>
                <a:t>Cache</a:t>
              </a:r>
            </a:p>
          </p:txBody>
        </p:sp>
        <p:sp>
          <p:nvSpPr>
            <p:cNvPr id="47" name="Rectangle 22" descr="10%">
              <a:extLst>
                <a:ext uri="{FF2B5EF4-FFF2-40B4-BE49-F238E27FC236}">
                  <a16:creationId xmlns:a16="http://schemas.microsoft.com/office/drawing/2014/main" id="{D908C1BF-F8EB-6B41-9ABC-02B7797DDF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7367" y="2941238"/>
              <a:ext cx="650774" cy="708619"/>
            </a:xfrm>
            <a:prstGeom prst="rect">
              <a:avLst/>
            </a:prstGeom>
            <a:solidFill>
              <a:srgbClr val="C9FFC4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48" name="Rectangle 23">
              <a:extLst>
                <a:ext uri="{FF2B5EF4-FFF2-40B4-BE49-F238E27FC236}">
                  <a16:creationId xmlns:a16="http://schemas.microsoft.com/office/drawing/2014/main" id="{72B718BF-F575-1F48-9E8C-3E0F0CE66134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2809432" y="2981376"/>
              <a:ext cx="887871" cy="582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Calibri" charset="0"/>
                </a:rPr>
                <a:t>Instr</a:t>
              </a:r>
            </a:p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Calibri" charset="0"/>
                </a:rPr>
                <a:t>Cache</a:t>
              </a:r>
            </a:p>
          </p:txBody>
        </p:sp>
      </p:grpSp>
      <p:sp>
        <p:nvSpPr>
          <p:cNvPr id="49" name="Rectangle 48">
            <a:extLst>
              <a:ext uri="{FF2B5EF4-FFF2-40B4-BE49-F238E27FC236}">
                <a16:creationId xmlns:a16="http://schemas.microsoft.com/office/drawing/2014/main" id="{109D6C02-FB2E-754D-B40F-2710FA2925BA}"/>
              </a:ext>
            </a:extLst>
          </p:cNvPr>
          <p:cNvSpPr/>
          <p:nvPr/>
        </p:nvSpPr>
        <p:spPr>
          <a:xfrm>
            <a:off x="4409752" y="2450967"/>
            <a:ext cx="540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dirty="0">
                <a:solidFill>
                  <a:srgbClr val="000000"/>
                </a:solidFill>
                <a:latin typeface="Calibri" charset="0"/>
              </a:rPr>
              <a:t>(L1)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1E1F99-25AE-524E-BC4B-65721CC22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996616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874" name="Rectangle 2"/>
          <p:cNvSpPr>
            <a:spLocks noChangeArrowheads="1"/>
          </p:cNvSpPr>
          <p:nvPr/>
        </p:nvSpPr>
        <p:spPr bwMode="auto">
          <a:xfrm>
            <a:off x="1981200" y="2337258"/>
            <a:ext cx="4953000" cy="281940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22530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 Typical Memory Hierarchy</a:t>
            </a:r>
          </a:p>
        </p:txBody>
      </p:sp>
      <p:sp>
        <p:nvSpPr>
          <p:cNvPr id="1487875" name="Rectangle 3" descr="10%"/>
          <p:cNvSpPr>
            <a:spLocks noChangeArrowheads="1"/>
          </p:cNvSpPr>
          <p:nvPr/>
        </p:nvSpPr>
        <p:spPr bwMode="auto">
          <a:xfrm>
            <a:off x="5803900" y="3939047"/>
            <a:ext cx="844550" cy="1074737"/>
          </a:xfrm>
          <a:prstGeom prst="rect">
            <a:avLst/>
          </a:prstGeom>
          <a:solidFill>
            <a:srgbClr val="C9FFC4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Second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Level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Cache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(L2)</a:t>
            </a:r>
          </a:p>
        </p:txBody>
      </p:sp>
      <p:grpSp>
        <p:nvGrpSpPr>
          <p:cNvPr id="2" name="Group 33"/>
          <p:cNvGrpSpPr>
            <a:grpSpLocks/>
          </p:cNvGrpSpPr>
          <p:nvPr/>
        </p:nvGrpSpPr>
        <p:grpSpPr bwMode="auto">
          <a:xfrm>
            <a:off x="8864601" y="2188033"/>
            <a:ext cx="1128713" cy="2825750"/>
            <a:chOff x="7341040" y="1701155"/>
            <a:chExt cx="1127903" cy="2827094"/>
          </a:xfrm>
        </p:grpSpPr>
        <p:sp>
          <p:nvSpPr>
            <p:cNvPr id="22552" name="Rectangle 10"/>
            <p:cNvSpPr>
              <a:spLocks noChangeArrowheads="1"/>
            </p:cNvSpPr>
            <p:nvPr/>
          </p:nvSpPr>
          <p:spPr bwMode="auto">
            <a:xfrm>
              <a:off x="7367634" y="1701155"/>
              <a:ext cx="1101309" cy="282709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22553" name="Rectangle 11"/>
            <p:cNvSpPr>
              <a:spLocks noChangeArrowheads="1"/>
            </p:cNvSpPr>
            <p:nvPr/>
          </p:nvSpPr>
          <p:spPr bwMode="auto">
            <a:xfrm>
              <a:off x="7341040" y="2852660"/>
              <a:ext cx="1106277" cy="828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Secondary</a:t>
              </a:r>
            </a:p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Memory</a:t>
              </a:r>
            </a:p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(Disk)</a:t>
              </a:r>
            </a:p>
          </p:txBody>
        </p:sp>
      </p:grpSp>
      <p:grpSp>
        <p:nvGrpSpPr>
          <p:cNvPr id="3" name="Group 32"/>
          <p:cNvGrpSpPr/>
          <p:nvPr/>
        </p:nvGrpSpPr>
        <p:grpSpPr>
          <a:xfrm>
            <a:off x="7314759" y="3442840"/>
            <a:ext cx="1026220" cy="1570404"/>
            <a:chOff x="5790759" y="2849196"/>
            <a:chExt cx="1026220" cy="1570404"/>
          </a:xfrm>
          <a:solidFill>
            <a:srgbClr val="FEFFE5"/>
          </a:solidFill>
        </p:grpSpPr>
        <p:sp>
          <p:nvSpPr>
            <p:cNvPr id="1487891" name="Rectangle 19" descr="10%"/>
            <p:cNvSpPr>
              <a:spLocks noChangeArrowheads="1"/>
            </p:cNvSpPr>
            <p:nvPr/>
          </p:nvSpPr>
          <p:spPr bwMode="auto">
            <a:xfrm>
              <a:off x="5790759" y="2849196"/>
              <a:ext cx="1026220" cy="1570404"/>
            </a:xfrm>
            <a:prstGeom prst="rect">
              <a:avLst/>
            </a:prstGeom>
            <a:grp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1487892" name="Rectangle 20"/>
            <p:cNvSpPr>
              <a:spLocks noChangeArrowheads="1"/>
            </p:cNvSpPr>
            <p:nvPr/>
          </p:nvSpPr>
          <p:spPr bwMode="auto">
            <a:xfrm>
              <a:off x="5829017" y="3086905"/>
              <a:ext cx="926537" cy="828432"/>
            </a:xfrm>
            <a:prstGeom prst="rect">
              <a:avLst/>
            </a:prstGeom>
            <a:grpFill/>
            <a:ln w="12700">
              <a:noFill/>
              <a:miter lim="800000"/>
              <a:headEnd/>
              <a:tailEnd/>
            </a:ln>
            <a:effectLst/>
          </p:spPr>
          <p:txBody>
            <a:bodyPr lIns="90488" tIns="44450" rIns="90488" bIns="44450">
              <a:spAutoFit/>
            </a:bodyPr>
            <a:lstStyle/>
            <a:p>
              <a:pPr algn="ctr" eaLnBrk="0" hangingPunct="0">
                <a:defRPr/>
              </a:pPr>
              <a:r>
                <a:rPr lang="en-US" sz="1600">
                  <a:solidFill>
                    <a:srgbClr val="000000"/>
                  </a:solidFill>
                  <a:latin typeface="Calibri"/>
                  <a:cs typeface="Calibri"/>
                </a:rPr>
                <a:t>Main</a:t>
              </a:r>
            </a:p>
            <a:p>
              <a:pPr algn="ctr" eaLnBrk="0" hangingPunct="0">
                <a:defRPr/>
              </a:pPr>
              <a:r>
                <a:rPr lang="en-US" sz="1600">
                  <a:solidFill>
                    <a:srgbClr val="000000"/>
                  </a:solidFill>
                  <a:latin typeface="Calibri"/>
                  <a:cs typeface="Calibri"/>
                </a:rPr>
                <a:t>Memory</a:t>
              </a:r>
            </a:p>
            <a:p>
              <a:pPr algn="ctr" eaLnBrk="0" hangingPunct="0">
                <a:defRPr/>
              </a:pPr>
              <a:r>
                <a:rPr lang="en-US" sz="1600">
                  <a:solidFill>
                    <a:srgbClr val="000000"/>
                  </a:solidFill>
                  <a:latin typeface="Calibri"/>
                  <a:cs typeface="Calibri"/>
                </a:rPr>
                <a:t>(DRAM)</a:t>
              </a:r>
            </a:p>
          </p:txBody>
        </p:sp>
      </p:grpSp>
      <p:grpSp>
        <p:nvGrpSpPr>
          <p:cNvPr id="22535" name="Group 31"/>
          <p:cNvGrpSpPr>
            <a:grpSpLocks/>
          </p:cNvGrpSpPr>
          <p:nvPr/>
        </p:nvGrpSpPr>
        <p:grpSpPr bwMode="auto">
          <a:xfrm>
            <a:off x="2057400" y="2449731"/>
            <a:ext cx="3201988" cy="2605327"/>
            <a:chOff x="636195" y="1941564"/>
            <a:chExt cx="3202244" cy="2605139"/>
          </a:xfrm>
        </p:grpSpPr>
        <p:sp>
          <p:nvSpPr>
            <p:cNvPr id="22537" name="Rectangle 6"/>
            <p:cNvSpPr>
              <a:spLocks noChangeArrowheads="1"/>
            </p:cNvSpPr>
            <p:nvPr/>
          </p:nvSpPr>
          <p:spPr bwMode="auto">
            <a:xfrm>
              <a:off x="834868" y="2321197"/>
              <a:ext cx="2676620" cy="282341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22538" name="Rectangle 7"/>
            <p:cNvSpPr>
              <a:spLocks noChangeArrowheads="1"/>
            </p:cNvSpPr>
            <p:nvPr/>
          </p:nvSpPr>
          <p:spPr bwMode="auto">
            <a:xfrm>
              <a:off x="1771028" y="2297909"/>
              <a:ext cx="844258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Control</a:t>
              </a:r>
            </a:p>
          </p:txBody>
        </p:sp>
        <p:sp>
          <p:nvSpPr>
            <p:cNvPr id="22539" name="Rectangle 8"/>
            <p:cNvSpPr>
              <a:spLocks noChangeArrowheads="1"/>
            </p:cNvSpPr>
            <p:nvPr/>
          </p:nvSpPr>
          <p:spPr bwMode="auto">
            <a:xfrm>
              <a:off x="786373" y="2852660"/>
              <a:ext cx="1930944" cy="15667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22540" name="Rectangle 9"/>
            <p:cNvSpPr>
              <a:spLocks noChangeArrowheads="1"/>
            </p:cNvSpPr>
            <p:nvPr/>
          </p:nvSpPr>
          <p:spPr bwMode="auto">
            <a:xfrm>
              <a:off x="834868" y="2955068"/>
              <a:ext cx="992401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Datapath</a:t>
              </a:r>
            </a:p>
          </p:txBody>
        </p:sp>
        <p:sp>
          <p:nvSpPr>
            <p:cNvPr id="22541" name="Rectangle 12"/>
            <p:cNvSpPr>
              <a:spLocks noChangeArrowheads="1"/>
            </p:cNvSpPr>
            <p:nvPr/>
          </p:nvSpPr>
          <p:spPr bwMode="auto">
            <a:xfrm>
              <a:off x="636195" y="1966886"/>
              <a:ext cx="3202244" cy="257981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22542" name="Rectangle 13"/>
            <p:cNvSpPr>
              <a:spLocks noChangeArrowheads="1"/>
            </p:cNvSpPr>
            <p:nvPr/>
          </p:nvSpPr>
          <p:spPr bwMode="auto">
            <a:xfrm>
              <a:off x="1257452" y="1941564"/>
              <a:ext cx="2132815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On-Chip Components</a:t>
              </a:r>
            </a:p>
          </p:txBody>
        </p:sp>
        <p:sp>
          <p:nvSpPr>
            <p:cNvPr id="22543" name="Rectangle 16"/>
            <p:cNvSpPr>
              <a:spLocks noChangeArrowheads="1"/>
            </p:cNvSpPr>
            <p:nvPr/>
          </p:nvSpPr>
          <p:spPr bwMode="auto">
            <a:xfrm>
              <a:off x="2189465" y="3501016"/>
              <a:ext cx="350417" cy="8064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vert" wrap="none" anchor="ctr" anchorCtr="1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 dirty="0" err="1">
                  <a:solidFill>
                    <a:schemeClr val="tx1"/>
                  </a:solidFill>
                  <a:latin typeface="Calibri" charset="0"/>
                </a:rPr>
                <a:t>RegFile</a:t>
              </a:r>
              <a:endParaRPr lang="en-US" altLang="en-US" sz="1400" dirty="0">
                <a:solidFill>
                  <a:schemeClr val="tx1"/>
                </a:solidFill>
                <a:latin typeface="Calibri" charset="0"/>
              </a:endParaRPr>
            </a:p>
          </p:txBody>
        </p:sp>
        <p:sp>
          <p:nvSpPr>
            <p:cNvPr id="22544" name="Rectangle 17"/>
            <p:cNvSpPr>
              <a:spLocks noChangeArrowheads="1"/>
            </p:cNvSpPr>
            <p:nvPr/>
          </p:nvSpPr>
          <p:spPr bwMode="auto">
            <a:xfrm rot="5400000">
              <a:off x="1905807" y="3494052"/>
              <a:ext cx="870731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 dirty="0">
                <a:solidFill>
                  <a:schemeClr val="tx1"/>
                </a:solidFill>
                <a:latin typeface="Calibri" charset="0"/>
              </a:endParaRPr>
            </a:p>
          </p:txBody>
        </p:sp>
        <p:sp>
          <p:nvSpPr>
            <p:cNvPr id="22545" name="Rectangle 18" descr="10%"/>
            <p:cNvSpPr>
              <a:spLocks noChangeArrowheads="1"/>
            </p:cNvSpPr>
            <p:nvPr/>
          </p:nvSpPr>
          <p:spPr bwMode="auto">
            <a:xfrm>
              <a:off x="2937367" y="3738434"/>
              <a:ext cx="650774" cy="708619"/>
            </a:xfrm>
            <a:prstGeom prst="rect">
              <a:avLst/>
            </a:prstGeom>
            <a:solidFill>
              <a:srgbClr val="C9FFC4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22546" name="Rectangle 21"/>
            <p:cNvSpPr>
              <a:spLocks noChangeArrowheads="1"/>
            </p:cNvSpPr>
            <p:nvPr/>
          </p:nvSpPr>
          <p:spPr bwMode="auto">
            <a:xfrm rot="5400000">
              <a:off x="2851670" y="3778572"/>
              <a:ext cx="887871" cy="582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 dirty="0">
                  <a:solidFill>
                    <a:srgbClr val="000000"/>
                  </a:solidFill>
                  <a:latin typeface="Calibri" charset="0"/>
                </a:rPr>
                <a:t>Data</a:t>
              </a:r>
            </a:p>
            <a:p>
              <a:pPr algn="ctr"/>
              <a:r>
                <a:rPr lang="en-US" altLang="en-US" sz="1600" dirty="0">
                  <a:solidFill>
                    <a:srgbClr val="000000"/>
                  </a:solidFill>
                  <a:latin typeface="Calibri" charset="0"/>
                </a:rPr>
                <a:t>Cache</a:t>
              </a:r>
            </a:p>
          </p:txBody>
        </p:sp>
        <p:sp>
          <p:nvSpPr>
            <p:cNvPr id="22547" name="Rectangle 22" descr="10%"/>
            <p:cNvSpPr>
              <a:spLocks noChangeArrowheads="1"/>
            </p:cNvSpPr>
            <p:nvPr/>
          </p:nvSpPr>
          <p:spPr bwMode="auto">
            <a:xfrm>
              <a:off x="2937367" y="2941238"/>
              <a:ext cx="650774" cy="708619"/>
            </a:xfrm>
            <a:prstGeom prst="rect">
              <a:avLst/>
            </a:prstGeom>
            <a:solidFill>
              <a:srgbClr val="C9FFC4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22548" name="Rectangle 23"/>
            <p:cNvSpPr>
              <a:spLocks noChangeArrowheads="1"/>
            </p:cNvSpPr>
            <p:nvPr/>
          </p:nvSpPr>
          <p:spPr bwMode="auto">
            <a:xfrm rot="5400000">
              <a:off x="2809432" y="2981376"/>
              <a:ext cx="887871" cy="582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Calibri" charset="0"/>
                </a:rPr>
                <a:t>Instr</a:t>
              </a:r>
            </a:p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Calibri" charset="0"/>
                </a:rPr>
                <a:t>Cache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9719629E-30FF-5348-B247-827D03044435}"/>
              </a:ext>
            </a:extLst>
          </p:cNvPr>
          <p:cNvSpPr/>
          <p:nvPr/>
        </p:nvSpPr>
        <p:spPr>
          <a:xfrm>
            <a:off x="9197341" y="1421737"/>
            <a:ext cx="2750820" cy="646331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en-US" i="1" dirty="0">
                <a:solidFill>
                  <a:srgbClr val="C00000"/>
                </a:solidFill>
              </a:rPr>
              <a:t>Most systems today also have an L3 (aka LLC)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35256D-9226-4F48-B65B-B34F36DF0B3E}"/>
              </a:ext>
            </a:extLst>
          </p:cNvPr>
          <p:cNvSpPr/>
          <p:nvPr/>
        </p:nvSpPr>
        <p:spPr>
          <a:xfrm>
            <a:off x="4428605" y="3095950"/>
            <a:ext cx="540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dirty="0">
                <a:solidFill>
                  <a:srgbClr val="000000"/>
                </a:solidFill>
                <a:latin typeface="Calibri" charset="0"/>
              </a:rPr>
              <a:t>(L1)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232738-079A-DC40-8B24-069A35F71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8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4180649"/>
      </p:ext>
    </p:extLst>
  </p:cSld>
  <p:clrMapOvr>
    <a:masterClrMapping/>
  </p:clrMapOvr>
  <p:transition advTm="12564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7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7874" grpId="0" animBg="1"/>
      <p:bldP spid="1487875" grpId="0" animBg="1"/>
      <p:bldP spid="4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Memory Technologies</a:t>
            </a:r>
          </a:p>
        </p:txBody>
      </p:sp>
      <p:sp>
        <p:nvSpPr>
          <p:cNvPr id="3789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Caches use SRAM for speed and technology compatibility</a:t>
            </a:r>
          </a:p>
          <a:p>
            <a:pPr lvl="1"/>
            <a:r>
              <a:rPr lang="en-US" altLang="en-US" dirty="0"/>
              <a:t>Fast (typical access times of 0.5 to 2.5 </a:t>
            </a:r>
            <a:r>
              <a:rPr lang="en-US" altLang="en-US" dirty="0" err="1"/>
              <a:t>nsec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Low density (6 transistor cells), higher power, expensive ($2000 to $5000 per GB in 2008)</a:t>
            </a:r>
          </a:p>
          <a:p>
            <a:pPr lvl="1"/>
            <a:r>
              <a:rPr lang="en-US" altLang="en-US" dirty="0"/>
              <a:t>Static: content will last </a:t>
            </a:r>
            <a:r>
              <a:rPr lang="en-US" altLang="ja-JP" dirty="0"/>
              <a:t>forever (as long as power is left on)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Main memory uses DRAM for size (density)</a:t>
            </a:r>
          </a:p>
          <a:p>
            <a:pPr lvl="1"/>
            <a:r>
              <a:rPr lang="en-US" altLang="en-US" dirty="0"/>
              <a:t>Slower (typical access times of 50 to 70 </a:t>
            </a:r>
            <a:r>
              <a:rPr lang="en-US" altLang="en-US" dirty="0" err="1"/>
              <a:t>nsec</a:t>
            </a:r>
            <a:r>
              <a:rPr lang="en-US" altLang="en-US" dirty="0"/>
              <a:t>) </a:t>
            </a:r>
          </a:p>
          <a:p>
            <a:pPr lvl="1"/>
            <a:r>
              <a:rPr lang="en-US" altLang="en-US" dirty="0"/>
              <a:t>High density (1 transistor cells), lower power, cheaper ($20 to $75 per GB in 2008)</a:t>
            </a:r>
          </a:p>
          <a:p>
            <a:pPr lvl="1"/>
            <a:r>
              <a:rPr lang="en-US" altLang="en-US" dirty="0"/>
              <a:t>Dynamic: needs to be </a:t>
            </a:r>
            <a:r>
              <a:rPr lang="en-US" altLang="ja-JP" dirty="0"/>
              <a:t>refreshed regularly (~ every 8 </a:t>
            </a:r>
            <a:r>
              <a:rPr lang="en-US" altLang="ja-JP" dirty="0" err="1"/>
              <a:t>ms</a:t>
            </a:r>
            <a:r>
              <a:rPr lang="en-US" altLang="ja-JP" dirty="0"/>
              <a:t>)</a:t>
            </a:r>
          </a:p>
          <a:p>
            <a:pPr lvl="2"/>
            <a:r>
              <a:rPr lang="en-US" altLang="en-US" sz="1800" dirty="0"/>
              <a:t> consumes 1% to 2% of the active cycles of the DRAM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61BADA0-60CB-0247-A3BF-DB80722D1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92606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5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Memory Hierarchy : Size and Speed</a:t>
            </a:r>
          </a:p>
        </p:txBody>
      </p:sp>
      <p:sp>
        <p:nvSpPr>
          <p:cNvPr id="1487901" name="Rectangle 29"/>
          <p:cNvSpPr>
            <a:spLocks noChangeArrowheads="1"/>
          </p:cNvSpPr>
          <p:nvPr/>
        </p:nvSpPr>
        <p:spPr bwMode="auto">
          <a:xfrm>
            <a:off x="2005298" y="4528051"/>
            <a:ext cx="8077200" cy="29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sz="1800" b="1" dirty="0">
                <a:solidFill>
                  <a:schemeClr val="tx1"/>
                </a:solidFill>
                <a:latin typeface="Calibri" charset="0"/>
              </a:rPr>
              <a:t>Speed (cycles):   </a:t>
            </a:r>
            <a:r>
              <a:rPr lang="en-US" altLang="en-US" sz="1800" dirty="0">
                <a:solidFill>
                  <a:schemeClr val="tx1"/>
                </a:solidFill>
                <a:latin typeface="Calibri" charset="0"/>
              </a:rPr>
              <a:t>½</a:t>
            </a:r>
            <a:r>
              <a:rPr lang="en-US" altLang="ja-JP" sz="1800" dirty="0">
                <a:solidFill>
                  <a:schemeClr val="tx1"/>
                </a:solidFill>
                <a:latin typeface="Calibri" charset="0"/>
              </a:rPr>
              <a:t>                 1’s                      10’s                      100’s                 10,000’s</a:t>
            </a:r>
            <a:endParaRPr lang="en-US" altLang="en-US" sz="18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487902" name="Rectangle 30"/>
          <p:cNvSpPr>
            <a:spLocks noChangeArrowheads="1"/>
          </p:cNvSpPr>
          <p:nvPr/>
        </p:nvSpPr>
        <p:spPr bwMode="auto">
          <a:xfrm>
            <a:off x="2005299" y="5137651"/>
            <a:ext cx="8107363" cy="29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sz="1800" b="1" dirty="0">
                <a:solidFill>
                  <a:schemeClr val="tx1"/>
                </a:solidFill>
                <a:latin typeface="Calibri" charset="0"/>
              </a:rPr>
              <a:t>Size (bytes):    </a:t>
            </a:r>
            <a:r>
              <a:rPr lang="en-US" altLang="en-US" sz="1800" dirty="0">
                <a:solidFill>
                  <a:schemeClr val="tx1"/>
                </a:solidFill>
                <a:latin typeface="Calibri" charset="0"/>
              </a:rPr>
              <a:t>   100’</a:t>
            </a:r>
            <a:r>
              <a:rPr lang="en-US" altLang="ja-JP" sz="1800" dirty="0">
                <a:solidFill>
                  <a:schemeClr val="tx1"/>
                </a:solidFill>
                <a:latin typeface="Calibri" charset="0"/>
              </a:rPr>
              <a:t>s   </a:t>
            </a:r>
            <a:r>
              <a:rPr lang="en-US" altLang="ja-JP" sz="1800" b="1" dirty="0">
                <a:solidFill>
                  <a:schemeClr val="tx1"/>
                </a:solidFill>
                <a:latin typeface="Calibri" charset="0"/>
              </a:rPr>
              <a:t>      </a:t>
            </a:r>
            <a:r>
              <a:rPr lang="en-US" altLang="ja-JP" sz="1800" dirty="0">
                <a:solidFill>
                  <a:schemeClr val="tx1"/>
                </a:solidFill>
                <a:latin typeface="Calibri" charset="0"/>
              </a:rPr>
              <a:t>   10K’s                  M’s                      G’s                     T’s</a:t>
            </a:r>
            <a:endParaRPr lang="en-US" altLang="en-US" sz="1800" dirty="0">
              <a:solidFill>
                <a:schemeClr val="tx1"/>
              </a:solidFill>
              <a:latin typeface="Calibri" charset="0"/>
            </a:endParaRPr>
          </a:p>
        </p:txBody>
      </p:sp>
      <p:sp>
        <p:nvSpPr>
          <p:cNvPr id="1487903" name="Rectangle 31"/>
          <p:cNvSpPr>
            <a:spLocks noChangeArrowheads="1"/>
          </p:cNvSpPr>
          <p:nvPr/>
        </p:nvSpPr>
        <p:spPr bwMode="auto">
          <a:xfrm>
            <a:off x="1950962" y="5649523"/>
            <a:ext cx="8331200" cy="29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3500" tIns="25400" rIns="63500" bIns="2540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sz="1800" b="1" dirty="0">
                <a:solidFill>
                  <a:schemeClr val="tx1"/>
                </a:solidFill>
                <a:latin typeface="Calibri" charset="0"/>
              </a:rPr>
              <a:t> Cost per byte:    </a:t>
            </a:r>
            <a:r>
              <a:rPr lang="en-US" altLang="en-US" sz="1800" dirty="0">
                <a:solidFill>
                  <a:schemeClr val="tx1"/>
                </a:solidFill>
                <a:latin typeface="Calibri" charset="0"/>
              </a:rPr>
              <a:t>highest 					           lowest</a:t>
            </a:r>
          </a:p>
        </p:txBody>
      </p:sp>
      <p:sp>
        <p:nvSpPr>
          <p:cNvPr id="31" name="Rectangle 2">
            <a:extLst>
              <a:ext uri="{FF2B5EF4-FFF2-40B4-BE49-F238E27FC236}">
                <a16:creationId xmlns:a16="http://schemas.microsoft.com/office/drawing/2014/main" id="{0CD6D323-AC60-1B4C-A8B4-A9FAFBC17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29098" y="1618602"/>
            <a:ext cx="4953000" cy="2819400"/>
          </a:xfrm>
          <a:prstGeom prst="rect">
            <a:avLst/>
          </a:prstGeom>
          <a:noFill/>
          <a:ln w="38100">
            <a:solidFill>
              <a:schemeClr val="tx1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endParaRPr lang="en-US" altLang="en-US" sz="1800">
              <a:latin typeface="Calibri" charset="0"/>
            </a:endParaRPr>
          </a:p>
        </p:txBody>
      </p:sp>
      <p:sp>
        <p:nvSpPr>
          <p:cNvPr id="32" name="Rectangle 3" descr="10%">
            <a:extLst>
              <a:ext uri="{FF2B5EF4-FFF2-40B4-BE49-F238E27FC236}">
                <a16:creationId xmlns:a16="http://schemas.microsoft.com/office/drawing/2014/main" id="{8426AB10-AF7C-BD46-B93F-7E96FA510D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1798" y="3220391"/>
            <a:ext cx="844550" cy="1074737"/>
          </a:xfrm>
          <a:prstGeom prst="rect">
            <a:avLst/>
          </a:prstGeom>
          <a:solidFill>
            <a:srgbClr val="C9FFC4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lIns="90488" tIns="44450" rIns="90488" bIns="44450">
            <a:spAutoFit/>
          </a:bodyPr>
          <a:lstStyle>
            <a:lvl1pPr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Second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Level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Cache</a:t>
            </a:r>
          </a:p>
          <a:p>
            <a:pPr algn="ctr"/>
            <a:r>
              <a:rPr lang="en-US" altLang="en-US" sz="1600" dirty="0">
                <a:solidFill>
                  <a:srgbClr val="000000"/>
                </a:solidFill>
                <a:latin typeface="Calibri" charset="0"/>
              </a:rPr>
              <a:t>(L2)</a:t>
            </a:r>
          </a:p>
        </p:txBody>
      </p:sp>
      <p:grpSp>
        <p:nvGrpSpPr>
          <p:cNvPr id="33" name="Group 33">
            <a:extLst>
              <a:ext uri="{FF2B5EF4-FFF2-40B4-BE49-F238E27FC236}">
                <a16:creationId xmlns:a16="http://schemas.microsoft.com/office/drawing/2014/main" id="{EEE3B91B-45CE-F049-8507-1652D9EF9523}"/>
              </a:ext>
            </a:extLst>
          </p:cNvPr>
          <p:cNvGrpSpPr>
            <a:grpSpLocks/>
          </p:cNvGrpSpPr>
          <p:nvPr/>
        </p:nvGrpSpPr>
        <p:grpSpPr bwMode="auto">
          <a:xfrm>
            <a:off x="8812499" y="1469377"/>
            <a:ext cx="1128713" cy="2825750"/>
            <a:chOff x="7341040" y="1701155"/>
            <a:chExt cx="1127903" cy="2827094"/>
          </a:xfrm>
        </p:grpSpPr>
        <p:sp>
          <p:nvSpPr>
            <p:cNvPr id="34" name="Rectangle 10">
              <a:extLst>
                <a:ext uri="{FF2B5EF4-FFF2-40B4-BE49-F238E27FC236}">
                  <a16:creationId xmlns:a16="http://schemas.microsoft.com/office/drawing/2014/main" id="{7E5CC29B-EA4D-4943-B1A2-CB8BA41928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7634" y="1701155"/>
              <a:ext cx="1101309" cy="2827094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35" name="Rectangle 11">
              <a:extLst>
                <a:ext uri="{FF2B5EF4-FFF2-40B4-BE49-F238E27FC236}">
                  <a16:creationId xmlns:a16="http://schemas.microsoft.com/office/drawing/2014/main" id="{0751D4E8-CB62-E74D-A00B-C39178DD50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1040" y="2852660"/>
              <a:ext cx="1106277" cy="8284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Secondary</a:t>
              </a:r>
            </a:p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Memory</a:t>
              </a:r>
            </a:p>
            <a:p>
              <a:pPr algn="ctr"/>
              <a:r>
                <a:rPr lang="en-US" altLang="en-US" sz="1600">
                  <a:solidFill>
                    <a:schemeClr val="tx1"/>
                  </a:solidFill>
                  <a:latin typeface="Calibri" charset="0"/>
                </a:rPr>
                <a:t>(Disk)</a:t>
              </a:r>
            </a:p>
          </p:txBody>
        </p:sp>
      </p:grpSp>
      <p:grpSp>
        <p:nvGrpSpPr>
          <p:cNvPr id="36" name="Group 32">
            <a:extLst>
              <a:ext uri="{FF2B5EF4-FFF2-40B4-BE49-F238E27FC236}">
                <a16:creationId xmlns:a16="http://schemas.microsoft.com/office/drawing/2014/main" id="{81F8B685-2ADB-2E46-80AC-6AD2845E93A0}"/>
              </a:ext>
            </a:extLst>
          </p:cNvPr>
          <p:cNvGrpSpPr/>
          <p:nvPr/>
        </p:nvGrpSpPr>
        <p:grpSpPr>
          <a:xfrm>
            <a:off x="7262657" y="2724184"/>
            <a:ext cx="1026220" cy="1570404"/>
            <a:chOff x="5790759" y="2849196"/>
            <a:chExt cx="1026220" cy="1570404"/>
          </a:xfrm>
          <a:solidFill>
            <a:srgbClr val="FEFFE5"/>
          </a:solidFill>
        </p:grpSpPr>
        <p:sp>
          <p:nvSpPr>
            <p:cNvPr id="37" name="Rectangle 19" descr="10%">
              <a:extLst>
                <a:ext uri="{FF2B5EF4-FFF2-40B4-BE49-F238E27FC236}">
                  <a16:creationId xmlns:a16="http://schemas.microsoft.com/office/drawing/2014/main" id="{72F4DE4F-07C0-844D-8227-8120B3CB19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90759" y="2849196"/>
              <a:ext cx="1026220" cy="1570404"/>
            </a:xfrm>
            <a:prstGeom prst="rect">
              <a:avLst/>
            </a:prstGeom>
            <a:grpFill/>
            <a:ln w="25400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>
                <a:latin typeface="Calibri"/>
                <a:cs typeface="Calibri"/>
              </a:endParaRPr>
            </a:p>
          </p:txBody>
        </p:sp>
        <p:sp>
          <p:nvSpPr>
            <p:cNvPr id="38" name="Rectangle 20">
              <a:extLst>
                <a:ext uri="{FF2B5EF4-FFF2-40B4-BE49-F238E27FC236}">
                  <a16:creationId xmlns:a16="http://schemas.microsoft.com/office/drawing/2014/main" id="{0F71C7AE-EA05-1E4A-BE12-19A2F01072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9017" y="3086905"/>
              <a:ext cx="926537" cy="828432"/>
            </a:xfrm>
            <a:prstGeom prst="rect">
              <a:avLst/>
            </a:prstGeom>
            <a:grpFill/>
            <a:ln w="12700">
              <a:noFill/>
              <a:miter lim="800000"/>
              <a:headEnd/>
              <a:tailEnd/>
            </a:ln>
            <a:effectLst/>
          </p:spPr>
          <p:txBody>
            <a:bodyPr lIns="90488" tIns="44450" rIns="90488" bIns="44450">
              <a:spAutoFit/>
            </a:bodyPr>
            <a:lstStyle/>
            <a:p>
              <a:pPr algn="ctr" eaLnBrk="0" hangingPunct="0">
                <a:defRPr/>
              </a:pPr>
              <a:r>
                <a:rPr lang="en-US" sz="1600">
                  <a:solidFill>
                    <a:srgbClr val="000000"/>
                  </a:solidFill>
                  <a:latin typeface="Calibri"/>
                  <a:cs typeface="Calibri"/>
                </a:rPr>
                <a:t>Main</a:t>
              </a:r>
            </a:p>
            <a:p>
              <a:pPr algn="ctr" eaLnBrk="0" hangingPunct="0">
                <a:defRPr/>
              </a:pPr>
              <a:r>
                <a:rPr lang="en-US" sz="1600">
                  <a:solidFill>
                    <a:srgbClr val="000000"/>
                  </a:solidFill>
                  <a:latin typeface="Calibri"/>
                  <a:cs typeface="Calibri"/>
                </a:rPr>
                <a:t>Memory</a:t>
              </a:r>
            </a:p>
            <a:p>
              <a:pPr algn="ctr" eaLnBrk="0" hangingPunct="0">
                <a:defRPr/>
              </a:pPr>
              <a:r>
                <a:rPr lang="en-US" sz="1600">
                  <a:solidFill>
                    <a:srgbClr val="000000"/>
                  </a:solidFill>
                  <a:latin typeface="Calibri"/>
                  <a:cs typeface="Calibri"/>
                </a:rPr>
                <a:t>(DRAM)</a:t>
              </a:r>
            </a:p>
          </p:txBody>
        </p:sp>
      </p:grpSp>
      <p:grpSp>
        <p:nvGrpSpPr>
          <p:cNvPr id="39" name="Group 31">
            <a:extLst>
              <a:ext uri="{FF2B5EF4-FFF2-40B4-BE49-F238E27FC236}">
                <a16:creationId xmlns:a16="http://schemas.microsoft.com/office/drawing/2014/main" id="{84CA46E5-2F4D-4D41-AD85-9D63A9B516A4}"/>
              </a:ext>
            </a:extLst>
          </p:cNvPr>
          <p:cNvGrpSpPr>
            <a:grpSpLocks/>
          </p:cNvGrpSpPr>
          <p:nvPr/>
        </p:nvGrpSpPr>
        <p:grpSpPr bwMode="auto">
          <a:xfrm>
            <a:off x="2005298" y="1731075"/>
            <a:ext cx="3201988" cy="2605327"/>
            <a:chOff x="636195" y="1941564"/>
            <a:chExt cx="3202244" cy="2605139"/>
          </a:xfrm>
        </p:grpSpPr>
        <p:sp>
          <p:nvSpPr>
            <p:cNvPr id="40" name="Rectangle 6">
              <a:extLst>
                <a:ext uri="{FF2B5EF4-FFF2-40B4-BE49-F238E27FC236}">
                  <a16:creationId xmlns:a16="http://schemas.microsoft.com/office/drawing/2014/main" id="{A5831BA1-ECD0-1B45-BC96-621E701190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868" y="2321197"/>
              <a:ext cx="2676620" cy="282341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41" name="Rectangle 7">
              <a:extLst>
                <a:ext uri="{FF2B5EF4-FFF2-40B4-BE49-F238E27FC236}">
                  <a16:creationId xmlns:a16="http://schemas.microsoft.com/office/drawing/2014/main" id="{6E6898B1-A042-D14B-A920-23BDAB9AD8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71028" y="2297909"/>
              <a:ext cx="844258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Control</a:t>
              </a:r>
            </a:p>
          </p:txBody>
        </p:sp>
        <p:sp>
          <p:nvSpPr>
            <p:cNvPr id="42" name="Rectangle 8">
              <a:extLst>
                <a:ext uri="{FF2B5EF4-FFF2-40B4-BE49-F238E27FC236}">
                  <a16:creationId xmlns:a16="http://schemas.microsoft.com/office/drawing/2014/main" id="{3883D492-BDD9-614D-9F49-2A15DF817C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373" y="2852660"/>
              <a:ext cx="1930944" cy="1566713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43" name="Rectangle 9">
              <a:extLst>
                <a:ext uri="{FF2B5EF4-FFF2-40B4-BE49-F238E27FC236}">
                  <a16:creationId xmlns:a16="http://schemas.microsoft.com/office/drawing/2014/main" id="{2077F4DA-92EA-774F-9E95-B019D32928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868" y="2955068"/>
              <a:ext cx="992401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Datapath</a:t>
              </a:r>
            </a:p>
          </p:txBody>
        </p:sp>
        <p:sp>
          <p:nvSpPr>
            <p:cNvPr id="44" name="Rectangle 12">
              <a:extLst>
                <a:ext uri="{FF2B5EF4-FFF2-40B4-BE49-F238E27FC236}">
                  <a16:creationId xmlns:a16="http://schemas.microsoft.com/office/drawing/2014/main" id="{C58B0311-2F40-2E46-A0B4-874A8AEC5D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195" y="1966886"/>
              <a:ext cx="3202244" cy="2579817"/>
            </a:xfrm>
            <a:prstGeom prst="rect">
              <a:avLst/>
            </a:prstGeom>
            <a:noFill/>
            <a:ln w="2540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45" name="Rectangle 13">
              <a:extLst>
                <a:ext uri="{FF2B5EF4-FFF2-40B4-BE49-F238E27FC236}">
                  <a16:creationId xmlns:a16="http://schemas.microsoft.com/office/drawing/2014/main" id="{45AF7DC4-6095-0A45-BD18-7EFF63E5C2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452" y="1941564"/>
              <a:ext cx="2132815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600" dirty="0">
                  <a:solidFill>
                    <a:schemeClr val="tx1"/>
                  </a:solidFill>
                  <a:latin typeface="Calibri" charset="0"/>
                </a:rPr>
                <a:t>On-Chip Components</a:t>
              </a:r>
            </a:p>
          </p:txBody>
        </p:sp>
        <p:sp>
          <p:nvSpPr>
            <p:cNvPr id="46" name="Rectangle 16">
              <a:extLst>
                <a:ext uri="{FF2B5EF4-FFF2-40B4-BE49-F238E27FC236}">
                  <a16:creationId xmlns:a16="http://schemas.microsoft.com/office/drawing/2014/main" id="{C01AF810-B64E-034C-9EAD-F8EFA1413C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89465" y="3501016"/>
              <a:ext cx="350417" cy="80642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vert="vert" wrap="none" anchor="ctr" anchorCtr="1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r>
                <a:rPr lang="en-US" altLang="en-US" sz="1400" dirty="0" err="1">
                  <a:solidFill>
                    <a:schemeClr val="tx1"/>
                  </a:solidFill>
                  <a:latin typeface="Calibri" charset="0"/>
                </a:rPr>
                <a:t>RegFile</a:t>
              </a:r>
              <a:endParaRPr lang="en-US" altLang="en-US" sz="1400" dirty="0">
                <a:solidFill>
                  <a:schemeClr val="tx1"/>
                </a:solidFill>
                <a:latin typeface="Calibri" charset="0"/>
              </a:endParaRPr>
            </a:p>
          </p:txBody>
        </p:sp>
        <p:sp>
          <p:nvSpPr>
            <p:cNvPr id="47" name="Rectangle 17">
              <a:extLst>
                <a:ext uri="{FF2B5EF4-FFF2-40B4-BE49-F238E27FC236}">
                  <a16:creationId xmlns:a16="http://schemas.microsoft.com/office/drawing/2014/main" id="{247E081F-1CA0-134F-B32D-0A11035C940D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1905807" y="3494052"/>
              <a:ext cx="870731" cy="3359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600" dirty="0">
                <a:solidFill>
                  <a:schemeClr val="tx1"/>
                </a:solidFill>
                <a:latin typeface="Calibri" charset="0"/>
              </a:endParaRPr>
            </a:p>
          </p:txBody>
        </p:sp>
        <p:sp>
          <p:nvSpPr>
            <p:cNvPr id="48" name="Rectangle 18" descr="10%">
              <a:extLst>
                <a:ext uri="{FF2B5EF4-FFF2-40B4-BE49-F238E27FC236}">
                  <a16:creationId xmlns:a16="http://schemas.microsoft.com/office/drawing/2014/main" id="{88C1D708-6C91-6C4B-80F0-6E707CECA4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7367" y="3738434"/>
              <a:ext cx="650774" cy="708619"/>
            </a:xfrm>
            <a:prstGeom prst="rect">
              <a:avLst/>
            </a:prstGeom>
            <a:solidFill>
              <a:srgbClr val="C9FFC4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49" name="Rectangle 21">
              <a:extLst>
                <a:ext uri="{FF2B5EF4-FFF2-40B4-BE49-F238E27FC236}">
                  <a16:creationId xmlns:a16="http://schemas.microsoft.com/office/drawing/2014/main" id="{E884BADE-0725-4B42-8982-6D11992AA74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2851670" y="3778572"/>
              <a:ext cx="887871" cy="582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 dirty="0">
                  <a:solidFill>
                    <a:srgbClr val="000000"/>
                  </a:solidFill>
                  <a:latin typeface="Calibri" charset="0"/>
                </a:rPr>
                <a:t>Data</a:t>
              </a:r>
            </a:p>
            <a:p>
              <a:pPr algn="ctr"/>
              <a:r>
                <a:rPr lang="en-US" altLang="en-US" sz="1600" dirty="0">
                  <a:solidFill>
                    <a:srgbClr val="000000"/>
                  </a:solidFill>
                  <a:latin typeface="Calibri" charset="0"/>
                </a:rPr>
                <a:t>Cache</a:t>
              </a:r>
            </a:p>
          </p:txBody>
        </p:sp>
        <p:sp>
          <p:nvSpPr>
            <p:cNvPr id="50" name="Rectangle 22" descr="10%">
              <a:extLst>
                <a:ext uri="{FF2B5EF4-FFF2-40B4-BE49-F238E27FC236}">
                  <a16:creationId xmlns:a16="http://schemas.microsoft.com/office/drawing/2014/main" id="{351CB269-13BD-5C4E-A66E-04411977B7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7367" y="2941238"/>
              <a:ext cx="650774" cy="708619"/>
            </a:xfrm>
            <a:prstGeom prst="rect">
              <a:avLst/>
            </a:prstGeom>
            <a:solidFill>
              <a:srgbClr val="C9FFC4"/>
            </a:solidFill>
            <a:ln w="25400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endParaRPr lang="en-US" altLang="en-US" sz="1800">
                <a:latin typeface="Calibri" charset="0"/>
              </a:endParaRPr>
            </a:p>
          </p:txBody>
        </p:sp>
        <p:sp>
          <p:nvSpPr>
            <p:cNvPr id="51" name="Rectangle 23">
              <a:extLst>
                <a:ext uri="{FF2B5EF4-FFF2-40B4-BE49-F238E27FC236}">
                  <a16:creationId xmlns:a16="http://schemas.microsoft.com/office/drawing/2014/main" id="{2B599852-F55D-894A-AF71-38435BE42108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>
              <a:off x="2809432" y="2981376"/>
              <a:ext cx="887871" cy="5822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0488" tIns="44450" rIns="90488" bIns="44450">
              <a:spAutoFit/>
            </a:bodyPr>
            <a:lstStyle>
              <a:lvl1pPr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 eaLnBrk="0" hangingPunct="0"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accent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Calibri" charset="0"/>
                </a:rPr>
                <a:t>Instr</a:t>
              </a:r>
            </a:p>
            <a:p>
              <a:pPr algn="ctr"/>
              <a:r>
                <a:rPr lang="en-US" altLang="en-US" sz="1600">
                  <a:solidFill>
                    <a:srgbClr val="000000"/>
                  </a:solidFill>
                  <a:latin typeface="Calibri" charset="0"/>
                </a:rPr>
                <a:t>Cache</a:t>
              </a:r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B08874A5-4442-9A48-851E-EDC2CE7556B0}"/>
              </a:ext>
            </a:extLst>
          </p:cNvPr>
          <p:cNvSpPr/>
          <p:nvPr/>
        </p:nvSpPr>
        <p:spPr>
          <a:xfrm>
            <a:off x="4376503" y="2377294"/>
            <a:ext cx="5405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en-US" dirty="0">
                <a:solidFill>
                  <a:srgbClr val="000000"/>
                </a:solidFill>
                <a:latin typeface="Calibri" charset="0"/>
              </a:rPr>
              <a:t>(L1)</a:t>
            </a:r>
          </a:p>
        </p:txBody>
      </p:sp>
      <p:sp>
        <p:nvSpPr>
          <p:cNvPr id="1487886" name="Line 14"/>
          <p:cNvSpPr>
            <a:spLocks noChangeShapeType="1"/>
          </p:cNvSpPr>
          <p:nvPr/>
        </p:nvSpPr>
        <p:spPr bwMode="auto">
          <a:xfrm flipV="1">
            <a:off x="3241962" y="1807025"/>
            <a:ext cx="5802313" cy="1676400"/>
          </a:xfrm>
          <a:prstGeom prst="line">
            <a:avLst/>
          </a:prstGeom>
          <a:noFill/>
          <a:ln w="38100">
            <a:solidFill>
              <a:srgbClr val="FF0000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487887" name="Line 15"/>
          <p:cNvSpPr>
            <a:spLocks noChangeShapeType="1"/>
          </p:cNvSpPr>
          <p:nvPr/>
        </p:nvSpPr>
        <p:spPr bwMode="auto">
          <a:xfrm>
            <a:off x="3089561" y="4169225"/>
            <a:ext cx="5943600" cy="228600"/>
          </a:xfrm>
          <a:prstGeom prst="line">
            <a:avLst/>
          </a:prstGeom>
          <a:noFill/>
          <a:ln w="38100">
            <a:solidFill>
              <a:srgbClr val="FF0000"/>
            </a:solidFill>
            <a:prstDash val="dashDot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7974E18-0757-7648-8527-E10362511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159610-9004-7540-803D-C5F815CAC0C5}" type="slidenum">
              <a:rPr lang="en-US" smtClean="0"/>
              <a:t>9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F3413C-334A-4F7E-2DCF-B91647E7E6A0}"/>
              </a:ext>
            </a:extLst>
          </p:cNvPr>
          <p:cNvSpPr txBox="1"/>
          <p:nvPr/>
        </p:nvSpPr>
        <p:spPr>
          <a:xfrm>
            <a:off x="10112662" y="368789"/>
            <a:ext cx="15778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C00000"/>
                </a:solidFill>
                <a:latin typeface="Chalkduster" panose="03050602040202020205" pitchFamily="66" charset="77"/>
              </a:rPr>
              <a:t>Beer analogy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11790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7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87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7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1487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7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7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7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7901" grpId="0"/>
      <p:bldP spid="1487902" grpId="0"/>
      <p:bldP spid="1487903" grpId="0"/>
      <p:bldP spid="1487886" grpId="0" animBg="1"/>
      <p:bldP spid="1487887" grpId="0" animBg="1"/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9|46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|12.4|0.9|15.6|2.7|11.5|4.7|2.7|2.9|3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8.2|18.9|3.6|2.5|19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18.7|1|-1805.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1|6.4|7.5|7.9"/>
</p:tagLst>
</file>

<file path=ppt/theme/theme1.xml><?xml version="1.0" encoding="utf-8"?>
<a:theme xmlns:a="http://schemas.openxmlformats.org/drawingml/2006/main" name="conftalk_wide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talk_wide" id="{C152B940-FC5A-9749-A6E4-C39CCA673421}" vid="{0616BFBD-8B51-F245-9353-3CB7501F1F4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5304</TotalTime>
  <Words>5560</Words>
  <Application>Microsoft Macintosh PowerPoint</Application>
  <PresentationFormat>Widescreen</PresentationFormat>
  <Paragraphs>1446</Paragraphs>
  <Slides>80</Slides>
  <Notes>43</Notes>
  <HiddenSlides>0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80</vt:i4>
      </vt:variant>
    </vt:vector>
  </HeadingPairs>
  <TitlesOfParts>
    <vt:vector size="96" baseType="lpstr">
      <vt:lpstr>Arial</vt:lpstr>
      <vt:lpstr>Calibri</vt:lpstr>
      <vt:lpstr>Calibri Light</vt:lpstr>
      <vt:lpstr>Chalkduster</vt:lpstr>
      <vt:lpstr>Consolas</vt:lpstr>
      <vt:lpstr>Lucida Grande</vt:lpstr>
      <vt:lpstr>Marker Felt</vt:lpstr>
      <vt:lpstr>Menlo</vt:lpstr>
      <vt:lpstr>Optima</vt:lpstr>
      <vt:lpstr>Symbol</vt:lpstr>
      <vt:lpstr>Times</vt:lpstr>
      <vt:lpstr>Wingdings</vt:lpstr>
      <vt:lpstr>ヒラギノ角ゴ Pro W3</vt:lpstr>
      <vt:lpstr>conftalk_wide</vt:lpstr>
      <vt:lpstr>Excel.Chart.8</vt:lpstr>
      <vt:lpstr>Chart</vt:lpstr>
      <vt:lpstr>Memory Hierarchy : Caches</vt:lpstr>
      <vt:lpstr>Announcements</vt:lpstr>
      <vt:lpstr>Goals</vt:lpstr>
      <vt:lpstr>TL;DR</vt:lpstr>
      <vt:lpstr>The Memory Wall</vt:lpstr>
      <vt:lpstr>Dealing with the Memory Wall</vt:lpstr>
      <vt:lpstr>Caches : The basic idea</vt:lpstr>
      <vt:lpstr>A Typical Memory Hierarchy</vt:lpstr>
      <vt:lpstr>Memory Hierarchy : Size and Speed</vt:lpstr>
      <vt:lpstr>Memory Hierarchy : Inclusiveness</vt:lpstr>
      <vt:lpstr>Cache Performance: Example</vt:lpstr>
      <vt:lpstr>PowerPoint Presentation</vt:lpstr>
      <vt:lpstr>Data Locality : Example</vt:lpstr>
      <vt:lpstr>PowerPoint Presentation</vt:lpstr>
      <vt:lpstr>PowerPoint Presentation</vt:lpstr>
      <vt:lpstr>Types of Locality</vt:lpstr>
      <vt:lpstr>Review</vt:lpstr>
      <vt:lpstr>Memory Layout</vt:lpstr>
      <vt:lpstr>Power-of-two rule</vt:lpstr>
      <vt:lpstr>Binary Math : mult and div by powers-of-two</vt:lpstr>
      <vt:lpstr>Binary Math : mod by powers-of-two</vt:lpstr>
      <vt:lpstr>PowerPoint Presentation</vt:lpstr>
      <vt:lpstr>Cache Organization </vt:lpstr>
      <vt:lpstr>Cache Indexing</vt:lpstr>
      <vt:lpstr>Direct Mapping</vt:lpstr>
      <vt:lpstr>The Problem with Modulo Mapping</vt:lpstr>
      <vt:lpstr>The Problem with Modulo Mapping</vt:lpstr>
      <vt:lpstr>Calculating the Tag</vt:lpstr>
      <vt:lpstr>The Tag</vt:lpstr>
      <vt:lpstr>Retrieving Data from Cache</vt:lpstr>
      <vt:lpstr>Retrieving Data from Cache</vt:lpstr>
      <vt:lpstr>Retrieving Data from Cache</vt:lpstr>
      <vt:lpstr>Retrieving Data in a Direct-Mapped Cache</vt:lpstr>
      <vt:lpstr>Word vs Byte Address (and offsets)</vt:lpstr>
      <vt:lpstr>Memory Address and Mailing Address</vt:lpstr>
      <vt:lpstr>Direct Mapping with Word Address</vt:lpstr>
      <vt:lpstr>Retrieving Data from Cache with Word Address</vt:lpstr>
      <vt:lpstr>PowerPoint Presentation</vt:lpstr>
      <vt:lpstr>Cache Hits and Misses</vt:lpstr>
      <vt:lpstr>Cache Performance Metrics</vt:lpstr>
      <vt:lpstr>Cache Performance Metrics</vt:lpstr>
      <vt:lpstr>Types of Cache Misses</vt:lpstr>
      <vt:lpstr>Compulsory Misses</vt:lpstr>
      <vt:lpstr>Capacity Misses</vt:lpstr>
      <vt:lpstr>Conflict Misses</vt:lpstr>
      <vt:lpstr>Memory References in One-word Blocks</vt:lpstr>
      <vt:lpstr>Improving Cache Performance I : Cache Blocks</vt:lpstr>
      <vt:lpstr>Taking Advantage of Spatial Locality </vt:lpstr>
      <vt:lpstr>Cache Organization with Blocks</vt:lpstr>
      <vt:lpstr>Retrieving Data from Cache (w/ blocks)</vt:lpstr>
      <vt:lpstr>Retrieving Data from Cache (w/ blocks)</vt:lpstr>
      <vt:lpstr>Retrieving Data from Cache (w/ blocks)</vt:lpstr>
      <vt:lpstr>Miss Rate vs Block Size vs Cache Size</vt:lpstr>
      <vt:lpstr>Memory References in Direct-mapped Cache</vt:lpstr>
      <vt:lpstr>Improving Cache Performance II :  Set Associativity</vt:lpstr>
      <vt:lpstr>Example: Set Associative Cache</vt:lpstr>
      <vt:lpstr>Example: Set Associative Cache</vt:lpstr>
      <vt:lpstr>Example : Set-Associative Cache</vt:lpstr>
      <vt:lpstr>Four-Way Set Associative Cache</vt:lpstr>
      <vt:lpstr>Replacement Policy For Set Associative Caches</vt:lpstr>
      <vt:lpstr>Costs of Set Associative Caches</vt:lpstr>
      <vt:lpstr>Benefits of Set Associative Caches</vt:lpstr>
      <vt:lpstr>Addressing in Set Associative Caches</vt:lpstr>
      <vt:lpstr>Improving Cache Performance III : Multiple-levels</vt:lpstr>
      <vt:lpstr>Cache Write Policies</vt:lpstr>
      <vt:lpstr>Improving Cache Performance: Summary</vt:lpstr>
      <vt:lpstr>Improving Cache Performance: Summary</vt:lpstr>
      <vt:lpstr>Improving Cache Performance: Summary</vt:lpstr>
      <vt:lpstr>The Cache Design Space</vt:lpstr>
      <vt:lpstr>PowerPoint Presentation</vt:lpstr>
      <vt:lpstr>Memory Wall in the multicore era: Number of Cores vs. Bandwidth</vt:lpstr>
      <vt:lpstr>Compiler optimization for the cache: Loop Interchange</vt:lpstr>
      <vt:lpstr>Multi-Dimensional Array Layout</vt:lpstr>
      <vt:lpstr>Loop Interchange : Example</vt:lpstr>
      <vt:lpstr>Handling Cache Misses</vt:lpstr>
      <vt:lpstr>Handling Cache Misses</vt:lpstr>
      <vt:lpstr>Intel-AMD Cache Comparison </vt:lpstr>
      <vt:lpstr>Intel-AMD Cache Comparison </vt:lpstr>
      <vt:lpstr>Memory Hierarchy : Responsibilities</vt:lpstr>
      <vt:lpstr>Memory Technologies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Memory Hierarchy : Caches</dc:title>
  <dc:creator>Apan Qasem</dc:creator>
  <cp:lastModifiedBy>Qasem, Apan M</cp:lastModifiedBy>
  <cp:revision>334</cp:revision>
  <dcterms:created xsi:type="dcterms:W3CDTF">2018-03-12T14:59:26Z</dcterms:created>
  <dcterms:modified xsi:type="dcterms:W3CDTF">2024-04-11T21:48:12Z</dcterms:modified>
</cp:coreProperties>
</file>

<file path=docProps/thumbnail.jpeg>
</file>